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2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8CB000A7-3246-4616-B48F-899E2B3781EA}" type="datetimeFigureOut">
              <a:rPr lang="en-US" smtClean="0"/>
              <a:t>11/19/2024</a:t>
            </a:fld>
            <a:endParaRPr lang="en-IN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62B6A53-9B1F-4B29-B119-EC288096018A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000A7-3246-4616-B48F-899E2B3781EA}" type="datetimeFigureOut">
              <a:rPr lang="en-US" smtClean="0"/>
              <a:t>11/19/2024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2B6A53-9B1F-4B29-B119-EC288096018A}" type="slidenum">
              <a:rPr lang="en-IN" smtClean="0"/>
              <a:t>‹#›</a:t>
            </a:fld>
            <a:endParaRPr lang="en-IN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000A7-3246-4616-B48F-899E2B3781EA}" type="datetimeFigureOut">
              <a:rPr lang="en-US" smtClean="0"/>
              <a:t>11/19/2024</a:t>
            </a:fld>
            <a:endParaRPr lang="en-IN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862B6A53-9B1F-4B29-B119-EC288096018A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8CB000A7-3246-4616-B48F-899E2B3781EA}" type="datetimeFigureOut">
              <a:rPr lang="en-US" smtClean="0"/>
              <a:t>11/19/2024</a:t>
            </a:fld>
            <a:endParaRPr lang="en-IN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862B6A53-9B1F-4B29-B119-EC288096018A}" type="slidenum">
              <a:rPr lang="en-IN" smtClean="0"/>
              <a:t>‹#›</a:t>
            </a:fld>
            <a:endParaRPr lang="en-IN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8CB000A7-3246-4616-B48F-899E2B3781EA}" type="datetimeFigureOut">
              <a:rPr lang="en-US" smtClean="0"/>
              <a:t>11/19/2024</a:t>
            </a:fld>
            <a:endParaRPr lang="en-IN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862B6A53-9B1F-4B29-B119-EC288096018A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IN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000A7-3246-4616-B48F-899E2B3781EA}" type="datetimeFigureOut">
              <a:rPr lang="en-US" smtClean="0"/>
              <a:t>11/19/2024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2B6A53-9B1F-4B29-B119-EC288096018A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000A7-3246-4616-B48F-899E2B3781EA}" type="datetimeFigureOut">
              <a:rPr lang="en-US" smtClean="0"/>
              <a:t>11/19/2024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62B6A53-9B1F-4B29-B119-EC288096018A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000A7-3246-4616-B48F-899E2B3781EA}" type="datetimeFigureOut">
              <a:rPr lang="en-US" smtClean="0"/>
              <a:t>11/19/2024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2B6A53-9B1F-4B29-B119-EC288096018A}" type="slidenum">
              <a:rPr lang="en-IN" smtClean="0"/>
              <a:t>‹#›</a:t>
            </a:fld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8CB000A7-3246-4616-B48F-899E2B3781EA}" type="datetimeFigureOut">
              <a:rPr lang="en-US" smtClean="0"/>
              <a:t>11/19/2024</a:t>
            </a:fld>
            <a:endParaRPr lang="en-IN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862B6A53-9B1F-4B29-B119-EC288096018A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000A7-3246-4616-B48F-899E2B3781EA}" type="datetimeFigureOut">
              <a:rPr lang="en-US" smtClean="0"/>
              <a:t>11/19/2024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B6A53-9B1F-4B29-B119-EC288096018A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8CB000A7-3246-4616-B48F-899E2B3781EA}" type="datetimeFigureOut">
              <a:rPr lang="en-US" smtClean="0"/>
              <a:t>11/19/2024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862B6A53-9B1F-4B29-B119-EC288096018A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CB000A7-3246-4616-B48F-899E2B3781EA}" type="datetimeFigureOut">
              <a:rPr lang="en-US" smtClean="0"/>
              <a:t>11/19/2024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62B6A53-9B1F-4B29-B119-EC288096018A}" type="slidenum">
              <a:rPr lang="en-IN" smtClean="0"/>
              <a:t>‹#›</a:t>
            </a:fld>
            <a:endParaRPr lang="en-IN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34" y="1071546"/>
            <a:ext cx="8339166" cy="457203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900" b="1" dirty="0" smtClean="0">
                <a:latin typeface="Times New Roman" pitchFamily="18" charset="0"/>
                <a:cs typeface="Times New Roman" pitchFamily="18" charset="0"/>
              </a:rPr>
              <a:t>Recruitment in HRM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100" dirty="0" err="1" smtClean="0">
                <a:latin typeface="Times New Roman" pitchFamily="18" charset="0"/>
                <a:cs typeface="Times New Roman" pitchFamily="18" charset="0"/>
              </a:rPr>
              <a:t>Dr.S.Vijayalakshmi</a:t>
            </a: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>Assistant Professor,</a:t>
            </a:r>
            <a:br>
              <a:rPr lang="en-US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100" dirty="0" err="1" smtClean="0">
                <a:latin typeface="Times New Roman" pitchFamily="18" charset="0"/>
                <a:cs typeface="Times New Roman" pitchFamily="18" charset="0"/>
              </a:rPr>
              <a:t>C.P.A.College,Bodinayakanur</a:t>
            </a:r>
            <a:r>
              <a:rPr lang="en-US" dirty="0" smtClean="0"/>
              <a:t/>
            </a:r>
            <a:br>
              <a:rPr lang="en-US" dirty="0" smtClean="0"/>
            </a:b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158" y="642918"/>
            <a:ext cx="8482042" cy="4857784"/>
          </a:xfrm>
        </p:spPr>
        <p:txBody>
          <a:bodyPr>
            <a:normAutofit fontScale="90000"/>
          </a:bodyPr>
          <a:lstStyle/>
          <a:p>
            <a:pPr marL="514350" indent="-514350"/>
            <a:r>
              <a:rPr lang="en-IN" sz="3100" b="1" dirty="0" smtClean="0">
                <a:latin typeface="Times New Roman" pitchFamily="18" charset="0"/>
                <a:cs typeface="Times New Roman" pitchFamily="18" charset="0"/>
              </a:rPr>
              <a:t>Introduction </a:t>
            </a:r>
            <a:r>
              <a:rPr lang="en-IN" sz="3100" b="1" dirty="0" smtClean="0">
                <a:latin typeface="Times New Roman" pitchFamily="18" charset="0"/>
                <a:cs typeface="Times New Roman" pitchFamily="18" charset="0"/>
              </a:rPr>
              <a:t>to Recruitment in HRM</a:t>
            </a: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Definition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: Recruitment is the process of identifying, attracting, interviewing, and hiring employees to fill job vacancies.</a:t>
            </a:r>
            <a:br>
              <a:rPr lang="en-IN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Importance </a:t>
            </a: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in HRM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en-IN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1.Ensures the organization has the right people for the right roles.</a:t>
            </a:r>
            <a:br>
              <a:rPr lang="en-IN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2.Supports organizational growth, culture, and competitiveness.</a:t>
            </a:r>
            <a:br>
              <a:rPr lang="en-IN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3.Recruitment plays a pivotal role in shaping the company’s workforce.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2000" dirty="0" smtClean="0">
                <a:latin typeface="Times New Roman" pitchFamily="18" charset="0"/>
                <a:cs typeface="Times New Roman" pitchFamily="18" charset="0"/>
              </a:rPr>
            </a:br>
            <a:endParaRPr lang="en-IN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2910" y="857232"/>
            <a:ext cx="7572428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Types of Recruitment</a:t>
            </a:r>
          </a:p>
          <a:p>
            <a:endParaRPr lang="en-IN" sz="2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IN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Internal Recruitment</a:t>
            </a:r>
            <a:r>
              <a:rPr lang="en-IN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>
              <a:buFont typeface="Wingdings" pitchFamily="2" charset="2"/>
              <a:buChar char="§"/>
            </a:pPr>
            <a:r>
              <a:rPr lang="en-IN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Promoting or transferring existing employees.</a:t>
            </a:r>
          </a:p>
          <a:p>
            <a:pPr lvl="1">
              <a:buFont typeface="Wingdings" pitchFamily="2" charset="2"/>
              <a:buChar char="§"/>
            </a:pPr>
            <a:r>
              <a:rPr lang="en-IN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Benefits: Cost-effective, faster, higher morale.</a:t>
            </a:r>
          </a:p>
          <a:p>
            <a:pPr lvl="1">
              <a:buFont typeface="Wingdings" pitchFamily="2" charset="2"/>
              <a:buChar char="§"/>
            </a:pPr>
            <a:r>
              <a:rPr lang="en-IN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Examples: Job postings, employee referrals.</a:t>
            </a:r>
          </a:p>
          <a:p>
            <a:r>
              <a:rPr lang="en-IN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External Recruitment</a:t>
            </a:r>
            <a:r>
              <a:rPr lang="en-IN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>
              <a:buFont typeface="Wingdings" pitchFamily="2" charset="2"/>
              <a:buChar char="v"/>
            </a:pPr>
            <a:r>
              <a:rPr lang="en-IN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Sourcing candidates from outside the organization.</a:t>
            </a:r>
          </a:p>
          <a:p>
            <a:pPr lvl="1">
              <a:buFont typeface="Wingdings" pitchFamily="2" charset="2"/>
              <a:buChar char="v"/>
            </a:pPr>
            <a:r>
              <a:rPr lang="en-IN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Benefits: Brings fresh ideas, new skill sets.</a:t>
            </a:r>
          </a:p>
          <a:p>
            <a:pPr lvl="1">
              <a:buFont typeface="Wingdings" pitchFamily="2" charset="2"/>
              <a:buChar char="v"/>
            </a:pPr>
            <a:r>
              <a:rPr lang="en-IN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Examples: Job boards, recruitment agencies, campus recruitment.</a:t>
            </a:r>
            <a:endParaRPr lang="en-IN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8596" y="1"/>
            <a:ext cx="7500990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N" sz="3600" b="1" dirty="0" smtClean="0">
                <a:latin typeface="Times New Roman" pitchFamily="18" charset="0"/>
                <a:cs typeface="Times New Roman" pitchFamily="18" charset="0"/>
              </a:rPr>
              <a:t>Recruitment Process</a:t>
            </a:r>
          </a:p>
          <a:p>
            <a:pPr algn="just"/>
            <a:endParaRPr lang="en-IN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IN" sz="2200" b="1" dirty="0" smtClean="0">
                <a:latin typeface="Times New Roman" pitchFamily="18" charset="0"/>
                <a:cs typeface="Times New Roman" pitchFamily="18" charset="0"/>
              </a:rPr>
              <a:t>ob Analysis</a:t>
            </a:r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: Define the role, responsibilities, and qualifications.</a:t>
            </a:r>
          </a:p>
          <a:p>
            <a:pPr algn="just">
              <a:buFont typeface="Wingdings" pitchFamily="2" charset="2"/>
              <a:buChar char="Ø"/>
            </a:pPr>
            <a:endParaRPr lang="en-IN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IN" sz="2200" b="1" dirty="0" smtClean="0">
                <a:latin typeface="Times New Roman" pitchFamily="18" charset="0"/>
                <a:cs typeface="Times New Roman" pitchFamily="18" charset="0"/>
              </a:rPr>
              <a:t>Sourcing Candidates</a:t>
            </a:r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: Use internal and external sources.</a:t>
            </a:r>
          </a:p>
          <a:p>
            <a:pPr algn="just">
              <a:buFont typeface="Wingdings" pitchFamily="2" charset="2"/>
              <a:buChar char="Ø"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IN" sz="2200" b="1" dirty="0" smtClean="0">
                <a:latin typeface="Times New Roman" pitchFamily="18" charset="0"/>
                <a:cs typeface="Times New Roman" pitchFamily="18" charset="0"/>
              </a:rPr>
              <a:t>Screening and </a:t>
            </a:r>
            <a:r>
              <a:rPr lang="en-IN" sz="2200" b="1" dirty="0" err="1" smtClean="0">
                <a:latin typeface="Times New Roman" pitchFamily="18" charset="0"/>
                <a:cs typeface="Times New Roman" pitchFamily="18" charset="0"/>
              </a:rPr>
              <a:t>Shortlisting</a:t>
            </a:r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: Review applications and resumes.</a:t>
            </a:r>
          </a:p>
          <a:p>
            <a:pPr algn="just">
              <a:buFont typeface="Wingdings" pitchFamily="2" charset="2"/>
              <a:buChar char="Ø"/>
            </a:pPr>
            <a:endParaRPr lang="en-IN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IN" sz="2200" b="1" dirty="0" smtClean="0">
                <a:latin typeface="Times New Roman" pitchFamily="18" charset="0"/>
                <a:cs typeface="Times New Roman" pitchFamily="18" charset="0"/>
              </a:rPr>
              <a:t>Interviewing</a:t>
            </a:r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: Conduct interviews to assess skills and cultural fit.</a:t>
            </a:r>
          </a:p>
          <a:p>
            <a:pPr algn="just">
              <a:buFont typeface="Wingdings" pitchFamily="2" charset="2"/>
              <a:buChar char="Ø"/>
            </a:pPr>
            <a:endParaRPr lang="en-IN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IN" sz="2200" b="1" dirty="0" smtClean="0">
                <a:latin typeface="Times New Roman" pitchFamily="18" charset="0"/>
                <a:cs typeface="Times New Roman" pitchFamily="18" charset="0"/>
              </a:rPr>
              <a:t>Selection and Job Offer</a:t>
            </a:r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: Make the final decision and extend the offer.   </a:t>
            </a:r>
          </a:p>
          <a:p>
            <a:pPr algn="just">
              <a:buFont typeface="Wingdings" pitchFamily="2" charset="2"/>
              <a:buChar char="Ø"/>
            </a:pPr>
            <a:endParaRPr lang="en-IN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IN" sz="2200" b="1" dirty="0" err="1" smtClean="0">
                <a:latin typeface="Times New Roman" pitchFamily="18" charset="0"/>
                <a:cs typeface="Times New Roman" pitchFamily="18" charset="0"/>
              </a:rPr>
              <a:t>Onboarding</a:t>
            </a:r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: Introduce the new hire to the company and role</a:t>
            </a:r>
            <a:endParaRPr lang="en-IN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7158" y="571480"/>
            <a:ext cx="750099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 dirty="0" smtClean="0">
                <a:latin typeface="Times New Roman" pitchFamily="18" charset="0"/>
                <a:cs typeface="Times New Roman" pitchFamily="18" charset="0"/>
              </a:rPr>
              <a:t>Challenges in Recruitment &amp; Best Practices</a:t>
            </a:r>
          </a:p>
          <a:p>
            <a:endParaRPr lang="en-IN" sz="2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200" b="1" dirty="0" smtClean="0">
                <a:latin typeface="Times New Roman" pitchFamily="18" charset="0"/>
                <a:cs typeface="Times New Roman" pitchFamily="18" charset="0"/>
              </a:rPr>
              <a:t>Challenges</a:t>
            </a:r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 typeface="Arial" pitchFamily="34" charset="0"/>
              <a:buChar char="•"/>
            </a:pPr>
            <a:r>
              <a:rPr lang="en-IN" sz="2200" b="1" dirty="0" smtClean="0">
                <a:latin typeface="Times New Roman" pitchFamily="18" charset="0"/>
                <a:cs typeface="Times New Roman" pitchFamily="18" charset="0"/>
              </a:rPr>
              <a:t>Attracting Qualified Candidates</a:t>
            </a:r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: Competition for top talent.</a:t>
            </a:r>
          </a:p>
          <a:p>
            <a:pPr>
              <a:buFont typeface="Arial" pitchFamily="34" charset="0"/>
              <a:buChar char="•"/>
            </a:pPr>
            <a:r>
              <a:rPr lang="en-IN" sz="2200" b="1" dirty="0" smtClean="0">
                <a:latin typeface="Times New Roman" pitchFamily="18" charset="0"/>
                <a:cs typeface="Times New Roman" pitchFamily="18" charset="0"/>
              </a:rPr>
              <a:t>Cultural Fit</a:t>
            </a:r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: Ensuring new hires align with company culture.</a:t>
            </a:r>
          </a:p>
          <a:p>
            <a:pPr>
              <a:buFont typeface="Arial" pitchFamily="34" charset="0"/>
              <a:buChar char="•"/>
            </a:pPr>
            <a:r>
              <a:rPr lang="en-IN" sz="2200" b="1" dirty="0" smtClean="0">
                <a:latin typeface="Times New Roman" pitchFamily="18" charset="0"/>
                <a:cs typeface="Times New Roman" pitchFamily="18" charset="0"/>
              </a:rPr>
              <a:t>Time and Cost</a:t>
            </a:r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: Recruitment can be time-consuming and expensive.</a:t>
            </a:r>
          </a:p>
          <a:p>
            <a:pPr>
              <a:buFont typeface="Arial" pitchFamily="34" charset="0"/>
              <a:buChar char="•"/>
            </a:pPr>
            <a:r>
              <a:rPr lang="en-IN" sz="2200" b="1" dirty="0" smtClean="0">
                <a:latin typeface="Times New Roman" pitchFamily="18" charset="0"/>
                <a:cs typeface="Times New Roman" pitchFamily="18" charset="0"/>
              </a:rPr>
              <a:t>Bias in Selection</a:t>
            </a:r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: Overcoming unconscious bias in hiring decisions.</a:t>
            </a:r>
          </a:p>
          <a:p>
            <a:endParaRPr lang="en-IN" sz="2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200" b="1" dirty="0" smtClean="0">
                <a:latin typeface="Times New Roman" pitchFamily="18" charset="0"/>
                <a:cs typeface="Times New Roman" pitchFamily="18" charset="0"/>
              </a:rPr>
              <a:t>Best Practices</a:t>
            </a:r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 typeface="Wingdings" pitchFamily="2" charset="2"/>
              <a:buChar char="ü"/>
            </a:pPr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Use diverse recruitment channels.</a:t>
            </a:r>
          </a:p>
          <a:p>
            <a:pPr>
              <a:buFont typeface="Wingdings" pitchFamily="2" charset="2"/>
              <a:buChar char="ü"/>
            </a:pPr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Implement structured interviews to reduce bias.</a:t>
            </a:r>
          </a:p>
          <a:p>
            <a:pPr>
              <a:buFont typeface="Wingdings" pitchFamily="2" charset="2"/>
              <a:buChar char="ü"/>
            </a:pPr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Focus on employer branding to attract top talent.</a:t>
            </a:r>
          </a:p>
          <a:p>
            <a:pPr>
              <a:buFont typeface="Wingdings" pitchFamily="2" charset="2"/>
              <a:buChar char="ü"/>
            </a:pPr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Leverage technology (AI, ATS) to streamline the process.</a:t>
            </a:r>
            <a:endParaRPr lang="en-IN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8662" y="1785926"/>
            <a:ext cx="7500990" cy="1928826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Rectangle 3"/>
          <p:cNvSpPr/>
          <p:nvPr/>
        </p:nvSpPr>
        <p:spPr>
          <a:xfrm>
            <a:off x="2068879" y="2967335"/>
            <a:ext cx="442300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Thank you</a:t>
            </a:r>
            <a:endParaRPr lang="en-US" sz="6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61</TotalTime>
  <Words>230</Words>
  <Application>Microsoft Office PowerPoint</Application>
  <PresentationFormat>On-screen Show (4:3)</PresentationFormat>
  <Paragraphs>39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Median</vt:lpstr>
      <vt:lpstr>Recruitment in HRM   BY Dr.S.Vijayalakshmi. Assistant Professor, C.P.A.College,Bodinayakanur </vt:lpstr>
      <vt:lpstr>Introduction to Recruitment in HRM  Definition: Recruitment is the process of identifying, attracting, interviewing, and hiring employees to fill job vacancies.  Importance in HRM:  1.Ensures the organization has the right people for the right roles. 2.Supports organizational growth, culture, and competitiveness. 3.Recruitment plays a pivotal role in shaping the company’s workforce. 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Recruitment in HRM   BY Dr.S.Vijayalakshmi. Assistant Professor, C.P.A.College,Bodinayakanur</dc:title>
  <dc:creator>Administrator</dc:creator>
  <cp:lastModifiedBy>Administrator</cp:lastModifiedBy>
  <cp:revision>7</cp:revision>
  <dcterms:created xsi:type="dcterms:W3CDTF">2024-11-19T07:29:08Z</dcterms:created>
  <dcterms:modified xsi:type="dcterms:W3CDTF">2024-11-19T08:30:27Z</dcterms:modified>
</cp:coreProperties>
</file>