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3" r:id="rId2"/>
    <p:sldId id="256" r:id="rId3"/>
    <p:sldId id="257" r:id="rId4"/>
    <p:sldId id="258" r:id="rId5"/>
    <p:sldId id="259" r:id="rId6"/>
    <p:sldId id="260" r:id="rId7"/>
    <p:sldId id="261" r:id="rId8"/>
    <p:sldId id="262"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20/11/2024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20/11/2024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840163"/>
          </a:xfrm>
        </p:spPr>
        <p:txBody>
          <a:bodyPr>
            <a:normAutofit/>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
        <p:nvSpPr>
          <p:cNvPr id="2" name="Title 1"/>
          <p:cNvSpPr>
            <a:spLocks noGrp="1"/>
          </p:cNvSpPr>
          <p:nvPr>
            <p:ph type="title"/>
          </p:nvPr>
        </p:nvSpPr>
        <p:spPr>
          <a:xfrm>
            <a:off x="457200" y="274638"/>
            <a:ext cx="8229600" cy="1706562"/>
          </a:xfrm>
        </p:spPr>
        <p:txBody>
          <a:bodyPr>
            <a:normAutofit/>
          </a:bodyPr>
          <a:lstStyle/>
          <a:p>
            <a:r>
              <a:rPr lang="en-US" sz="3500" b="1" dirty="0" smtClean="0">
                <a:latin typeface="Times New Roman" pitchFamily="18" charset="0"/>
                <a:cs typeface="Times New Roman" pitchFamily="18" charset="0"/>
              </a:rPr>
              <a:t>Precautions to be taken by paying banker while making payment of Cheques</a:t>
            </a:r>
            <a:endParaRPr lang="en-US" sz="3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1600199"/>
          </a:xfrm>
        </p:spPr>
        <p:txBody>
          <a:bodyPr>
            <a:noAutofit/>
          </a:bodyPr>
          <a:lstStyle/>
          <a:p>
            <a:r>
              <a:rPr lang="en-US" sz="3500" b="1" dirty="0" smtClean="0">
                <a:latin typeface="Times New Roman" pitchFamily="18" charset="0"/>
                <a:cs typeface="Times New Roman" pitchFamily="18" charset="0"/>
              </a:rPr>
              <a:t>Precautions to be taken by paying banker while making payment of Cheques</a:t>
            </a:r>
            <a:endParaRPr lang="en-US" sz="35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352800"/>
            <a:ext cx="6400800" cy="2286000"/>
          </a:xfrm>
        </p:spPr>
        <p:txBody>
          <a:bodyPr/>
          <a:lstStyle/>
          <a:p>
            <a:pPr algn="just"/>
            <a:r>
              <a:rPr lang="en-US" dirty="0" smtClean="0">
                <a:solidFill>
                  <a:schemeClr val="tx1"/>
                </a:solidFill>
                <a:latin typeface="Times New Roman" pitchFamily="18" charset="0"/>
                <a:cs typeface="Times New Roman" pitchFamily="18" charset="0"/>
              </a:rPr>
              <a:t>The </a:t>
            </a:r>
            <a:r>
              <a:rPr lang="en-US" dirty="0" smtClean="0">
                <a:solidFill>
                  <a:schemeClr val="tx1"/>
                </a:solidFill>
                <a:latin typeface="Times New Roman" pitchFamily="18" charset="0"/>
                <a:cs typeface="Times New Roman" pitchFamily="18" charset="0"/>
              </a:rPr>
              <a:t>banker has to take the following precautions </a:t>
            </a:r>
            <a:r>
              <a:rPr lang="en-US" dirty="0" smtClean="0">
                <a:solidFill>
                  <a:schemeClr val="tx1"/>
                </a:solidFill>
                <a:latin typeface="Times New Roman" pitchFamily="18" charset="0"/>
                <a:cs typeface="Times New Roman" pitchFamily="18" charset="0"/>
              </a:rPr>
              <a:t>while </a:t>
            </a:r>
            <a:r>
              <a:rPr lang="en-US" dirty="0" err="1" smtClean="0">
                <a:solidFill>
                  <a:schemeClr val="tx1"/>
                </a:solidFill>
                <a:latin typeface="Times New Roman" pitchFamily="18" charset="0"/>
                <a:cs typeface="Times New Roman" pitchFamily="18" charset="0"/>
              </a:rPr>
              <a:t>honouring</a:t>
            </a:r>
            <a:r>
              <a:rPr lang="en-US"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the cheques of his customers: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a:buNone/>
            </a:pPr>
            <a:r>
              <a:rPr lang="en-US" sz="3800"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	The </a:t>
            </a:r>
            <a:r>
              <a:rPr lang="en-US" sz="3800" dirty="0" smtClean="0">
                <a:latin typeface="Times New Roman" pitchFamily="18" charset="0"/>
                <a:cs typeface="Times New Roman" pitchFamily="18" charset="0"/>
              </a:rPr>
              <a:t>most important precaution that a banker should take is about crossed cheques. A banker has to verify whether the </a:t>
            </a:r>
            <a:r>
              <a:rPr lang="en-US" sz="3800" dirty="0" err="1" smtClean="0">
                <a:latin typeface="Times New Roman" pitchFamily="18" charset="0"/>
                <a:cs typeface="Times New Roman" pitchFamily="18" charset="0"/>
              </a:rPr>
              <a:t>cheque</a:t>
            </a:r>
            <a:r>
              <a:rPr lang="en-US" sz="3800" dirty="0" smtClean="0">
                <a:latin typeface="Times New Roman" pitchFamily="18" charset="0"/>
                <a:cs typeface="Times New Roman" pitchFamily="18" charset="0"/>
              </a:rPr>
              <a:t> is open or crossed. He should not pay cash across the counter in respect of crossed cheques. If the </a:t>
            </a:r>
            <a:r>
              <a:rPr lang="en-US" sz="3800" dirty="0" err="1" smtClean="0">
                <a:latin typeface="Times New Roman" pitchFamily="18" charset="0"/>
                <a:cs typeface="Times New Roman" pitchFamily="18" charset="0"/>
              </a:rPr>
              <a:t>cheque</a:t>
            </a:r>
            <a:r>
              <a:rPr lang="en-US" sz="3800" dirty="0" smtClean="0">
                <a:latin typeface="Times New Roman" pitchFamily="18" charset="0"/>
                <a:cs typeface="Times New Roman" pitchFamily="18" charset="0"/>
              </a:rPr>
              <a:t> is a crossed one, he should see whether it is general crossed or special crossed. </a:t>
            </a:r>
          </a:p>
          <a:p>
            <a:pPr algn="just">
              <a:buNone/>
            </a:pPr>
            <a:r>
              <a:rPr lang="en-US" sz="3800" dirty="0" smtClean="0">
                <a:latin typeface="Times New Roman" pitchFamily="18" charset="0"/>
                <a:cs typeface="Times New Roman" pitchFamily="18" charset="0"/>
              </a:rPr>
              <a:t>		If </a:t>
            </a:r>
            <a:r>
              <a:rPr lang="en-US" sz="3800" dirty="0" smtClean="0">
                <a:latin typeface="Times New Roman" pitchFamily="18" charset="0"/>
                <a:cs typeface="Times New Roman" pitchFamily="18" charset="0"/>
              </a:rPr>
              <a:t>it is general crossing, the holder must be asked to present the </a:t>
            </a:r>
            <a:r>
              <a:rPr lang="en-US" sz="3800" dirty="0" err="1" smtClean="0">
                <a:latin typeface="Times New Roman" pitchFamily="18" charset="0"/>
                <a:cs typeface="Times New Roman" pitchFamily="18" charset="0"/>
              </a:rPr>
              <a:t>cheque</a:t>
            </a:r>
            <a:r>
              <a:rPr lang="en-US" sz="3800" dirty="0" smtClean="0">
                <a:latin typeface="Times New Roman" pitchFamily="18" charset="0"/>
                <a:cs typeface="Times New Roman" pitchFamily="18" charset="0"/>
              </a:rPr>
              <a:t> through some banker and should be paid to a banker. If the </a:t>
            </a:r>
            <a:r>
              <a:rPr lang="en-US" sz="3800" dirty="0" err="1" smtClean="0">
                <a:latin typeface="Times New Roman" pitchFamily="18" charset="0"/>
                <a:cs typeface="Times New Roman" pitchFamily="18" charset="0"/>
              </a:rPr>
              <a:t>cheque</a:t>
            </a:r>
            <a:r>
              <a:rPr lang="en-US" sz="3800" dirty="0" smtClean="0">
                <a:latin typeface="Times New Roman" pitchFamily="18" charset="0"/>
                <a:cs typeface="Times New Roman" pitchFamily="18" charset="0"/>
              </a:rPr>
              <a:t> bears a special crossing, the banker should pay only the bank whose name is mentioned in the crossing. </a:t>
            </a:r>
          </a:p>
          <a:p>
            <a:endParaRPr lang="en-US" dirty="0"/>
          </a:p>
        </p:txBody>
      </p:sp>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1</a:t>
            </a:r>
            <a:r>
              <a:rPr lang="en-US" b="1" dirty="0" smtClean="0">
                <a:latin typeface="Times New Roman" pitchFamily="18" charset="0"/>
                <a:cs typeface="Times New Roman" pitchFamily="18" charset="0"/>
              </a:rPr>
              <a:t>. Crossed Cheque</a:t>
            </a:r>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	</a:t>
            </a:r>
            <a:r>
              <a:rPr lang="en-US" dirty="0" smtClean="0">
                <a:latin typeface="Times New Roman" pitchFamily="18" charset="0"/>
                <a:cs typeface="Times New Roman" pitchFamily="18" charset="0"/>
              </a:rPr>
              <a:t>	If </a:t>
            </a:r>
            <a:r>
              <a:rPr lang="en-US" dirty="0" smtClean="0">
                <a:latin typeface="Times New Roman" pitchFamily="18" charset="0"/>
                <a:cs typeface="Times New Roman" pitchFamily="18" charset="0"/>
              </a:rPr>
              <a:t>it is an open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a banker can pay cash to the payee or the holder across the counter. If the banker pays against the instructions as indicated above, he is liable to pay the amount to the true owner for any loss sustained. Further, a banker loses statutory protection in case of forged endorsement. </a:t>
            </a:r>
          </a:p>
          <a:p>
            <a:endParaRPr lang="en-US" dirty="0"/>
          </a:p>
        </p:txBody>
      </p:sp>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Open Cheque</a:t>
            </a:r>
            <a:r>
              <a:rPr lang="en-US" dirty="0" smtClean="0"/>
              <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a:buNone/>
            </a:pPr>
            <a:r>
              <a:rPr lang="en-US" dirty="0" smtClean="0"/>
              <a:t>	</a:t>
            </a:r>
            <a:r>
              <a:rPr lang="en-US" sz="3500" dirty="0" smtClean="0">
                <a:latin typeface="Times New Roman" pitchFamily="18" charset="0"/>
                <a:cs typeface="Times New Roman" pitchFamily="18" charset="0"/>
              </a:rPr>
              <a:t>	A </a:t>
            </a:r>
            <a:r>
              <a:rPr lang="en-US" sz="3500" dirty="0" smtClean="0">
                <a:latin typeface="Times New Roman" pitchFamily="18" charset="0"/>
                <a:cs typeface="Times New Roman" pitchFamily="18" charset="0"/>
              </a:rPr>
              <a:t>banker should see whether the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is in the proper form. That means the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should be in the manner prescribed under the provisions of the Negotiable Instruments Act. It should not contain any condition. </a:t>
            </a:r>
            <a:endParaRPr lang="en-US" sz="3500" dirty="0" smtClean="0">
              <a:latin typeface="Times New Roman" pitchFamily="18" charset="0"/>
              <a:cs typeface="Times New Roman" pitchFamily="18" charset="0"/>
            </a:endParaRPr>
          </a:p>
          <a:p>
            <a:pPr algn="just">
              <a:buNone/>
            </a:pPr>
            <a:endParaRPr lang="en-US" sz="3500" dirty="0" smtClean="0">
              <a:latin typeface="Times New Roman" pitchFamily="18" charset="0"/>
              <a:cs typeface="Times New Roman" pitchFamily="18" charset="0"/>
            </a:endParaRPr>
          </a:p>
          <a:p>
            <a:pPr algn="just">
              <a:buNone/>
            </a:pPr>
            <a:r>
              <a:rPr lang="en-US" sz="3500" b="1" dirty="0" smtClean="0">
                <a:latin typeface="Times New Roman" pitchFamily="18" charset="0"/>
                <a:cs typeface="Times New Roman" pitchFamily="18" charset="0"/>
              </a:rPr>
              <a:t>4. Presentment of </a:t>
            </a:r>
            <a:r>
              <a:rPr lang="en-US" sz="3500" b="1" dirty="0" smtClean="0">
                <a:latin typeface="Times New Roman" pitchFamily="18" charset="0"/>
                <a:cs typeface="Times New Roman" pitchFamily="18" charset="0"/>
              </a:rPr>
              <a:t>Cheque </a:t>
            </a:r>
            <a:endParaRPr lang="en-US" sz="3500" dirty="0" smtClean="0">
              <a:latin typeface="Times New Roman" pitchFamily="18" charset="0"/>
              <a:cs typeface="Times New Roman" pitchFamily="18" charset="0"/>
            </a:endParaRPr>
          </a:p>
          <a:p>
            <a:pPr algn="just">
              <a:buNone/>
            </a:pPr>
            <a:r>
              <a:rPr lang="en-US" sz="3500" dirty="0" smtClean="0">
                <a:latin typeface="Times New Roman" pitchFamily="18" charset="0"/>
                <a:cs typeface="Times New Roman" pitchFamily="18" charset="0"/>
              </a:rPr>
              <a:t>		Presentation </a:t>
            </a:r>
            <a:r>
              <a:rPr lang="en-US" sz="3500" dirty="0" smtClean="0">
                <a:latin typeface="Times New Roman" pitchFamily="18" charset="0"/>
                <a:cs typeface="Times New Roman" pitchFamily="18" charset="0"/>
              </a:rPr>
              <a:t>of the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should be in right format and right place. A banker can </a:t>
            </a:r>
            <a:r>
              <a:rPr lang="en-US" sz="3500" dirty="0" err="1" smtClean="0">
                <a:latin typeface="Times New Roman" pitchFamily="18" charset="0"/>
                <a:cs typeface="Times New Roman" pitchFamily="18" charset="0"/>
              </a:rPr>
              <a:t>honour</a:t>
            </a:r>
            <a:r>
              <a:rPr lang="en-US" sz="3500" dirty="0" smtClean="0">
                <a:latin typeface="Times New Roman" pitchFamily="18" charset="0"/>
                <a:cs typeface="Times New Roman" pitchFamily="18" charset="0"/>
              </a:rPr>
              <a:t> the cheques provided it is presented with that branch of the bank where the drawer has an account or another branch if it is multi-city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 Proper Form</a:t>
            </a: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paying banker has to see the date of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It must be properly dated. It should not be either a post-dated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or a stale-</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If a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carries a future date, it becomes a post-dated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If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is presented on the date mentioned in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the banker need not have any objection to </a:t>
            </a:r>
            <a:r>
              <a:rPr lang="en-US" dirty="0" err="1" smtClean="0">
                <a:latin typeface="Times New Roman" pitchFamily="18" charset="0"/>
                <a:cs typeface="Times New Roman" pitchFamily="18" charset="0"/>
              </a:rPr>
              <a:t>honour</a:t>
            </a:r>
            <a:r>
              <a:rPr lang="en-US" dirty="0" smtClean="0">
                <a:latin typeface="Times New Roman" pitchFamily="18" charset="0"/>
                <a:cs typeface="Times New Roman" pitchFamily="18" charset="0"/>
              </a:rPr>
              <a:t> it. If the banker </a:t>
            </a:r>
            <a:r>
              <a:rPr lang="en-US" dirty="0" err="1" smtClean="0">
                <a:latin typeface="Times New Roman" pitchFamily="18" charset="0"/>
                <a:cs typeface="Times New Roman" pitchFamily="18" charset="0"/>
              </a:rPr>
              <a:t>honours</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before the date mentioned in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he loses statutory protection. If the drawer dies or becomes insolvent or countermands payment before the date of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he will lose the amount. The undated cheques are usually not </a:t>
            </a:r>
            <a:r>
              <a:rPr lang="en-US" dirty="0" err="1" smtClean="0">
                <a:latin typeface="Times New Roman" pitchFamily="18" charset="0"/>
                <a:cs typeface="Times New Roman" pitchFamily="18" charset="0"/>
              </a:rPr>
              <a:t>honoured</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5</a:t>
            </a:r>
            <a:r>
              <a:rPr lang="en-US" b="1" dirty="0" smtClean="0">
                <a:latin typeface="Times New Roman" pitchFamily="18" charset="0"/>
                <a:cs typeface="Times New Roman" pitchFamily="18" charset="0"/>
              </a:rPr>
              <a:t>. Date of the Cheque</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a:buNone/>
            </a:pPr>
            <a:r>
              <a:rPr lang="en-US" sz="3500" dirty="0" smtClean="0">
                <a:latin typeface="Times New Roman" pitchFamily="18" charset="0"/>
                <a:cs typeface="Times New Roman" pitchFamily="18" charset="0"/>
              </a:rPr>
              <a:t>		The </a:t>
            </a:r>
            <a:r>
              <a:rPr lang="en-US" sz="3500" dirty="0" smtClean="0">
                <a:latin typeface="Times New Roman" pitchFamily="18" charset="0"/>
                <a:cs typeface="Times New Roman" pitchFamily="18" charset="0"/>
              </a:rPr>
              <a:t>amount of the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should be expressed in words, or in words and figures, which should agree with each other. When the amount in words and figures differ, the banker should refuse payment. </a:t>
            </a:r>
            <a:endParaRPr lang="en-US" sz="3500" dirty="0" smtClean="0">
              <a:latin typeface="Times New Roman" pitchFamily="18" charset="0"/>
              <a:cs typeface="Times New Roman" pitchFamily="18" charset="0"/>
            </a:endParaRPr>
          </a:p>
          <a:p>
            <a:pPr algn="just">
              <a:buNone/>
            </a:pPr>
            <a:endParaRPr lang="en-US" sz="3500" dirty="0" smtClean="0">
              <a:latin typeface="Times New Roman" pitchFamily="18" charset="0"/>
              <a:cs typeface="Times New Roman" pitchFamily="18" charset="0"/>
            </a:endParaRPr>
          </a:p>
          <a:p>
            <a:pPr algn="just">
              <a:buNone/>
            </a:pPr>
            <a:r>
              <a:rPr lang="en-US" sz="3500" dirty="0" smtClean="0">
                <a:latin typeface="Times New Roman" pitchFamily="18" charset="0"/>
                <a:cs typeface="Times New Roman" pitchFamily="18" charset="0"/>
              </a:rPr>
              <a:t>		However</a:t>
            </a:r>
            <a:r>
              <a:rPr lang="en-US" sz="3500" dirty="0" smtClean="0">
                <a:latin typeface="Times New Roman" pitchFamily="18" charset="0"/>
                <a:cs typeface="Times New Roman" pitchFamily="18" charset="0"/>
              </a:rPr>
              <a:t>, Section 18 of the Negotiable Instruments Act provides that, where there is difference between the amount in words and figures, the amount in words is the amount payable. If the banker returns the </a:t>
            </a:r>
            <a:r>
              <a:rPr lang="en-US" sz="3500" dirty="0" err="1" smtClean="0">
                <a:latin typeface="Times New Roman" pitchFamily="18" charset="0"/>
                <a:cs typeface="Times New Roman" pitchFamily="18" charset="0"/>
              </a:rPr>
              <a:t>cheque</a:t>
            </a:r>
            <a:r>
              <a:rPr lang="en-US" sz="3500" dirty="0" smtClean="0">
                <a:latin typeface="Times New Roman" pitchFamily="18" charset="0"/>
                <a:cs typeface="Times New Roman" pitchFamily="18" charset="0"/>
              </a:rPr>
              <a:t>, he should make a remark ‘amount in words and figures differ’. </a:t>
            </a:r>
          </a:p>
          <a:p>
            <a:endParaRPr lang="en-US" dirty="0"/>
          </a:p>
        </p:txBody>
      </p:sp>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b="1" dirty="0" smtClean="0">
                <a:latin typeface="Times New Roman" pitchFamily="18" charset="0"/>
                <a:cs typeface="Times New Roman" pitchFamily="18" charset="0"/>
              </a:rPr>
              <a:t>6</a:t>
            </a:r>
            <a:r>
              <a:rPr lang="en-US" b="1" dirty="0" smtClean="0">
                <a:latin typeface="Times New Roman" pitchFamily="18" charset="0"/>
                <a:cs typeface="Times New Roman" pitchFamily="18" charset="0"/>
              </a:rPr>
              <a:t>. Words and Figures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banker should see whether there is any alteration or over-writing on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If there is any alteration, it should be confirmed by the drawer by putting his full signature. The banker should not pay a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containing material alteration without confirmation by the drawer. The banker is expected to exercise reasonable care for the detection of such alterations. Otherwise, he has to take risk. Material alterations make a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void. </a:t>
            </a:r>
          </a:p>
        </p:txBody>
      </p:sp>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7</a:t>
            </a:r>
            <a:r>
              <a:rPr lang="en-US" b="1" dirty="0" smtClean="0">
                <a:latin typeface="Times New Roman" pitchFamily="18" charset="0"/>
                <a:cs typeface="Times New Roman" pitchFamily="18" charset="0"/>
              </a:rPr>
              <a:t>. Alterations and Overwriting</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latin typeface="Times New Roman" pitchFamily="18" charset="0"/>
                <a:cs typeface="Times New Roman" pitchFamily="18" charset="0"/>
              </a:rPr>
              <a:t>		Cheques </a:t>
            </a:r>
            <a:r>
              <a:rPr lang="en-US" dirty="0" smtClean="0">
                <a:latin typeface="Times New Roman" pitchFamily="18" charset="0"/>
                <a:cs typeface="Times New Roman" pitchFamily="18" charset="0"/>
              </a:rPr>
              <a:t>must be properly endorsed. In the case of bearer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endorsement is not necessary legally. In the case of an order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endorsement is necessary. A bearer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always remains a bearer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The paying banker should examine all the endorsements on the </a:t>
            </a:r>
            <a:r>
              <a:rPr lang="en-US" dirty="0" err="1" smtClean="0">
                <a:latin typeface="Times New Roman" pitchFamily="18" charset="0"/>
                <a:cs typeface="Times New Roman" pitchFamily="18" charset="0"/>
              </a:rPr>
              <a:t>cheque</a:t>
            </a:r>
            <a:r>
              <a:rPr lang="en-US" dirty="0" smtClean="0">
                <a:latin typeface="Times New Roman" pitchFamily="18" charset="0"/>
                <a:cs typeface="Times New Roman" pitchFamily="18" charset="0"/>
              </a:rPr>
              <a:t> before making payment. </a:t>
            </a:r>
          </a:p>
          <a:p>
            <a:pPr algn="just"/>
            <a:endParaRPr lang="en-US" dirty="0"/>
          </a:p>
        </p:txBody>
      </p:sp>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8</a:t>
            </a:r>
            <a:r>
              <a:rPr lang="en-US" b="1" dirty="0" smtClean="0">
                <a:latin typeface="Times New Roman" pitchFamily="18" charset="0"/>
                <a:cs typeface="Times New Roman" pitchFamily="18" charset="0"/>
              </a:rPr>
              <a:t>. Proper Endorsements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TotalTime>
  <Words>185</Words>
  <Application>Microsoft Office PowerPoint</Application>
  <PresentationFormat>On-screen Show (4:3)</PresentationFormat>
  <Paragraphs>33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Precautions to be taken by paying banker while making payment of Cheques</vt:lpstr>
      <vt:lpstr>Precautions to be taken by paying banker while making payment of Cheques</vt:lpstr>
      <vt:lpstr> 1. Crossed Cheque </vt:lpstr>
      <vt:lpstr> 2. Open Cheque </vt:lpstr>
      <vt:lpstr> 3. Proper Form </vt:lpstr>
      <vt:lpstr> 5. Date of the Cheque </vt:lpstr>
      <vt:lpstr> 6. Words and Figures </vt:lpstr>
      <vt:lpstr> 7. Alterations and Overwriting </vt:lpstr>
      <vt:lpstr> 8. Proper Endorsements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Precautions to be taken by paying banker while making payment of Cheques</dc:title>
  <dc:creator>cpac</dc:creator>
  <cp:lastModifiedBy>cpac</cp:lastModifiedBy>
  <cp:revision>3</cp:revision>
  <dcterms:created xsi:type="dcterms:W3CDTF">2006-08-16T00:00:00Z</dcterms:created>
  <dcterms:modified xsi:type="dcterms:W3CDTF">2024-11-20T09:47:34Z</dcterms:modified>
</cp:coreProperties>
</file>