
<file path=[Content_Types].xml><?xml version="1.0" encoding="utf-8"?>
<Types xmlns="http://schemas.openxmlformats.org/package/2006/content-types">
  <Default Extension="web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09FC6DC-C84F-486E-AB86-DEBD686FBCDA}" type="datetimeFigureOut">
              <a:rPr lang="en-IN" smtClean="0"/>
              <a:t>14-08-2025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930321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09FC6DC-C84F-486E-AB86-DEBD686FBCDA}" type="datetimeFigureOut">
              <a:rPr lang="en-IN" smtClean="0"/>
              <a:t>14-08-2025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1507508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9FC6DC-C84F-486E-AB86-DEBD686FBCDA}" type="datetimeFigureOut">
              <a:rPr lang="en-IN" smtClean="0"/>
              <a:t>14-08-2025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381890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09FC6DC-C84F-486E-AB86-DEBD686FBCDA}" type="datetimeFigureOut">
              <a:rPr lang="en-IN" smtClean="0"/>
              <a:t>14-08-2025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326626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09FC6DC-C84F-486E-AB86-DEBD686FBCDA}" type="datetimeFigureOut">
              <a:rPr lang="en-IN" smtClean="0"/>
              <a:t>14-08-2025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3474486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09FC6DC-C84F-486E-AB86-DEBD686FBCDA}" type="datetimeFigureOut">
              <a:rPr lang="en-IN" smtClean="0"/>
              <a:t>14-08-2025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114885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9FC6DC-C84F-486E-AB86-DEBD686FBCDA}" type="datetimeFigureOut">
              <a:rPr lang="en-IN" smtClean="0"/>
              <a:t>14-08-2025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65827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9FC6DC-C84F-486E-AB86-DEBD686FBCDA}" type="datetimeFigureOut">
              <a:rPr lang="en-IN" smtClean="0"/>
              <a:t>14-08-2025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206239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9FC6DC-C84F-486E-AB86-DEBD686FBCDA}" type="datetimeFigureOut">
              <a:rPr lang="en-IN" smtClean="0"/>
              <a:t>14-08-2025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3410668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09FC6DC-C84F-486E-AB86-DEBD686FBCDA}" type="datetimeFigureOut">
              <a:rPr lang="en-IN" smtClean="0"/>
              <a:t>14-08-2025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101681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09FC6DC-C84F-486E-AB86-DEBD686FBCDA}" type="datetimeFigureOut">
              <a:rPr lang="en-IN" smtClean="0"/>
              <a:t>14-08-2025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0E5AE7-F84D-454D-9A42-63DC1E628A11}" type="slidenum">
              <a:rPr lang="en-IN" smtClean="0"/>
              <a:t>‹#›</a:t>
            </a:fld>
            <a:endParaRPr lang="en-IN"/>
          </a:p>
        </p:txBody>
      </p:sp>
    </p:spTree>
    <p:extLst>
      <p:ext uri="{BB962C8B-B14F-4D97-AF65-F5344CB8AC3E}">
        <p14:creationId xmlns:p14="http://schemas.microsoft.com/office/powerpoint/2010/main" val="314156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9FC6DC-C84F-486E-AB86-DEBD686FBCDA}" type="datetimeFigureOut">
              <a:rPr lang="en-IN" smtClean="0"/>
              <a:t>14-08-2025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E5AE7-F84D-454D-9A42-63DC1E628A11}" type="slidenum">
              <a:rPr lang="en-IN" smtClean="0"/>
              <a:t>‹#›</a:t>
            </a:fld>
            <a:endParaRPr lang="en-IN"/>
          </a:p>
        </p:txBody>
      </p:sp>
    </p:spTree>
    <p:extLst>
      <p:ext uri="{BB962C8B-B14F-4D97-AF65-F5344CB8AC3E}">
        <p14:creationId xmlns:p14="http://schemas.microsoft.com/office/powerpoint/2010/main" val="2716279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0473" y="685800"/>
            <a:ext cx="9144000" cy="1381991"/>
          </a:xfrm>
        </p:spPr>
        <p:txBody>
          <a:bodyPr>
            <a:noAutofit/>
          </a:bodyPr>
          <a:lstStyle/>
          <a:p>
            <a:r>
              <a:rPr lang="en-IN" sz="4000" b="1" dirty="0" smtClean="0">
                <a:solidFill>
                  <a:srgbClr val="7030A0"/>
                </a:solidFill>
                <a:latin typeface="Algerian" panose="04020705040A02060702" pitchFamily="82" charset="0"/>
              </a:rPr>
              <a:t>Cardamom Planters’ association College, BODINAYAKANUR</a:t>
            </a:r>
            <a:endParaRPr lang="en-IN" sz="4000" b="1" dirty="0">
              <a:solidFill>
                <a:srgbClr val="7030A0"/>
              </a:solidFill>
              <a:latin typeface="Algerian" panose="04020705040A02060702" pitchFamily="82" charset="0"/>
            </a:endParaRPr>
          </a:p>
        </p:txBody>
      </p:sp>
      <p:sp>
        <p:nvSpPr>
          <p:cNvPr id="3" name="Subtitle 2"/>
          <p:cNvSpPr>
            <a:spLocks noGrp="1"/>
          </p:cNvSpPr>
          <p:nvPr>
            <p:ph type="subTitle" idx="1"/>
          </p:nvPr>
        </p:nvSpPr>
        <p:spPr>
          <a:xfrm>
            <a:off x="1873828" y="4045239"/>
            <a:ext cx="9144000" cy="1617806"/>
          </a:xfrm>
        </p:spPr>
        <p:txBody>
          <a:bodyPr>
            <a:normAutofit fontScale="92500" lnSpcReduction="10000"/>
          </a:bodyPr>
          <a:lstStyle/>
          <a:p>
            <a:pPr>
              <a:lnSpc>
                <a:spcPct val="100000"/>
              </a:lnSpc>
            </a:pPr>
            <a:r>
              <a:rPr lang="en-US" dirty="0" smtClean="0"/>
              <a:t>					</a:t>
            </a:r>
            <a:r>
              <a:rPr lang="en-US" sz="2000" dirty="0" smtClean="0">
                <a:solidFill>
                  <a:srgbClr val="00B0F0"/>
                </a:solidFill>
                <a:latin typeface="Algerian" panose="04020705040A02060702" pitchFamily="82" charset="0"/>
              </a:rPr>
              <a:t>Presented By</a:t>
            </a:r>
          </a:p>
          <a:p>
            <a:pPr>
              <a:lnSpc>
                <a:spcPct val="100000"/>
              </a:lnSpc>
            </a:pPr>
            <a:r>
              <a:rPr lang="en-US" sz="2000" dirty="0">
                <a:solidFill>
                  <a:srgbClr val="00B0F0"/>
                </a:solidFill>
                <a:latin typeface="Algerian" panose="04020705040A02060702" pitchFamily="82" charset="0"/>
              </a:rPr>
              <a:t>	</a:t>
            </a:r>
            <a:r>
              <a:rPr lang="en-US" sz="2000" dirty="0" smtClean="0">
                <a:solidFill>
                  <a:srgbClr val="00B0F0"/>
                </a:solidFill>
                <a:latin typeface="Algerian" panose="04020705040A02060702" pitchFamily="82" charset="0"/>
              </a:rPr>
              <a:t>			</a:t>
            </a:r>
            <a:r>
              <a:rPr lang="en-US" sz="2000" smtClean="0">
                <a:solidFill>
                  <a:srgbClr val="00B0F0"/>
                </a:solidFill>
                <a:latin typeface="Algerian" panose="04020705040A02060702" pitchFamily="82" charset="0"/>
              </a:rPr>
              <a:t>	 M.Neya</a:t>
            </a:r>
            <a:r>
              <a:rPr lang="en-US" sz="2000" dirty="0" smtClean="0">
                <a:solidFill>
                  <a:srgbClr val="00B0F0"/>
                </a:solidFill>
                <a:latin typeface="Algerian" panose="04020705040A02060702" pitchFamily="82" charset="0"/>
              </a:rPr>
              <a:t> Shree  M.Sc.,</a:t>
            </a:r>
          </a:p>
          <a:p>
            <a:pPr>
              <a:lnSpc>
                <a:spcPct val="100000"/>
              </a:lnSpc>
            </a:pPr>
            <a:r>
              <a:rPr lang="en-US" sz="2000" dirty="0" smtClean="0">
                <a:solidFill>
                  <a:srgbClr val="00B0F0"/>
                </a:solidFill>
                <a:latin typeface="Algerian" panose="04020705040A02060702" pitchFamily="82" charset="0"/>
              </a:rPr>
              <a:t>				</a:t>
            </a:r>
            <a:r>
              <a:rPr lang="en-US" sz="2000" dirty="0">
                <a:solidFill>
                  <a:srgbClr val="00B0F0"/>
                </a:solidFill>
                <a:latin typeface="Algerian" panose="04020705040A02060702" pitchFamily="82" charset="0"/>
              </a:rPr>
              <a:t> </a:t>
            </a:r>
            <a:r>
              <a:rPr lang="en-US" sz="2000" dirty="0" smtClean="0">
                <a:solidFill>
                  <a:srgbClr val="00B0F0"/>
                </a:solidFill>
                <a:latin typeface="Algerian" panose="04020705040A02060702" pitchFamily="82" charset="0"/>
              </a:rPr>
              <a:t>    </a:t>
            </a:r>
            <a:r>
              <a:rPr lang="en-US" sz="2000" dirty="0">
                <a:solidFill>
                  <a:srgbClr val="00B0F0"/>
                </a:solidFill>
                <a:latin typeface="Algerian" panose="04020705040A02060702" pitchFamily="82" charset="0"/>
              </a:rPr>
              <a:t> </a:t>
            </a:r>
            <a:r>
              <a:rPr lang="en-US" sz="2000" dirty="0" smtClean="0">
                <a:solidFill>
                  <a:srgbClr val="00B0F0"/>
                </a:solidFill>
                <a:latin typeface="Algerian" panose="04020705040A02060702" pitchFamily="82" charset="0"/>
              </a:rPr>
              <a:t>   Guest Lecturer,</a:t>
            </a:r>
          </a:p>
          <a:p>
            <a:pPr>
              <a:lnSpc>
                <a:spcPct val="100000"/>
              </a:lnSpc>
            </a:pPr>
            <a:r>
              <a:rPr lang="en-US" sz="2000" dirty="0">
                <a:solidFill>
                  <a:srgbClr val="00B0F0"/>
                </a:solidFill>
                <a:latin typeface="Algerian" panose="04020705040A02060702" pitchFamily="82" charset="0"/>
              </a:rPr>
              <a:t>	</a:t>
            </a:r>
            <a:r>
              <a:rPr lang="en-US" sz="2000" dirty="0" smtClean="0">
                <a:solidFill>
                  <a:srgbClr val="00B0F0"/>
                </a:solidFill>
                <a:latin typeface="Algerian" panose="04020705040A02060702" pitchFamily="82" charset="0"/>
              </a:rPr>
              <a:t>				        Department of CS &amp;IT.</a:t>
            </a:r>
            <a:endParaRPr lang="en-IN" sz="2000" dirty="0">
              <a:solidFill>
                <a:srgbClr val="00B0F0"/>
              </a:solidFill>
              <a:latin typeface="Algerian" panose="04020705040A02060702" pitchFamily="82" charset="0"/>
            </a:endParaRPr>
          </a:p>
        </p:txBody>
      </p:sp>
      <p:sp>
        <p:nvSpPr>
          <p:cNvPr id="4" name="Subtitle 2"/>
          <p:cNvSpPr txBox="1">
            <a:spLocks/>
          </p:cNvSpPr>
          <p:nvPr/>
        </p:nvSpPr>
        <p:spPr>
          <a:xfrm>
            <a:off x="1468582" y="2403475"/>
            <a:ext cx="9144000" cy="13060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600" dirty="0" smtClean="0">
                <a:solidFill>
                  <a:srgbClr val="FF0000"/>
                </a:solidFill>
                <a:latin typeface="Algerian" panose="04020705040A02060702" pitchFamily="82" charset="0"/>
              </a:rPr>
              <a:t>OPERATING SYSTEM</a:t>
            </a:r>
          </a:p>
          <a:p>
            <a:r>
              <a:rPr lang="en-US" sz="3600" dirty="0" smtClean="0">
                <a:solidFill>
                  <a:srgbClr val="FF0000"/>
                </a:solidFill>
                <a:latin typeface="Algerian" panose="04020705040A02060702" pitchFamily="82" charset="0"/>
              </a:rPr>
              <a:t>PROCESS MANAGEMENT</a:t>
            </a:r>
            <a:endParaRPr lang="en-IN" sz="3600" dirty="0">
              <a:solidFill>
                <a:srgbClr val="FF0000"/>
              </a:solidFill>
              <a:latin typeface="Algerian" panose="04020705040A02060702" pitchFamily="82" charset="0"/>
            </a:endParaRPr>
          </a:p>
        </p:txBody>
      </p:sp>
    </p:spTree>
    <p:extLst>
      <p:ext uri="{BB962C8B-B14F-4D97-AF65-F5344CB8AC3E}">
        <p14:creationId xmlns:p14="http://schemas.microsoft.com/office/powerpoint/2010/main" val="1059625519"/>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0945"/>
            <a:ext cx="10515600" cy="685800"/>
          </a:xfrm>
        </p:spPr>
        <p:txBody>
          <a:bodyPr>
            <a:normAutofit fontScale="90000"/>
          </a:bodyPr>
          <a:lstStyle/>
          <a:p>
            <a:pPr algn="ctr"/>
            <a:r>
              <a:rPr lang="en-IN" b="1" dirty="0" smtClean="0">
                <a:solidFill>
                  <a:srgbClr val="FF0000"/>
                </a:solidFill>
              </a:rPr>
              <a:t/>
            </a:r>
            <a:br>
              <a:rPr lang="en-IN" b="1" dirty="0" smtClean="0">
                <a:solidFill>
                  <a:srgbClr val="FF0000"/>
                </a:solidFill>
              </a:rPr>
            </a:br>
            <a:r>
              <a:rPr lang="en-IN" b="1" dirty="0" smtClean="0">
                <a:solidFill>
                  <a:srgbClr val="FF0000"/>
                </a:solidFill>
                <a:latin typeface="Algerian" panose="04020705040A02060702" pitchFamily="82" charset="0"/>
              </a:rPr>
              <a:t>Process Management</a:t>
            </a:r>
            <a:r>
              <a:rPr lang="en-IN" b="1" dirty="0">
                <a:latin typeface="Algerian" panose="04020705040A02060702" pitchFamily="82" charset="0"/>
              </a:rPr>
              <a:t/>
            </a:r>
            <a:br>
              <a:rPr lang="en-IN" b="1" dirty="0">
                <a:latin typeface="Algerian" panose="04020705040A02060702" pitchFamily="82" charset="0"/>
              </a:rPr>
            </a:br>
            <a:endParaRPr lang="en-IN" dirty="0">
              <a:latin typeface="Algerian" panose="04020705040A02060702" pitchFamily="82" charset="0"/>
            </a:endParaRPr>
          </a:p>
        </p:txBody>
      </p:sp>
      <p:sp>
        <p:nvSpPr>
          <p:cNvPr id="3" name="Content Placeholder 2"/>
          <p:cNvSpPr>
            <a:spLocks noGrp="1"/>
          </p:cNvSpPr>
          <p:nvPr>
            <p:ph idx="1"/>
          </p:nvPr>
        </p:nvSpPr>
        <p:spPr>
          <a:xfrm>
            <a:off x="838200" y="1442434"/>
            <a:ext cx="10515600" cy="4734529"/>
          </a:xfrm>
        </p:spPr>
        <p:txBody>
          <a:bodyPr>
            <a:normAutofit lnSpcReduction="10000"/>
          </a:bodyPr>
          <a:lstStyle/>
          <a:p>
            <a:pPr algn="just"/>
            <a:r>
              <a:rPr lang="en-US" sz="2400" dirty="0">
                <a:latin typeface="Times New Roman" panose="02020603050405020304" pitchFamily="18" charset="0"/>
                <a:cs typeface="Times New Roman" panose="02020603050405020304" pitchFamily="18" charset="0"/>
              </a:rPr>
              <a:t>It is an important part of the operating system. It allows you to control the way your computer runs by managing the currently active processes. </a:t>
            </a:r>
            <a:endParaRPr lang="en-US"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This </a:t>
            </a:r>
            <a:r>
              <a:rPr lang="en-US" sz="2400" dirty="0">
                <a:latin typeface="Times New Roman" panose="02020603050405020304" pitchFamily="18" charset="0"/>
                <a:cs typeface="Times New Roman" panose="02020603050405020304" pitchFamily="18" charset="0"/>
              </a:rPr>
              <a:t>includes ending processes that are no longer needed, setting process priorities, and more. You can do it on your computer also</a:t>
            </a:r>
            <a:r>
              <a:rPr lang="en-US" sz="2400" dirty="0" smtClean="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There are a few ways to manage your processes. The first is through the use of Task Manager. This allows you to see all of the processes currently running on your computer and their current status and CPU/memory usage. </a:t>
            </a:r>
            <a:endParaRPr lang="en-US"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You </a:t>
            </a:r>
            <a:r>
              <a:rPr lang="en-US" sz="2400" dirty="0">
                <a:latin typeface="Times New Roman" panose="02020603050405020304" pitchFamily="18" charset="0"/>
                <a:cs typeface="Times New Roman" panose="02020603050405020304" pitchFamily="18" charset="0"/>
              </a:rPr>
              <a:t>can end any process that you no longer need, set a process priority, or start or stop a service.</a:t>
            </a:r>
          </a:p>
          <a:p>
            <a:endParaRPr lang="en-IN" sz="2400" dirty="0"/>
          </a:p>
        </p:txBody>
      </p:sp>
    </p:spTree>
    <p:extLst>
      <p:ext uri="{BB962C8B-B14F-4D97-AF65-F5344CB8AC3E}">
        <p14:creationId xmlns:p14="http://schemas.microsoft.com/office/powerpoint/2010/main" val="2191176432"/>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0310" y="1352283"/>
            <a:ext cx="10753859" cy="3416320"/>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The process management are divided into five. </a:t>
            </a:r>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hey are,</a:t>
            </a:r>
          </a:p>
          <a:p>
            <a:endParaRPr lang="en-US" sz="24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State Process</a:t>
            </a:r>
          </a:p>
          <a:p>
            <a:pPr marL="457200" indent="-4572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Process control Block</a:t>
            </a:r>
          </a:p>
          <a:p>
            <a:pPr marL="457200" indent="-4572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Process Operation</a:t>
            </a:r>
          </a:p>
          <a:p>
            <a:pPr marL="457200" indent="-4572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Suspend And Resume</a:t>
            </a:r>
          </a:p>
          <a:p>
            <a:pPr marL="457200" indent="-4572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Context Switching</a:t>
            </a:r>
          </a:p>
          <a:p>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042195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97735" y="862885"/>
            <a:ext cx="9478851" cy="4524315"/>
          </a:xfrm>
          <a:prstGeom prst="rect">
            <a:avLst/>
          </a:prstGeom>
          <a:noFill/>
        </p:spPr>
        <p:txBody>
          <a:bodyPr wrap="square" rtlCol="0">
            <a:spAutoFit/>
          </a:bodyPr>
          <a:lstStyle/>
          <a:p>
            <a:pPr algn="ctr"/>
            <a:r>
              <a:rPr lang="en-US" sz="2400" dirty="0" smtClean="0">
                <a:solidFill>
                  <a:srgbClr val="FF0000"/>
                </a:solidFill>
                <a:latin typeface="Algerian" panose="04020705040A02060702" pitchFamily="82" charset="0"/>
                <a:cs typeface="Times New Roman" panose="02020603050405020304" pitchFamily="18" charset="0"/>
              </a:rPr>
              <a:t>State </a:t>
            </a:r>
            <a:r>
              <a:rPr lang="en-US" sz="2400" dirty="0" smtClean="0">
                <a:solidFill>
                  <a:srgbClr val="FF0000"/>
                </a:solidFill>
                <a:latin typeface="Algerian" panose="04020705040A02060702" pitchFamily="82" charset="0"/>
                <a:cs typeface="Times New Roman" panose="02020603050405020304" pitchFamily="18" charset="0"/>
              </a:rPr>
              <a:t>Process</a:t>
            </a:r>
            <a:endParaRPr lang="en-IN" sz="2400" dirty="0" smtClean="0">
              <a:solidFill>
                <a:srgbClr val="FF0000"/>
              </a:solidFill>
              <a:latin typeface="Algerian" panose="04020705040A02060702" pitchFamily="82" charset="0"/>
              <a:cs typeface="Times New Roman" panose="02020603050405020304" pitchFamily="18" charset="0"/>
            </a:endParaRPr>
          </a:p>
          <a:p>
            <a:pPr marL="342900" indent="-34290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A </a:t>
            </a:r>
            <a:r>
              <a:rPr lang="en-US" sz="2400" dirty="0" smtClean="0">
                <a:latin typeface="Times New Roman" panose="02020603050405020304" pitchFamily="18" charset="0"/>
                <a:cs typeface="Times New Roman" panose="02020603050405020304" pitchFamily="18" charset="0"/>
              </a:rPr>
              <a:t>process is a program in execution and it is more than a program code called as text section. </a:t>
            </a:r>
            <a:r>
              <a:rPr lang="en-US" sz="2400" dirty="0" smtClean="0">
                <a:latin typeface="Times New Roman" panose="02020603050405020304" pitchFamily="18" charset="0"/>
                <a:cs typeface="Times New Roman" panose="02020603050405020304" pitchFamily="18" charset="0"/>
              </a:rPr>
              <a:t>The process </a:t>
            </a:r>
            <a:r>
              <a:rPr lang="en-US" sz="2400" dirty="0" smtClean="0">
                <a:latin typeface="Times New Roman" panose="02020603050405020304" pitchFamily="18" charset="0"/>
                <a:cs typeface="Times New Roman" panose="02020603050405020304" pitchFamily="18" charset="0"/>
              </a:rPr>
              <a:t>executes when it changes the state. The state of a process is defined by the </a:t>
            </a:r>
            <a:r>
              <a:rPr lang="en-US" sz="2400" dirty="0" smtClean="0">
                <a:latin typeface="Times New Roman" panose="02020603050405020304" pitchFamily="18" charset="0"/>
                <a:cs typeface="Times New Roman" panose="02020603050405020304" pitchFamily="18" charset="0"/>
              </a:rPr>
              <a:t>current activity </a:t>
            </a:r>
            <a:r>
              <a:rPr lang="en-US" sz="2400" dirty="0" smtClean="0">
                <a:latin typeface="Times New Roman" panose="02020603050405020304" pitchFamily="18" charset="0"/>
                <a:cs typeface="Times New Roman" panose="02020603050405020304" pitchFamily="18" charset="0"/>
              </a:rPr>
              <a:t>of the process.</a:t>
            </a:r>
          </a:p>
          <a:p>
            <a:pPr marL="285750" indent="-285750" algn="just">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Each process may be in any one of the following states</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 New−The process is being created.</a:t>
            </a:r>
          </a:p>
          <a:p>
            <a:pPr algn="just"/>
            <a:r>
              <a:rPr lang="en-US" sz="2400" dirty="0" smtClean="0">
                <a:latin typeface="Times New Roman" panose="02020603050405020304" pitchFamily="18" charset="0"/>
                <a:cs typeface="Times New Roman" panose="02020603050405020304" pitchFamily="18" charset="0"/>
              </a:rPr>
              <a:t> Running−In this state the instructions are being executed.</a:t>
            </a:r>
          </a:p>
          <a:p>
            <a:pPr algn="just"/>
            <a:r>
              <a:rPr lang="en-US" sz="2400" dirty="0" smtClean="0">
                <a:latin typeface="Times New Roman" panose="02020603050405020304" pitchFamily="18" charset="0"/>
                <a:cs typeface="Times New Roman" panose="02020603050405020304" pitchFamily="18" charset="0"/>
              </a:rPr>
              <a:t> Waiting −The process is in waiting state until an event occurs like I/O operation </a:t>
            </a:r>
            <a:r>
              <a:rPr lang="en-US" sz="2400" dirty="0" smtClean="0">
                <a:latin typeface="Times New Roman" panose="02020603050405020304" pitchFamily="18" charset="0"/>
                <a:cs typeface="Times New Roman" panose="02020603050405020304" pitchFamily="18" charset="0"/>
              </a:rPr>
              <a:t>completion or </a:t>
            </a:r>
            <a:r>
              <a:rPr lang="en-US" sz="2400" dirty="0" smtClean="0">
                <a:latin typeface="Times New Roman" panose="02020603050405020304" pitchFamily="18" charset="0"/>
                <a:cs typeface="Times New Roman" panose="02020603050405020304" pitchFamily="18" charset="0"/>
              </a:rPr>
              <a:t>receiving a signal.</a:t>
            </a:r>
          </a:p>
          <a:p>
            <a:pPr algn="just"/>
            <a:r>
              <a:rPr lang="en-US" sz="2400" dirty="0" smtClean="0">
                <a:latin typeface="Times New Roman" panose="02020603050405020304" pitchFamily="18" charset="0"/>
                <a:cs typeface="Times New Roman" panose="02020603050405020304" pitchFamily="18" charset="0"/>
              </a:rPr>
              <a:t> Ready−The process is waiting to be assigned to a processor.</a:t>
            </a:r>
          </a:p>
          <a:p>
            <a:pPr algn="just"/>
            <a:r>
              <a:rPr lang="en-US" sz="2400" dirty="0" smtClean="0">
                <a:latin typeface="Times New Roman" panose="02020603050405020304" pitchFamily="18" charset="0"/>
                <a:cs typeface="Times New Roman" panose="02020603050405020304" pitchFamily="18" charset="0"/>
              </a:rPr>
              <a:t> Terminated−The process has finished execution.</a:t>
            </a:r>
          </a:p>
          <a:p>
            <a:endParaRPr lang="en-US" sz="2400"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1257597"/>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625" y="821228"/>
            <a:ext cx="9105900" cy="5392536"/>
          </a:xfrm>
          <a:prstGeom prst="rect">
            <a:avLst/>
          </a:prstGeom>
        </p:spPr>
      </p:pic>
    </p:spTree>
    <p:extLst>
      <p:ext uri="{BB962C8B-B14F-4D97-AF65-F5344CB8AC3E}">
        <p14:creationId xmlns:p14="http://schemas.microsoft.com/office/powerpoint/2010/main" val="16186701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97736" y="656822"/>
            <a:ext cx="9040969" cy="2246769"/>
          </a:xfrm>
          <a:prstGeom prst="rect">
            <a:avLst/>
          </a:prstGeom>
          <a:noFill/>
        </p:spPr>
        <p:txBody>
          <a:bodyPr wrap="square" rtlCol="0">
            <a:spAutoFit/>
          </a:bodyPr>
          <a:lstStyle/>
          <a:p>
            <a:pPr algn="ctr"/>
            <a:r>
              <a:rPr lang="en-US" sz="2000" dirty="0" smtClean="0">
                <a:solidFill>
                  <a:srgbClr val="FF0000"/>
                </a:solidFill>
                <a:latin typeface="Algerian" panose="04020705040A02060702" pitchFamily="82" charset="0"/>
              </a:rPr>
              <a:t>Process Control </a:t>
            </a:r>
            <a:r>
              <a:rPr lang="en-US" sz="2000" dirty="0" smtClean="0">
                <a:solidFill>
                  <a:srgbClr val="FF0000"/>
                </a:solidFill>
                <a:latin typeface="Algerian" panose="04020705040A02060702" pitchFamily="82" charset="0"/>
              </a:rPr>
              <a:t>Block</a:t>
            </a:r>
            <a:endParaRPr lang="en-US" sz="2000" dirty="0" smtClean="0">
              <a:solidFill>
                <a:srgbClr val="FF0000"/>
              </a:solidFill>
              <a:latin typeface="Algerian" panose="04020705040A02060702" pitchFamily="82" charset="0"/>
            </a:endParaRPr>
          </a:p>
          <a:p>
            <a:endParaRPr lang="en-US" sz="2000" dirty="0" smtClean="0">
              <a:solidFill>
                <a:srgbClr val="FF0000"/>
              </a:solidFill>
            </a:endParaRPr>
          </a:p>
          <a:p>
            <a:pPr marL="342900" indent="-342900">
              <a:buFont typeface="Arial" panose="020B0604020202020204" pitchFamily="34" charset="0"/>
              <a:buChar char="•"/>
            </a:pPr>
            <a:r>
              <a:rPr lang="en-US" sz="2000" dirty="0" smtClean="0"/>
              <a:t>A </a:t>
            </a:r>
            <a:r>
              <a:rPr lang="en-US" sz="2000" dirty="0"/>
              <a:t>Process Control Block (PCB) is a data structure used by the operating system to manage information about a process</a:t>
            </a:r>
            <a:r>
              <a:rPr lang="en-US" sz="2000" dirty="0" smtClean="0"/>
              <a:t>.</a:t>
            </a:r>
          </a:p>
          <a:p>
            <a:pPr marL="342900" indent="-342900">
              <a:buFont typeface="Arial" panose="020B0604020202020204" pitchFamily="34" charset="0"/>
              <a:buChar char="•"/>
            </a:pPr>
            <a:r>
              <a:rPr lang="en-US" sz="2000" dirty="0"/>
              <a:t>The process control keeps track of many important pieces of information needed to manage processes efficiently.</a:t>
            </a:r>
            <a:endParaRPr lang="en-US" sz="2000" dirty="0" smtClean="0"/>
          </a:p>
          <a:p>
            <a:pPr marL="342900" indent="-342900">
              <a:buFont typeface="Arial" panose="020B0604020202020204" pitchFamily="34" charset="0"/>
              <a:buChar char="•"/>
            </a:pPr>
            <a:endParaRPr lang="en-IN"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2709" t="3594" r="13421" b="3993"/>
          <a:stretch/>
        </p:blipFill>
        <p:spPr>
          <a:xfrm>
            <a:off x="3699163" y="3034146"/>
            <a:ext cx="3127664" cy="3356264"/>
          </a:xfrm>
          <a:prstGeom prst="rect">
            <a:avLst/>
          </a:prstGeom>
        </p:spPr>
      </p:pic>
    </p:spTree>
    <p:extLst>
      <p:ext uri="{BB962C8B-B14F-4D97-AF65-F5344CB8AC3E}">
        <p14:creationId xmlns:p14="http://schemas.microsoft.com/office/powerpoint/2010/main" val="11744158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3493" y="811370"/>
            <a:ext cx="9569002" cy="5201424"/>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The following are the data items </a:t>
            </a:r>
            <a:endParaRPr lang="en-US" sz="2400" dirty="0" smtClean="0">
              <a:latin typeface="Times New Roman" panose="02020603050405020304" pitchFamily="18" charset="0"/>
              <a:cs typeface="Times New Roman" panose="02020603050405020304" pitchFamily="18" charset="0"/>
            </a:endParaRPr>
          </a:p>
          <a:p>
            <a:r>
              <a:rPr lang="en-US" sz="2400" dirty="0" smtClean="0">
                <a:solidFill>
                  <a:schemeClr val="accent1">
                    <a:lumMod val="50000"/>
                  </a:schemeClr>
                </a:solidFill>
                <a:latin typeface="Times New Roman" panose="02020603050405020304" pitchFamily="18" charset="0"/>
                <a:cs typeface="Times New Roman" panose="02020603050405020304" pitchFamily="18" charset="0"/>
              </a:rPr>
              <a:t>Process </a:t>
            </a:r>
            <a:r>
              <a:rPr lang="en-US" sz="2400" dirty="0" smtClean="0">
                <a:solidFill>
                  <a:schemeClr val="accent1">
                    <a:lumMod val="50000"/>
                  </a:schemeClr>
                </a:solidFill>
                <a:latin typeface="Times New Roman" panose="02020603050405020304" pitchFamily="18" charset="0"/>
                <a:cs typeface="Times New Roman" panose="02020603050405020304" pitchFamily="18" charset="0"/>
              </a:rPr>
              <a:t>State</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This specifies the process state i.e. new, ready, running, waiting or terminated</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en-US" sz="2400" dirty="0" smtClean="0">
                <a:solidFill>
                  <a:schemeClr val="accent1">
                    <a:lumMod val="50000"/>
                  </a:schemeClr>
                </a:solidFill>
                <a:latin typeface="Times New Roman" panose="02020603050405020304" pitchFamily="18" charset="0"/>
                <a:cs typeface="Times New Roman" panose="02020603050405020304" pitchFamily="18" charset="0"/>
              </a:rPr>
              <a:t>Process </a:t>
            </a:r>
            <a:r>
              <a:rPr lang="en-US" sz="2400" dirty="0" smtClean="0">
                <a:solidFill>
                  <a:schemeClr val="accent1">
                    <a:lumMod val="50000"/>
                  </a:schemeClr>
                </a:solidFill>
                <a:latin typeface="Times New Roman" panose="02020603050405020304" pitchFamily="18" charset="0"/>
                <a:cs typeface="Times New Roman" panose="02020603050405020304" pitchFamily="18" charset="0"/>
              </a:rPr>
              <a:t>Identification Number</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This shows the number of the particular process</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en-US" sz="2400" dirty="0" smtClean="0">
                <a:solidFill>
                  <a:schemeClr val="accent1">
                    <a:lumMod val="50000"/>
                  </a:schemeClr>
                </a:solidFill>
                <a:latin typeface="Times New Roman" panose="02020603050405020304" pitchFamily="18" charset="0"/>
                <a:cs typeface="Times New Roman" panose="02020603050405020304" pitchFamily="18" charset="0"/>
              </a:rPr>
              <a:t>Program Counter</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This contains the address of the next instruction that needs to be executed in the process</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en-US" sz="2400" dirty="0" smtClean="0">
                <a:solidFill>
                  <a:schemeClr val="accent1">
                    <a:lumMod val="50000"/>
                  </a:schemeClr>
                </a:solidFill>
                <a:latin typeface="Times New Roman" panose="02020603050405020304" pitchFamily="18" charset="0"/>
                <a:cs typeface="Times New Roman" panose="02020603050405020304" pitchFamily="18" charset="0"/>
              </a:rPr>
              <a:t>Registers</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This specifies the registers that are used by the process. They may include </a:t>
            </a:r>
            <a:r>
              <a:rPr lang="en-US" sz="2400" dirty="0" smtClean="0">
                <a:latin typeface="Times New Roman" panose="02020603050405020304" pitchFamily="18" charset="0"/>
                <a:cs typeface="Times New Roman" panose="02020603050405020304" pitchFamily="18" charset="0"/>
              </a:rPr>
              <a:t>accumulators, index </a:t>
            </a:r>
            <a:r>
              <a:rPr lang="en-US" sz="2400" dirty="0" smtClean="0">
                <a:latin typeface="Times New Roman" panose="02020603050405020304" pitchFamily="18" charset="0"/>
                <a:cs typeface="Times New Roman" panose="02020603050405020304" pitchFamily="18" charset="0"/>
              </a:rPr>
              <a:t>registers, stack pointers, general purpose registers etc.</a:t>
            </a:r>
            <a:endParaRPr lang="en-US" sz="2400" dirty="0">
              <a:latin typeface="Times New Roman" panose="02020603050405020304" pitchFamily="18" charset="0"/>
              <a:cs typeface="Times New Roman" panose="02020603050405020304" pitchFamily="18" charset="0"/>
            </a:endParaRPr>
          </a:p>
          <a:p>
            <a:endParaRPr lang="en-IN"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90128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0005" y="412123"/>
            <a:ext cx="10148552" cy="5509200"/>
          </a:xfrm>
          <a:prstGeom prst="rect">
            <a:avLst/>
          </a:prstGeom>
          <a:noFill/>
        </p:spPr>
        <p:txBody>
          <a:bodyPr wrap="square" rtlCol="0">
            <a:spAutoFit/>
          </a:bodyPr>
          <a:lstStyle/>
          <a:p>
            <a:pPr algn="ctr"/>
            <a:r>
              <a:rPr lang="en-IN" sz="2800" dirty="0" smtClean="0">
                <a:solidFill>
                  <a:srgbClr val="FF0000"/>
                </a:solidFill>
                <a:latin typeface="Algerian" panose="04020705040A02060702" pitchFamily="82" charset="0"/>
                <a:cs typeface="Times New Roman" panose="02020603050405020304" pitchFamily="18" charset="0"/>
              </a:rPr>
              <a:t>Process </a:t>
            </a:r>
            <a:r>
              <a:rPr lang="en-IN" sz="2800" dirty="0" smtClean="0">
                <a:solidFill>
                  <a:srgbClr val="FF0000"/>
                </a:solidFill>
                <a:latin typeface="Algerian" panose="04020705040A02060702" pitchFamily="82" charset="0"/>
                <a:cs typeface="Times New Roman" panose="02020603050405020304" pitchFamily="18" charset="0"/>
              </a:rPr>
              <a:t>operations</a:t>
            </a:r>
          </a:p>
          <a:p>
            <a:pPr algn="ctr"/>
            <a:endParaRPr lang="en-US" sz="2400" dirty="0" smtClean="0">
              <a:solidFill>
                <a:srgbClr val="FF0000"/>
              </a:solidFill>
              <a:latin typeface="Algerian" panose="04020705040A02060702" pitchFamily="82" charset="0"/>
              <a:cs typeface="Times New Roman" panose="02020603050405020304" pitchFamily="18" charset="0"/>
            </a:endParaRP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Process operations in an operating system (OS) refer to the actions and activities performed on processes to manage their creation execution, and termination, ensuring efficient and coordinated resource utilization. </a:t>
            </a: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These operations are crucial for a multi-programming environment where multiple programs can run concurrently.</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r>
              <a:rPr lang="en-US" sz="2000" dirty="0" smtClean="0">
                <a:solidFill>
                  <a:srgbClr val="0070C0"/>
                </a:solidFill>
                <a:latin typeface="Times New Roman" panose="02020603050405020304" pitchFamily="18" charset="0"/>
                <a:cs typeface="Times New Roman" panose="02020603050405020304" pitchFamily="18" charset="0"/>
              </a:rPr>
              <a:t>Key Process Operations</a:t>
            </a:r>
            <a:r>
              <a:rPr lang="en-US" sz="2000" dirty="0" smtClean="0">
                <a:solidFill>
                  <a:srgbClr val="0070C0"/>
                </a:solidFill>
                <a:latin typeface="Times New Roman" panose="02020603050405020304" pitchFamily="18" charset="0"/>
                <a:cs typeface="Times New Roman" panose="02020603050405020304" pitchFamily="18" charset="0"/>
              </a:rPr>
              <a:t>:</a:t>
            </a:r>
            <a:endParaRPr lang="en-US" sz="2000" dirty="0" smtClean="0">
              <a:solidFill>
                <a:srgbClr val="0070C0"/>
              </a:solidFill>
              <a:latin typeface="Times New Roman" panose="02020603050405020304" pitchFamily="18" charset="0"/>
              <a:cs typeface="Times New Roman" panose="02020603050405020304" pitchFamily="18" charset="0"/>
            </a:endParaRPr>
          </a:p>
          <a:p>
            <a:r>
              <a:rPr lang="en-US" sz="2000" dirty="0" smtClean="0">
                <a:solidFill>
                  <a:srgbClr val="00B050"/>
                </a:solidFill>
                <a:latin typeface="Times New Roman" panose="02020603050405020304" pitchFamily="18" charset="0"/>
                <a:cs typeface="Times New Roman" panose="02020603050405020304" pitchFamily="18" charset="0"/>
              </a:rPr>
              <a:t>Process Creation:</a:t>
            </a:r>
          </a:p>
          <a:p>
            <a:r>
              <a:rPr lang="en-US" sz="2000" dirty="0" smtClean="0">
                <a:latin typeface="Times New Roman" panose="02020603050405020304" pitchFamily="18" charset="0"/>
                <a:cs typeface="Times New Roman" panose="02020603050405020304" pitchFamily="18" charset="0"/>
              </a:rPr>
              <a:t>	The </a:t>
            </a:r>
            <a:r>
              <a:rPr lang="en-US" sz="2000" dirty="0" smtClean="0">
                <a:latin typeface="Times New Roman" panose="02020603050405020304" pitchFamily="18" charset="0"/>
                <a:cs typeface="Times New Roman" panose="02020603050405020304" pitchFamily="18" charset="0"/>
              </a:rPr>
              <a:t>OS creates new processes, assigning them unique identifiers and </a:t>
            </a:r>
            <a:r>
              <a:rPr lang="en-US" sz="2000" dirty="0" smtClean="0">
                <a:latin typeface="Times New Roman" panose="02020603050405020304" pitchFamily="18" charset="0"/>
                <a:cs typeface="Times New Roman" panose="02020603050405020304" pitchFamily="18" charset="0"/>
              </a:rPr>
              <a:t>allocating necessary </a:t>
            </a:r>
            <a:r>
              <a:rPr lang="en-US" sz="2000" dirty="0" smtClean="0">
                <a:latin typeface="Times New Roman" panose="02020603050405020304" pitchFamily="18" charset="0"/>
                <a:cs typeface="Times New Roman" panose="02020603050405020304" pitchFamily="18" charset="0"/>
              </a:rPr>
              <a:t>resources</a:t>
            </a:r>
            <a:r>
              <a:rPr lang="en-US" sz="2000" dirty="0" smtClean="0">
                <a:latin typeface="Times New Roman" panose="02020603050405020304" pitchFamily="18" charset="0"/>
                <a:cs typeface="Times New Roman" panose="02020603050405020304" pitchFamily="18" charset="0"/>
              </a:rPr>
              <a:t>.</a:t>
            </a:r>
          </a:p>
          <a:p>
            <a:endParaRPr lang="en-US" sz="2000" dirty="0" smtClean="0">
              <a:latin typeface="Times New Roman" panose="02020603050405020304" pitchFamily="18" charset="0"/>
              <a:cs typeface="Times New Roman" panose="02020603050405020304" pitchFamily="18" charset="0"/>
            </a:endParaRPr>
          </a:p>
          <a:p>
            <a:r>
              <a:rPr lang="en-US" sz="2000" dirty="0" smtClean="0">
                <a:solidFill>
                  <a:srgbClr val="00B050"/>
                </a:solidFill>
                <a:latin typeface="Times New Roman" panose="02020603050405020304" pitchFamily="18" charset="0"/>
                <a:cs typeface="Times New Roman" panose="02020603050405020304" pitchFamily="18" charset="0"/>
              </a:rPr>
              <a:t>Scheduling:</a:t>
            </a:r>
          </a:p>
          <a:p>
            <a:r>
              <a:rPr lang="en-US" sz="2000" dirty="0" smtClean="0">
                <a:latin typeface="Times New Roman" panose="02020603050405020304" pitchFamily="18" charset="0"/>
                <a:cs typeface="Times New Roman" panose="02020603050405020304" pitchFamily="18" charset="0"/>
              </a:rPr>
              <a:t>	The </a:t>
            </a:r>
            <a:r>
              <a:rPr lang="en-US" sz="2000" dirty="0" smtClean="0">
                <a:latin typeface="Times New Roman" panose="02020603050405020304" pitchFamily="18" charset="0"/>
                <a:cs typeface="Times New Roman" panose="02020603050405020304" pitchFamily="18" charset="0"/>
              </a:rPr>
              <a:t>OS determines the order in which processes are executed, ensuring fair access</a:t>
            </a:r>
          </a:p>
          <a:p>
            <a:r>
              <a:rPr lang="en-US" sz="2000" dirty="0" smtClean="0">
                <a:latin typeface="Times New Roman" panose="02020603050405020304" pitchFamily="18" charset="0"/>
                <a:cs typeface="Times New Roman" panose="02020603050405020304" pitchFamily="18" charset="0"/>
              </a:rPr>
              <a:t>to the CPU.</a:t>
            </a:r>
          </a:p>
          <a:p>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314858"/>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5003" y="347729"/>
            <a:ext cx="10728102" cy="6001643"/>
          </a:xfrm>
          <a:prstGeom prst="rect">
            <a:avLst/>
          </a:prstGeom>
          <a:noFill/>
        </p:spPr>
        <p:txBody>
          <a:bodyPr wrap="square" rtlCol="0">
            <a:spAutoFit/>
          </a:bodyPr>
          <a:lstStyle/>
          <a:p>
            <a:r>
              <a:rPr lang="en-US" sz="2400" dirty="0" smtClean="0">
                <a:solidFill>
                  <a:srgbClr val="00B050"/>
                </a:solidFill>
                <a:latin typeface="Times New Roman" panose="02020603050405020304" pitchFamily="18" charset="0"/>
                <a:cs typeface="Times New Roman" panose="02020603050405020304" pitchFamily="18" charset="0"/>
              </a:rPr>
              <a:t>Termination:</a:t>
            </a:r>
          </a:p>
          <a:p>
            <a:r>
              <a:rPr lang="en-US" sz="2400" dirty="0" smtClean="0">
                <a:latin typeface="Times New Roman" panose="02020603050405020304" pitchFamily="18" charset="0"/>
                <a:cs typeface="Times New Roman" panose="02020603050405020304" pitchFamily="18" charset="0"/>
              </a:rPr>
              <a:t>	When </a:t>
            </a:r>
            <a:r>
              <a:rPr lang="en-US" sz="2400" dirty="0" smtClean="0">
                <a:latin typeface="Times New Roman" panose="02020603050405020304" pitchFamily="18" charset="0"/>
                <a:cs typeface="Times New Roman" panose="02020603050405020304" pitchFamily="18" charset="0"/>
              </a:rPr>
              <a:t>a process completes its execution or encounters an error, the OS </a:t>
            </a:r>
            <a:r>
              <a:rPr lang="en-US" sz="2400" dirty="0" smtClean="0">
                <a:latin typeface="Times New Roman" panose="02020603050405020304" pitchFamily="18" charset="0"/>
                <a:cs typeface="Times New Roman" panose="02020603050405020304" pitchFamily="18" charset="0"/>
              </a:rPr>
              <a:t>terminates it</a:t>
            </a:r>
            <a:r>
              <a:rPr lang="en-US" sz="2400" dirty="0" smtClean="0">
                <a:latin typeface="Times New Roman" panose="02020603050405020304" pitchFamily="18" charset="0"/>
                <a:cs typeface="Times New Roman" panose="02020603050405020304" pitchFamily="18" charset="0"/>
              </a:rPr>
              <a:t>, releasing the allocated resources.</a:t>
            </a:r>
          </a:p>
          <a:p>
            <a:r>
              <a:rPr lang="en-US" sz="2400" dirty="0" smtClean="0">
                <a:solidFill>
                  <a:srgbClr val="00B050"/>
                </a:solidFill>
                <a:latin typeface="Times New Roman" panose="02020603050405020304" pitchFamily="18" charset="0"/>
                <a:cs typeface="Times New Roman" panose="02020603050405020304" pitchFamily="18" charset="0"/>
              </a:rPr>
              <a:t>Resource </a:t>
            </a:r>
            <a:r>
              <a:rPr lang="en-US" sz="2400" dirty="0" smtClean="0">
                <a:solidFill>
                  <a:srgbClr val="00B050"/>
                </a:solidFill>
                <a:latin typeface="Times New Roman" panose="02020603050405020304" pitchFamily="18" charset="0"/>
                <a:cs typeface="Times New Roman" panose="02020603050405020304" pitchFamily="18" charset="0"/>
              </a:rPr>
              <a:t>Management:                                    </a:t>
            </a:r>
          </a:p>
          <a:p>
            <a:r>
              <a:rPr lang="en-US" sz="2400" dirty="0" smtClean="0">
                <a:latin typeface="Times New Roman" panose="02020603050405020304" pitchFamily="18" charset="0"/>
                <a:cs typeface="Times New Roman" panose="02020603050405020304" pitchFamily="18" charset="0"/>
              </a:rPr>
              <a:t>	The </a:t>
            </a:r>
            <a:r>
              <a:rPr lang="en-US" sz="2400" dirty="0" smtClean="0">
                <a:latin typeface="Times New Roman" panose="02020603050405020304" pitchFamily="18" charset="0"/>
                <a:cs typeface="Times New Roman" panose="02020603050405020304" pitchFamily="18" charset="0"/>
              </a:rPr>
              <a:t>OS manages and allocates resources like memory, I/O devices, and files to</a:t>
            </a:r>
          </a:p>
          <a:p>
            <a:r>
              <a:rPr lang="en-US" sz="2400" dirty="0" smtClean="0">
                <a:latin typeface="Times New Roman" panose="02020603050405020304" pitchFamily="18" charset="0"/>
                <a:cs typeface="Times New Roman" panose="02020603050405020304" pitchFamily="18" charset="0"/>
              </a:rPr>
              <a:t>processes, ensuring they have what they need.</a:t>
            </a:r>
          </a:p>
          <a:p>
            <a:r>
              <a:rPr lang="en-US" sz="2400" dirty="0" smtClean="0">
                <a:solidFill>
                  <a:srgbClr val="00B050"/>
                </a:solidFill>
                <a:latin typeface="Times New Roman" panose="02020603050405020304" pitchFamily="18" charset="0"/>
                <a:cs typeface="Times New Roman" panose="02020603050405020304" pitchFamily="18" charset="0"/>
              </a:rPr>
              <a:t>Synchronization</a:t>
            </a:r>
            <a:r>
              <a:rPr lang="en-US" sz="2400" dirty="0" smtClean="0">
                <a:solidFill>
                  <a:srgbClr val="00B050"/>
                </a:solidFill>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The </a:t>
            </a:r>
            <a:r>
              <a:rPr lang="en-US" sz="2400" dirty="0" smtClean="0">
                <a:latin typeface="Times New Roman" panose="02020603050405020304" pitchFamily="18" charset="0"/>
                <a:cs typeface="Times New Roman" panose="02020603050405020304" pitchFamily="18" charset="0"/>
              </a:rPr>
              <a:t>OS coordinates the execution of multiple processes to prevent race </a:t>
            </a:r>
            <a:r>
              <a:rPr lang="en-US" sz="2400" dirty="0" smtClean="0">
                <a:latin typeface="Times New Roman" panose="02020603050405020304" pitchFamily="18" charset="0"/>
                <a:cs typeface="Times New Roman" panose="02020603050405020304" pitchFamily="18" charset="0"/>
              </a:rPr>
              <a:t>conditions and </a:t>
            </a:r>
            <a:r>
              <a:rPr lang="en-US" sz="2400" dirty="0" smtClean="0">
                <a:latin typeface="Times New Roman" panose="02020603050405020304" pitchFamily="18" charset="0"/>
                <a:cs typeface="Times New Roman" panose="02020603050405020304" pitchFamily="18" charset="0"/>
              </a:rPr>
              <a:t>ensure data integrity when accessing shared resources.</a:t>
            </a:r>
          </a:p>
          <a:p>
            <a:r>
              <a:rPr lang="en-US" sz="2400" dirty="0" smtClean="0">
                <a:solidFill>
                  <a:srgbClr val="00B050"/>
                </a:solidFill>
                <a:latin typeface="Times New Roman" panose="02020603050405020304" pitchFamily="18" charset="0"/>
                <a:cs typeface="Times New Roman" panose="02020603050405020304" pitchFamily="18" charset="0"/>
              </a:rPr>
              <a:t>Communication</a:t>
            </a:r>
            <a:r>
              <a:rPr lang="en-US" sz="2400" dirty="0" smtClean="0">
                <a:solidFill>
                  <a:srgbClr val="00B050"/>
                </a:solidFill>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The </a:t>
            </a:r>
            <a:r>
              <a:rPr lang="en-US" sz="2400" dirty="0" smtClean="0">
                <a:latin typeface="Times New Roman" panose="02020603050405020304" pitchFamily="18" charset="0"/>
                <a:cs typeface="Times New Roman" panose="02020603050405020304" pitchFamily="18" charset="0"/>
              </a:rPr>
              <a:t>OS provides mechanisms for processes to communicate with each other,</a:t>
            </a:r>
          </a:p>
          <a:p>
            <a:r>
              <a:rPr lang="en-US" sz="2400" dirty="0" smtClean="0">
                <a:latin typeface="Times New Roman" panose="02020603050405020304" pitchFamily="18" charset="0"/>
                <a:cs typeface="Times New Roman" panose="02020603050405020304" pitchFamily="18" charset="0"/>
              </a:rPr>
              <a:t>enabling collaboration and information sharing.</a:t>
            </a:r>
          </a:p>
          <a:p>
            <a:r>
              <a:rPr lang="en-US" sz="2400" dirty="0" smtClean="0">
                <a:solidFill>
                  <a:srgbClr val="00B050"/>
                </a:solidFill>
                <a:latin typeface="Times New Roman" panose="02020603050405020304" pitchFamily="18" charset="0"/>
                <a:cs typeface="Times New Roman" panose="02020603050405020304" pitchFamily="18" charset="0"/>
              </a:rPr>
              <a:t>Deadlock </a:t>
            </a:r>
            <a:r>
              <a:rPr lang="en-US" sz="2400" dirty="0" smtClean="0">
                <a:solidFill>
                  <a:srgbClr val="00B050"/>
                </a:solidFill>
                <a:latin typeface="Times New Roman" panose="02020603050405020304" pitchFamily="18" charset="0"/>
                <a:cs typeface="Times New Roman" panose="02020603050405020304" pitchFamily="18" charset="0"/>
              </a:rPr>
              <a:t>Handling:</a:t>
            </a:r>
          </a:p>
          <a:p>
            <a:r>
              <a:rPr lang="en-US" sz="2400" dirty="0" smtClean="0">
                <a:latin typeface="Times New Roman" panose="02020603050405020304" pitchFamily="18" charset="0"/>
                <a:cs typeface="Times New Roman" panose="02020603050405020304" pitchFamily="18" charset="0"/>
              </a:rPr>
              <a:t>	The </a:t>
            </a:r>
            <a:r>
              <a:rPr lang="en-US" sz="2400" dirty="0" smtClean="0">
                <a:latin typeface="Times New Roman" panose="02020603050405020304" pitchFamily="18" charset="0"/>
                <a:cs typeface="Times New Roman" panose="02020603050405020304" pitchFamily="18" charset="0"/>
              </a:rPr>
              <a:t>OS detects and resolves situations where multiple processes are stuck waiting </a:t>
            </a:r>
            <a:r>
              <a:rPr lang="en-US" sz="2400" dirty="0" smtClean="0">
                <a:latin typeface="Times New Roman" panose="02020603050405020304" pitchFamily="18" charset="0"/>
                <a:cs typeface="Times New Roman" panose="02020603050405020304" pitchFamily="18" charset="0"/>
              </a:rPr>
              <a:t>for each </a:t>
            </a:r>
            <a:r>
              <a:rPr lang="en-US" sz="2400" dirty="0" smtClean="0">
                <a:latin typeface="Times New Roman" panose="02020603050405020304" pitchFamily="18" charset="0"/>
                <a:cs typeface="Times New Roman" panose="02020603050405020304" pitchFamily="18" charset="0"/>
              </a:rPr>
              <a:t>other, preventing a system-wide freeze.</a:t>
            </a:r>
          </a:p>
          <a:p>
            <a:r>
              <a:rPr lang="en-US" sz="2400" dirty="0" smtClean="0"/>
              <a:t>     </a:t>
            </a:r>
            <a:endParaRPr lang="en-IN" sz="2400" dirty="0"/>
          </a:p>
        </p:txBody>
      </p:sp>
    </p:spTree>
    <p:extLst>
      <p:ext uri="{BB962C8B-B14F-4D97-AF65-F5344CB8AC3E}">
        <p14:creationId xmlns:p14="http://schemas.microsoft.com/office/powerpoint/2010/main" val="66422647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5763" y="669702"/>
            <a:ext cx="10534919" cy="4154984"/>
          </a:xfrm>
          <a:prstGeom prst="rect">
            <a:avLst/>
          </a:prstGeom>
          <a:noFill/>
        </p:spPr>
        <p:txBody>
          <a:bodyPr wrap="square" rtlCol="0">
            <a:spAutoFit/>
          </a:bodyPr>
          <a:lstStyle/>
          <a:p>
            <a:pPr algn="ctr"/>
            <a:r>
              <a:rPr lang="en-US" sz="2800" dirty="0">
                <a:solidFill>
                  <a:srgbClr val="FF0000"/>
                </a:solidFill>
                <a:latin typeface="Algerian" panose="04020705040A02060702" pitchFamily="82" charset="0"/>
                <a:cs typeface="Times New Roman" panose="02020603050405020304" pitchFamily="18" charset="0"/>
              </a:rPr>
              <a:t>S</a:t>
            </a:r>
            <a:r>
              <a:rPr lang="en-US" sz="2800" dirty="0" smtClean="0">
                <a:solidFill>
                  <a:srgbClr val="FF0000"/>
                </a:solidFill>
                <a:latin typeface="Algerian" panose="04020705040A02060702" pitchFamily="82" charset="0"/>
                <a:cs typeface="Times New Roman" panose="02020603050405020304" pitchFamily="18" charset="0"/>
              </a:rPr>
              <a:t>uspend and </a:t>
            </a:r>
            <a:r>
              <a:rPr lang="en-US" sz="2800" dirty="0" smtClean="0">
                <a:solidFill>
                  <a:srgbClr val="FF0000"/>
                </a:solidFill>
                <a:latin typeface="Algerian" panose="04020705040A02060702" pitchFamily="82" charset="0"/>
                <a:cs typeface="Times New Roman" panose="02020603050405020304" pitchFamily="18" charset="0"/>
              </a:rPr>
              <a:t>Resume</a:t>
            </a:r>
            <a:endParaRPr lang="en-US" sz="2800" dirty="0" smtClean="0">
              <a:solidFill>
                <a:srgbClr val="FF0000"/>
              </a:solidFill>
              <a:latin typeface="Algerian" panose="04020705040A02060702" pitchFamily="82"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r>
              <a:rPr lang="en-US" sz="2400" dirty="0" smtClean="0">
                <a:solidFill>
                  <a:srgbClr val="002060"/>
                </a:solidFill>
                <a:latin typeface="Times New Roman" panose="02020603050405020304" pitchFamily="18" charset="0"/>
                <a:cs typeface="Times New Roman" panose="02020603050405020304" pitchFamily="18" charset="0"/>
              </a:rPr>
              <a:t>Suspend</a:t>
            </a:r>
            <a:r>
              <a:rPr lang="en-US" sz="2400" dirty="0" smtClean="0">
                <a:solidFill>
                  <a:srgbClr val="002060"/>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When you suspend the system, the OS saves the current state of all running</a:t>
            </a:r>
          </a:p>
          <a:p>
            <a:r>
              <a:rPr lang="en-US" sz="2400" dirty="0" smtClean="0">
                <a:latin typeface="Times New Roman" panose="02020603050405020304" pitchFamily="18" charset="0"/>
                <a:cs typeface="Times New Roman" panose="02020603050405020304" pitchFamily="18" charset="0"/>
              </a:rPr>
              <a:t>applications, open files, and system settings to memory (RAM) or disk. The system</a:t>
            </a:r>
          </a:p>
          <a:p>
            <a:r>
              <a:rPr lang="en-US" sz="2400" dirty="0" smtClean="0">
                <a:latin typeface="Times New Roman" panose="02020603050405020304" pitchFamily="18" charset="0"/>
                <a:cs typeface="Times New Roman" panose="02020603050405020304" pitchFamily="18" charset="0"/>
              </a:rPr>
              <a:t>then enters a low-power state, potentially powering down some peripherals and </a:t>
            </a:r>
            <a:r>
              <a:rPr lang="en-US" sz="2400" dirty="0" smtClean="0">
                <a:latin typeface="Times New Roman" panose="02020603050405020304" pitchFamily="18" charset="0"/>
                <a:cs typeface="Times New Roman" panose="02020603050405020304" pitchFamily="18" charset="0"/>
              </a:rPr>
              <a:t>slowing down </a:t>
            </a:r>
            <a:r>
              <a:rPr lang="en-US" sz="2400" dirty="0" smtClean="0">
                <a:latin typeface="Times New Roman" panose="02020603050405020304" pitchFamily="18" charset="0"/>
                <a:cs typeface="Times New Roman" panose="02020603050405020304" pitchFamily="18" charset="0"/>
              </a:rPr>
              <a:t>the CPU.</a:t>
            </a:r>
          </a:p>
          <a:p>
            <a:endParaRPr lang="en-US" sz="2400" dirty="0" smtClean="0">
              <a:latin typeface="Times New Roman" panose="02020603050405020304" pitchFamily="18" charset="0"/>
              <a:cs typeface="Times New Roman" panose="02020603050405020304" pitchFamily="18" charset="0"/>
            </a:endParaRPr>
          </a:p>
          <a:p>
            <a:r>
              <a:rPr lang="en-US" sz="2400" dirty="0" smtClean="0">
                <a:solidFill>
                  <a:srgbClr val="002060"/>
                </a:solidFill>
                <a:latin typeface="Times New Roman" panose="02020603050405020304" pitchFamily="18" charset="0"/>
                <a:cs typeface="Times New Roman" panose="02020603050405020304" pitchFamily="18" charset="0"/>
              </a:rPr>
              <a:t>Resume</a:t>
            </a:r>
            <a:r>
              <a:rPr lang="en-US" sz="2400" dirty="0" smtClean="0">
                <a:solidFill>
                  <a:srgbClr val="002060"/>
                </a:solidFill>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When you resume, the OS retrieves the saved state from memory or disk and</a:t>
            </a:r>
          </a:p>
          <a:p>
            <a:r>
              <a:rPr lang="en-US" sz="2400" dirty="0" smtClean="0">
                <a:latin typeface="Times New Roman" panose="02020603050405020304" pitchFamily="18" charset="0"/>
                <a:cs typeface="Times New Roman" panose="02020603050405020304" pitchFamily="18" charset="0"/>
              </a:rPr>
              <a:t>restores everything to its previous condition.</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3173413"/>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8070" y="869910"/>
            <a:ext cx="9981127" cy="4708981"/>
          </a:xfrm>
          <a:prstGeom prst="rect">
            <a:avLst/>
          </a:prstGeom>
          <a:noFill/>
        </p:spPr>
        <p:txBody>
          <a:bodyPr wrap="square" rtlCol="0">
            <a:spAutoFit/>
          </a:bodyPr>
          <a:lstStyle/>
          <a:p>
            <a:pPr algn="ctr"/>
            <a:r>
              <a:rPr lang="en-US" sz="2000" dirty="0" smtClean="0">
                <a:solidFill>
                  <a:srgbClr val="0070C0"/>
                </a:solidFill>
                <a:latin typeface="Algerian" panose="04020705040A02060702" pitchFamily="82" charset="0"/>
                <a:cs typeface="Times New Roman" panose="02020603050405020304" pitchFamily="18" charset="0"/>
              </a:rPr>
              <a:t>Key </a:t>
            </a:r>
            <a:r>
              <a:rPr lang="en-US" sz="2000" dirty="0" smtClean="0">
                <a:solidFill>
                  <a:srgbClr val="0070C0"/>
                </a:solidFill>
                <a:latin typeface="Algerian" panose="04020705040A02060702" pitchFamily="82" charset="0"/>
                <a:cs typeface="Times New Roman" panose="02020603050405020304" pitchFamily="18" charset="0"/>
              </a:rPr>
              <a:t>Benefits</a:t>
            </a:r>
            <a:endParaRPr lang="en-US" sz="2000" dirty="0" smtClean="0">
              <a:solidFill>
                <a:srgbClr val="0070C0"/>
              </a:solidFill>
              <a:latin typeface="Algerian" panose="04020705040A02060702" pitchFamily="82"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 Time-saving: Avoids the lengthy process of shutting down and restarting the system. </a:t>
            </a:r>
          </a:p>
          <a:p>
            <a:pPr marL="457200" indent="-457200">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 Convenience: Allows you to pick up where you left off without losing your work. </a:t>
            </a:r>
          </a:p>
          <a:p>
            <a:pPr marL="457200" indent="-457200">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Power management: Provides a way to conserve energy by reducing power</a:t>
            </a:r>
          </a:p>
          <a:p>
            <a:pPr marL="457200" indent="-457200">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consumption when the system is not actively in use. </a:t>
            </a:r>
          </a:p>
          <a:p>
            <a:endParaRPr lang="en-US" sz="2000" dirty="0" smtClean="0">
              <a:latin typeface="Times New Roman" panose="02020603050405020304" pitchFamily="18" charset="0"/>
              <a:cs typeface="Times New Roman" panose="02020603050405020304" pitchFamily="18" charset="0"/>
            </a:endParaRPr>
          </a:p>
          <a:p>
            <a:r>
              <a:rPr lang="en-US" sz="2000" b="1" dirty="0" smtClean="0">
                <a:latin typeface="Times New Roman" panose="02020603050405020304" pitchFamily="18" charset="0"/>
                <a:cs typeface="Times New Roman" panose="02020603050405020304" pitchFamily="18" charset="0"/>
              </a:rPr>
              <a:t>Examples</a:t>
            </a:r>
            <a:r>
              <a:rPr lang="en-US" sz="2000" b="1"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	</a:t>
            </a:r>
            <a:r>
              <a:rPr lang="en-US" sz="2000" dirty="0" smtClean="0">
                <a:solidFill>
                  <a:srgbClr val="00B050"/>
                </a:solidFill>
                <a:latin typeface="Times New Roman" panose="02020603050405020304" pitchFamily="18" charset="0"/>
                <a:cs typeface="Times New Roman" panose="02020603050405020304" pitchFamily="18" charset="0"/>
              </a:rPr>
              <a:t>Manual Suspension:</a:t>
            </a:r>
            <a:r>
              <a:rPr lang="en-US" sz="2000" dirty="0" smtClean="0">
                <a:latin typeface="Times New Roman" panose="02020603050405020304" pitchFamily="18" charset="0"/>
                <a:cs typeface="Times New Roman" panose="02020603050405020304" pitchFamily="18" charset="0"/>
              </a:rPr>
              <a:t> Many operating systems allow you to initiate suspend through a</a:t>
            </a:r>
          </a:p>
          <a:p>
            <a:r>
              <a:rPr lang="en-US" sz="2000" dirty="0" smtClean="0">
                <a:latin typeface="Times New Roman" panose="02020603050405020304" pitchFamily="18" charset="0"/>
                <a:cs typeface="Times New Roman" panose="02020603050405020304" pitchFamily="18" charset="0"/>
              </a:rPr>
              <a:t>menu option, a power button press, or a keyboard shortcut (e.g., Shift + Power). </a:t>
            </a:r>
          </a:p>
          <a:p>
            <a:r>
              <a:rPr lang="en-US" sz="2000" dirty="0" smtClean="0">
                <a:latin typeface="Times New Roman" panose="02020603050405020304" pitchFamily="18" charset="0"/>
                <a:cs typeface="Times New Roman" panose="02020603050405020304" pitchFamily="18" charset="0"/>
              </a:rPr>
              <a:t>	</a:t>
            </a:r>
            <a:r>
              <a:rPr lang="en-US" sz="2000" dirty="0" smtClean="0">
                <a:solidFill>
                  <a:srgbClr val="00B050"/>
                </a:solidFill>
                <a:latin typeface="Times New Roman" panose="02020603050405020304" pitchFamily="18" charset="0"/>
                <a:cs typeface="Times New Roman" panose="02020603050405020304" pitchFamily="18" charset="0"/>
              </a:rPr>
              <a:t>Automatic Suspension:</a:t>
            </a:r>
            <a:r>
              <a:rPr lang="en-US" sz="2000" dirty="0" smtClean="0">
                <a:solidFill>
                  <a:srgbClr val="92D050"/>
                </a:solidFill>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Some systems can automatically suspend after a period of</a:t>
            </a:r>
          </a:p>
          <a:p>
            <a:r>
              <a:rPr lang="en-US" sz="2000" dirty="0" smtClean="0">
                <a:latin typeface="Times New Roman" panose="02020603050405020304" pitchFamily="18" charset="0"/>
                <a:cs typeface="Times New Roman" panose="02020603050405020304" pitchFamily="18" charset="0"/>
              </a:rPr>
              <a:t>inactivity. </a:t>
            </a:r>
          </a:p>
          <a:p>
            <a:r>
              <a:rPr lang="en-US" sz="2000" dirty="0">
                <a:latin typeface="Times New Roman" panose="02020603050405020304" pitchFamily="18" charset="0"/>
                <a:cs typeface="Times New Roman" panose="02020603050405020304" pitchFamily="18" charset="0"/>
              </a:rPr>
              <a:t>	</a:t>
            </a:r>
            <a:r>
              <a:rPr lang="en-US" sz="2000" dirty="0" smtClean="0">
                <a:solidFill>
                  <a:srgbClr val="00B050"/>
                </a:solidFill>
                <a:latin typeface="Times New Roman" panose="02020603050405020304" pitchFamily="18" charset="0"/>
                <a:cs typeface="Times New Roman" panose="02020603050405020304" pitchFamily="18" charset="0"/>
              </a:rPr>
              <a:t>Suspend/Resume on Cloud Instances</a:t>
            </a:r>
            <a:r>
              <a:rPr lang="en-US" sz="2000" dirty="0" smtClean="0">
                <a:latin typeface="Times New Roman" panose="02020603050405020304" pitchFamily="18" charset="0"/>
                <a:cs typeface="Times New Roman" panose="02020603050405020304" pitchFamily="18" charset="0"/>
              </a:rPr>
              <a:t>: Cloud providers like Google Cloud allow you to suspend and resume virtual machines (VMs), which can be useful for cost optimization</a:t>
            </a:r>
          </a:p>
          <a:p>
            <a:r>
              <a:rPr lang="en-US" sz="2000" dirty="0" smtClean="0">
                <a:latin typeface="Times New Roman" panose="02020603050405020304" pitchFamily="18" charset="0"/>
                <a:cs typeface="Times New Roman" panose="02020603050405020304" pitchFamily="18" charset="0"/>
              </a:rPr>
              <a:t>and resource management.</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4720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7887" y="785611"/>
            <a:ext cx="9890975" cy="6432530"/>
          </a:xfrm>
          <a:prstGeom prst="rect">
            <a:avLst/>
          </a:prstGeom>
          <a:noFill/>
        </p:spPr>
        <p:txBody>
          <a:bodyPr wrap="square" rtlCol="0">
            <a:spAutoFit/>
          </a:bodyPr>
          <a:lstStyle/>
          <a:p>
            <a:pPr algn="ctr"/>
            <a:r>
              <a:rPr lang="en-US" sz="2800" dirty="0" smtClean="0">
                <a:solidFill>
                  <a:srgbClr val="FF0000"/>
                </a:solidFill>
                <a:latin typeface="Algerian" panose="04020705040A02060702" pitchFamily="82" charset="0"/>
              </a:rPr>
              <a:t>Context Switching </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Context </a:t>
            </a:r>
            <a:r>
              <a:rPr lang="en-US" sz="2400" dirty="0">
                <a:latin typeface="Times New Roman" panose="02020603050405020304" pitchFamily="18" charset="0"/>
                <a:cs typeface="Times New Roman" panose="02020603050405020304" pitchFamily="18" charset="0"/>
              </a:rPr>
              <a:t>Switching in an operating system is a critical function that allows the CPU to efficiently manage multiple processes. </a:t>
            </a: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By </a:t>
            </a:r>
            <a:r>
              <a:rPr lang="en-US" sz="2400" dirty="0">
                <a:latin typeface="Times New Roman" panose="02020603050405020304" pitchFamily="18" charset="0"/>
                <a:cs typeface="Times New Roman" panose="02020603050405020304" pitchFamily="18" charset="0"/>
              </a:rPr>
              <a:t>saving the state of a currently active process and loading the state of another, the system can handle various tasks simultaneously without losing progress. </a:t>
            </a: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This </a:t>
            </a:r>
            <a:r>
              <a:rPr lang="en-US" sz="2400" dirty="0">
                <a:latin typeface="Times New Roman" panose="02020603050405020304" pitchFamily="18" charset="0"/>
                <a:cs typeface="Times New Roman" panose="02020603050405020304" pitchFamily="18" charset="0"/>
              </a:rPr>
              <a:t>switching mechanism ensures optimal use of the CPU, enhancing the system's ability to perform multitasking effectively</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fontAlgn="base"/>
            <a:r>
              <a:rPr lang="en-US" sz="2400" b="1" dirty="0">
                <a:latin typeface="Times New Roman" panose="02020603050405020304" pitchFamily="18" charset="0"/>
                <a:cs typeface="Times New Roman" panose="02020603050405020304" pitchFamily="18" charset="0"/>
              </a:rPr>
              <a:t>Example of Context </a:t>
            </a:r>
            <a:r>
              <a:rPr lang="en-US" sz="2400" b="1" dirty="0" smtClean="0">
                <a:latin typeface="Times New Roman" panose="02020603050405020304" pitchFamily="18" charset="0"/>
                <a:cs typeface="Times New Roman" panose="02020603050405020304" pitchFamily="18" charset="0"/>
              </a:rPr>
              <a:t>Switching</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marL="342900" indent="-342900" fontAlgn="base">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Suppose the operating system has (N) processes stored in a Process Control Block (PCB). Each process runs using the CPU to perform its task</a:t>
            </a:r>
            <a:r>
              <a:rPr lang="en-US" sz="2400" dirty="0" smtClean="0">
                <a:latin typeface="Times New Roman" panose="02020603050405020304" pitchFamily="18" charset="0"/>
                <a:cs typeface="Times New Roman" panose="02020603050405020304" pitchFamily="18" charset="0"/>
              </a:rPr>
              <a:t>.</a:t>
            </a:r>
          </a:p>
          <a:p>
            <a:pPr marL="342900" indent="-342900" fontAlgn="base">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While a process is running, other processes with higher priorities queue up to use the CPU and complete their </a:t>
            </a:r>
            <a:r>
              <a:rPr lang="en-US" sz="2400" dirty="0" smtClean="0">
                <a:latin typeface="Times New Roman" panose="02020603050405020304" pitchFamily="18" charset="0"/>
                <a:cs typeface="Times New Roman" panose="02020603050405020304" pitchFamily="18" charset="0"/>
              </a:rPr>
              <a:t>tasks.</a:t>
            </a:r>
          </a:p>
          <a:p>
            <a:pPr marL="342900" indent="-342900" fontAlgn="base">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Switching </a:t>
            </a:r>
            <a:r>
              <a:rPr lang="en-US" sz="2400" dirty="0">
                <a:latin typeface="Times New Roman" panose="02020603050405020304" pitchFamily="18" charset="0"/>
                <a:cs typeface="Times New Roman" panose="02020603050405020304" pitchFamily="18" charset="0"/>
              </a:rPr>
              <a:t>the CPU to another process requires saving the state of the current process and restoring the state of a different process. This task is known as a context switch</a:t>
            </a:r>
            <a:r>
              <a:rPr lang="en-US" sz="2400" dirty="0"/>
              <a:t>.</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8116891"/>
      </p:ext>
    </p:extLst>
  </p:cSld>
  <p:clrMapOvr>
    <a:masterClrMapping/>
  </p:clrMapOvr>
  <p:transition spd="slow">
    <p:comb/>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650</Words>
  <Application>Microsoft Office PowerPoint</Application>
  <PresentationFormat>Widescreen</PresentationFormat>
  <Paragraphs>102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Algerian</vt:lpstr>
      <vt:lpstr>Arial</vt:lpstr>
      <vt:lpstr>Calibri</vt:lpstr>
      <vt:lpstr>Calibri Light</vt:lpstr>
      <vt:lpstr>Times New Roman</vt:lpstr>
      <vt:lpstr>Wingdings</vt:lpstr>
      <vt:lpstr>Office Theme</vt:lpstr>
      <vt:lpstr>Cardamom Planters’ association College, BODINAYAKANUR</vt:lpstr>
      <vt:lpstr> Process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Cardamom Planters’ association College, BODINAYAKANUR</dc:title>
  <dc:creator>EL1</dc:creator>
  <cp:lastModifiedBy>EL1</cp:lastModifiedBy>
  <cp:revision>4</cp:revision>
  <dcterms:created xsi:type="dcterms:W3CDTF">2025-08-14T08:56:39Z</dcterms:created>
  <dcterms:modified xsi:type="dcterms:W3CDTF">2025-08-14T09:13:39Z</dcterms:modified>
</cp:coreProperties>
</file>