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E1036922-802A-48CF-90DE-153B0C4A5F0C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2B294-748A-46AB-A1F4-DC0F3D9A32E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3574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6922-802A-48CF-90DE-153B0C4A5F0C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2B294-748A-46AB-A1F4-DC0F3D9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569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6922-802A-48CF-90DE-153B0C4A5F0C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2B294-748A-46AB-A1F4-DC0F3D9A32E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6087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6922-802A-48CF-90DE-153B0C4A5F0C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2B294-748A-46AB-A1F4-DC0F3D9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849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6922-802A-48CF-90DE-153B0C4A5F0C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2B294-748A-46AB-A1F4-DC0F3D9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75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6922-802A-48CF-90DE-153B0C4A5F0C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2B294-748A-46AB-A1F4-DC0F3D9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128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6922-802A-48CF-90DE-153B0C4A5F0C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2B294-748A-46AB-A1F4-DC0F3D9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369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6922-802A-48CF-90DE-153B0C4A5F0C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2B294-748A-46AB-A1F4-DC0F3D9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72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6922-802A-48CF-90DE-153B0C4A5F0C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2B294-748A-46AB-A1F4-DC0F3D9A32E2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5519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6922-802A-48CF-90DE-153B0C4A5F0C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2B294-748A-46AB-A1F4-DC0F3D9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560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6922-802A-48CF-90DE-153B0C4A5F0C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2B294-748A-46AB-A1F4-DC0F3D9A32E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3628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E1036922-802A-48CF-90DE-153B0C4A5F0C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9772B294-748A-46AB-A1F4-DC0F3D9A32E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0902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208713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002060"/>
                </a:solidFill>
                <a:latin typeface="Algerian" panose="04020705040A02060702" pitchFamily="82" charset="0"/>
              </a:rPr>
              <a:t>NUCLEAR PHYSICS</a:t>
            </a:r>
            <a:endParaRPr lang="en-US" sz="4800" b="1" dirty="0">
              <a:solidFill>
                <a:srgbClr val="002060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002060"/>
                </a:solidFill>
                <a:latin typeface="Algerian" pitchFamily="82" charset="0"/>
              </a:rPr>
              <a:t>BY</a:t>
            </a:r>
            <a:br>
              <a:rPr lang="en-US" b="1" dirty="0" smtClean="0">
                <a:solidFill>
                  <a:srgbClr val="002060"/>
                </a:solidFill>
                <a:latin typeface="Algerian" pitchFamily="82" charset="0"/>
              </a:rPr>
            </a:br>
            <a:r>
              <a:rPr lang="en-US" b="1" dirty="0" smtClean="0">
                <a:solidFill>
                  <a:srgbClr val="002060"/>
                </a:solidFill>
                <a:latin typeface="Algerian" pitchFamily="82" charset="0"/>
              </a:rPr>
              <a:t>MARIASTEFFI.S</a:t>
            </a:r>
            <a:br>
              <a:rPr lang="en-US" b="1" dirty="0" smtClean="0">
                <a:solidFill>
                  <a:srgbClr val="002060"/>
                </a:solidFill>
                <a:latin typeface="Algerian" pitchFamily="82" charset="0"/>
              </a:rPr>
            </a:br>
            <a:r>
              <a:rPr lang="en-US" b="1" dirty="0" smtClean="0">
                <a:solidFill>
                  <a:srgbClr val="002060"/>
                </a:solidFill>
                <a:latin typeface="Algerian" pitchFamily="82" charset="0"/>
              </a:rPr>
              <a:t>ASSISTANT PROFESSOR OF PHYSICS</a:t>
            </a:r>
            <a:br>
              <a:rPr lang="en-US" b="1" dirty="0" smtClean="0">
                <a:solidFill>
                  <a:srgbClr val="002060"/>
                </a:solidFill>
                <a:latin typeface="Algerian" pitchFamily="82" charset="0"/>
              </a:rPr>
            </a:br>
            <a:r>
              <a:rPr lang="en-US" b="1" dirty="0" smtClean="0">
                <a:solidFill>
                  <a:srgbClr val="002060"/>
                </a:solidFill>
                <a:latin typeface="Algerian" pitchFamily="82" charset="0"/>
              </a:rPr>
              <a:t>CPA COLLEGE, BODINAYAKANUR</a:t>
            </a:r>
          </a:p>
          <a:p>
            <a:pPr>
              <a:lnSpc>
                <a:spcPct val="150000"/>
              </a:lnSpc>
            </a:pPr>
            <a:endParaRPr lang="en-US" dirty="0" smtClean="0">
              <a:solidFill>
                <a:srgbClr val="00206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8045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CONTENT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55131" y="1519707"/>
            <a:ext cx="1021842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0" i="0" dirty="0" smtClean="0">
                <a:solidFill>
                  <a:schemeClr val="accent5"/>
                </a:solidFill>
                <a:effectLst/>
                <a:latin typeface="Arial Black" panose="020B0A04020102020204" pitchFamily="34" charset="0"/>
              </a:rPr>
              <a:t>Introduction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 smtClean="0">
                <a:solidFill>
                  <a:schemeClr val="accent5"/>
                </a:solidFill>
                <a:latin typeface="Arial Black" panose="020B0A04020102020204" pitchFamily="34" charset="0"/>
              </a:rPr>
              <a:t>Classification of Nuclei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0" i="0" dirty="0" smtClean="0">
                <a:solidFill>
                  <a:schemeClr val="accent5"/>
                </a:solidFill>
                <a:effectLst/>
                <a:latin typeface="Arial Black" panose="020B0A04020102020204" pitchFamily="34" charset="0"/>
              </a:rPr>
              <a:t>Fission Vs Fusion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 smtClean="0">
                <a:solidFill>
                  <a:schemeClr val="accent5"/>
                </a:solidFill>
                <a:latin typeface="Arial Black" panose="020B0A04020102020204" pitchFamily="34" charset="0"/>
              </a:rPr>
              <a:t>Nuclear chain reaction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 smtClean="0">
                <a:solidFill>
                  <a:schemeClr val="accent5"/>
                </a:solidFill>
                <a:latin typeface="Arial Black" panose="020B0A04020102020204" pitchFamily="34" charset="0"/>
              </a:rPr>
              <a:t>Cosmic ray</a:t>
            </a:r>
            <a:r>
              <a:rPr lang="en-US" sz="3200" b="0" i="0" dirty="0" smtClean="0">
                <a:solidFill>
                  <a:schemeClr val="accent5"/>
                </a:solidFill>
                <a:effectLst/>
                <a:latin typeface="Arial Black" panose="020B0A04020102020204" pitchFamily="34" charset="0"/>
              </a:rPr>
              <a:t> Shower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 smtClean="0">
                <a:solidFill>
                  <a:schemeClr val="accent5"/>
                </a:solidFill>
                <a:latin typeface="Arial Black" panose="020B0A04020102020204" pitchFamily="34" charset="0"/>
              </a:rPr>
              <a:t>Applications</a:t>
            </a:r>
            <a:endParaRPr lang="en-US" sz="3200" b="0" i="0" dirty="0" smtClean="0">
              <a:solidFill>
                <a:schemeClr val="accent5"/>
              </a:solidFill>
              <a:effectLst/>
              <a:latin typeface="Arial Black" panose="020B0A04020102020204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200" b="0" i="0" dirty="0" smtClean="0">
              <a:solidFill>
                <a:schemeClr val="accent5"/>
              </a:solidFill>
              <a:effectLst/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974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150000"/>
              </a:lnSpc>
            </a:pPr>
            <a:r>
              <a:rPr lang="en-US" b="1" dirty="0" smtClean="0">
                <a:solidFill>
                  <a:schemeClr val="accent6"/>
                </a:solidFill>
                <a:latin typeface="Arial Black" panose="020B0A04020102020204" pitchFamily="34" charset="0"/>
              </a:rPr>
              <a:t>INTRODUCTION</a:t>
            </a:r>
            <a:endParaRPr lang="en-US" b="1" dirty="0">
              <a:solidFill>
                <a:schemeClr val="accent6"/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67" y="2948688"/>
            <a:ext cx="4305233" cy="298789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87909" y="3103809"/>
            <a:ext cx="735383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Atomic </a:t>
            </a:r>
            <a:r>
              <a:rPr lang="en-US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nucleus</a:t>
            </a: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 is </a:t>
            </a:r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composed of</a:t>
            </a: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 </a:t>
            </a:r>
            <a:r>
              <a:rPr lang="en-US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protons</a:t>
            </a: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 and </a:t>
            </a:r>
            <a:r>
              <a:rPr lang="en-US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neutrons</a:t>
            </a: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 Protons and neutrons have approximately the same mass, but protons carry one unit of positive charge (+e) and neutrons carry no charge. </a:t>
            </a:r>
          </a:p>
        </p:txBody>
      </p:sp>
    </p:spTree>
    <p:extLst>
      <p:ext uri="{BB962C8B-B14F-4D97-AF65-F5344CB8AC3E}">
        <p14:creationId xmlns:p14="http://schemas.microsoft.com/office/powerpoint/2010/main" val="3468961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accent6"/>
                </a:solidFill>
                <a:latin typeface="Arial Black" panose="020B0A04020102020204" pitchFamily="34" charset="0"/>
              </a:rPr>
              <a:t>CLASSIFICATION OF NUCLEI</a:t>
            </a:r>
            <a:endParaRPr lang="en-US" dirty="0">
              <a:solidFill>
                <a:schemeClr val="accent6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21971" y="1550659"/>
            <a:ext cx="10534919" cy="5216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b="1" i="0" dirty="0" smtClean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Isotopes</a:t>
            </a:r>
            <a:r>
              <a:rPr lang="en-US" b="0" i="0" dirty="0" smtClean="0">
                <a:solidFill>
                  <a:schemeClr val="accent2"/>
                </a:solidFill>
                <a:effectLst/>
                <a:latin typeface="Arial Black" panose="020B0A04020102020204" pitchFamily="34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They </a:t>
            </a:r>
            <a:r>
              <a:rPr lang="en-US" b="0" i="0" dirty="0" smtClean="0">
                <a:solidFill>
                  <a:schemeClr val="accent2"/>
                </a:solidFill>
                <a:effectLst/>
                <a:latin typeface="Arial Black" panose="020B0A04020102020204" pitchFamily="34" charset="0"/>
              </a:rPr>
              <a:t>are atoms of the same element having the same atomic number Z but different mass number A. The nuclei </a:t>
            </a:r>
            <a:r>
              <a:rPr lang="en-US" b="0" i="0" baseline="-25000" dirty="0" smtClean="0">
                <a:solidFill>
                  <a:schemeClr val="accent2"/>
                </a:solidFill>
                <a:effectLst/>
                <a:latin typeface="Arial Black" panose="020B0A04020102020204" pitchFamily="34" charset="0"/>
              </a:rPr>
              <a:t>1</a:t>
            </a:r>
            <a:r>
              <a:rPr lang="en-US" b="0" i="0" dirty="0" smtClean="0">
                <a:solidFill>
                  <a:schemeClr val="accent2"/>
                </a:solidFill>
                <a:effectLst/>
                <a:latin typeface="Arial Black" panose="020B0A04020102020204" pitchFamily="34" charset="0"/>
              </a:rPr>
              <a:t>H </a:t>
            </a:r>
            <a:r>
              <a:rPr lang="en-US" b="0" i="0" baseline="30000" dirty="0" smtClean="0">
                <a:solidFill>
                  <a:schemeClr val="accent2"/>
                </a:solidFill>
                <a:effectLst/>
                <a:latin typeface="Arial Black" panose="020B0A04020102020204" pitchFamily="34" charset="0"/>
              </a:rPr>
              <a:t>1</a:t>
            </a:r>
            <a:r>
              <a:rPr lang="en-US" b="0" i="0" dirty="0" smtClean="0">
                <a:solidFill>
                  <a:schemeClr val="accent2"/>
                </a:solidFill>
                <a:effectLst/>
                <a:latin typeface="Arial Black" panose="020B0A04020102020204" pitchFamily="34" charset="0"/>
              </a:rPr>
              <a:t>, </a:t>
            </a:r>
            <a:r>
              <a:rPr lang="en-US" b="0" i="0" baseline="-25000" dirty="0" smtClean="0">
                <a:solidFill>
                  <a:schemeClr val="accent2"/>
                </a:solidFill>
                <a:effectLst/>
                <a:latin typeface="Arial Black" panose="020B0A04020102020204" pitchFamily="34" charset="0"/>
              </a:rPr>
              <a:t>1</a:t>
            </a:r>
            <a:r>
              <a:rPr lang="en-US" b="0" i="0" dirty="0" smtClean="0">
                <a:solidFill>
                  <a:schemeClr val="accent2"/>
                </a:solidFill>
                <a:effectLst/>
                <a:latin typeface="Arial Black" panose="020B0A04020102020204" pitchFamily="34" charset="0"/>
              </a:rPr>
              <a:t>H</a:t>
            </a:r>
            <a:r>
              <a:rPr lang="en-US" b="0" i="0" baseline="30000" dirty="0" smtClean="0">
                <a:solidFill>
                  <a:schemeClr val="accent2"/>
                </a:solidFill>
                <a:effectLst/>
                <a:latin typeface="Arial Black" panose="020B0A04020102020204" pitchFamily="34" charset="0"/>
              </a:rPr>
              <a:t>2</a:t>
            </a:r>
            <a:r>
              <a:rPr lang="en-US" b="0" i="0" dirty="0" smtClean="0">
                <a:solidFill>
                  <a:schemeClr val="accent2"/>
                </a:solidFill>
                <a:effectLst/>
                <a:latin typeface="Arial Black" panose="020B0A04020102020204" pitchFamily="34" charset="0"/>
              </a:rPr>
              <a:t> and </a:t>
            </a:r>
            <a:r>
              <a:rPr lang="en-US" b="0" i="0" baseline="-25000" dirty="0" smtClean="0">
                <a:solidFill>
                  <a:schemeClr val="accent2"/>
                </a:solidFill>
                <a:effectLst/>
                <a:latin typeface="Arial Black" panose="020B0A04020102020204" pitchFamily="34" charset="0"/>
              </a:rPr>
              <a:t>1</a:t>
            </a:r>
            <a:r>
              <a:rPr lang="en-US" b="0" i="0" dirty="0" smtClean="0">
                <a:solidFill>
                  <a:schemeClr val="accent2"/>
                </a:solidFill>
                <a:effectLst/>
                <a:latin typeface="Arial Black" panose="020B0A04020102020204" pitchFamily="34" charset="0"/>
              </a:rPr>
              <a:t>H</a:t>
            </a:r>
            <a:r>
              <a:rPr lang="en-US" b="0" i="0" baseline="30000" dirty="0" smtClean="0">
                <a:solidFill>
                  <a:schemeClr val="accent2"/>
                </a:solidFill>
                <a:effectLst/>
                <a:latin typeface="Arial Black" panose="020B0A04020102020204" pitchFamily="34" charset="0"/>
              </a:rPr>
              <a:t>3</a:t>
            </a:r>
            <a:r>
              <a:rPr lang="en-US" b="0" i="0" dirty="0" smtClean="0">
                <a:solidFill>
                  <a:schemeClr val="accent2"/>
                </a:solidFill>
                <a:effectLst/>
                <a:latin typeface="Arial Black" panose="020B0A04020102020204" pitchFamily="34" charset="0"/>
              </a:rPr>
              <a:t> are the isotopes of hydrogen.</a:t>
            </a:r>
          </a:p>
          <a:p>
            <a:pPr algn="just">
              <a:lnSpc>
                <a:spcPct val="150000"/>
              </a:lnSpc>
            </a:pPr>
            <a:r>
              <a:rPr lang="en-US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Isobars </a:t>
            </a:r>
          </a:p>
          <a:p>
            <a:pPr algn="just">
              <a:lnSpc>
                <a:spcPct val="150000"/>
              </a:lnSpc>
            </a:pPr>
            <a:r>
              <a:rPr lang="en-US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They are </a:t>
            </a:r>
            <a:r>
              <a:rPr lang="en-US" dirty="0">
                <a:solidFill>
                  <a:schemeClr val="accent2"/>
                </a:solidFill>
                <a:latin typeface="Arial Black" panose="020B0A04020102020204" pitchFamily="34" charset="0"/>
              </a:rPr>
              <a:t>atoms of different elements having the same mass number A, but different atomic number Z. The nuclei </a:t>
            </a:r>
            <a:r>
              <a:rPr lang="en-US" baseline="-25000" dirty="0">
                <a:solidFill>
                  <a:schemeClr val="accent2"/>
                </a:solidFill>
                <a:latin typeface="Arial Black" panose="020B0A04020102020204" pitchFamily="34" charset="0"/>
              </a:rPr>
              <a:t>8</a:t>
            </a:r>
            <a:r>
              <a:rPr lang="en-US" dirty="0">
                <a:solidFill>
                  <a:schemeClr val="accent2"/>
                </a:solidFill>
                <a:latin typeface="Arial Black" panose="020B0A04020102020204" pitchFamily="34" charset="0"/>
              </a:rPr>
              <a:t>O</a:t>
            </a:r>
            <a:r>
              <a:rPr lang="en-US" baseline="30000" dirty="0">
                <a:solidFill>
                  <a:schemeClr val="accent2"/>
                </a:solidFill>
                <a:latin typeface="Arial Black" panose="020B0A04020102020204" pitchFamily="34" charset="0"/>
              </a:rPr>
              <a:t>16</a:t>
            </a:r>
            <a:r>
              <a:rPr lang="en-US" dirty="0">
                <a:solidFill>
                  <a:schemeClr val="accent2"/>
                </a:solidFill>
                <a:latin typeface="Arial Black" panose="020B0A04020102020204" pitchFamily="34" charset="0"/>
              </a:rPr>
              <a:t> and </a:t>
            </a:r>
            <a:r>
              <a:rPr lang="en-US" baseline="-25000" dirty="0">
                <a:solidFill>
                  <a:schemeClr val="accent2"/>
                </a:solidFill>
                <a:latin typeface="Arial Black" panose="020B0A04020102020204" pitchFamily="34" charset="0"/>
              </a:rPr>
              <a:t>7</a:t>
            </a:r>
            <a:r>
              <a:rPr lang="en-US" dirty="0">
                <a:solidFill>
                  <a:schemeClr val="accent2"/>
                </a:solidFill>
                <a:latin typeface="Arial Black" panose="020B0A04020102020204" pitchFamily="34" charset="0"/>
              </a:rPr>
              <a:t>N</a:t>
            </a:r>
            <a:r>
              <a:rPr lang="en-US" baseline="30000" dirty="0">
                <a:solidFill>
                  <a:schemeClr val="accent2"/>
                </a:solidFill>
                <a:latin typeface="Arial Black" panose="020B0A04020102020204" pitchFamily="34" charset="0"/>
              </a:rPr>
              <a:t>16</a:t>
            </a:r>
            <a:r>
              <a:rPr lang="en-US" dirty="0">
                <a:solidFill>
                  <a:schemeClr val="accent2"/>
                </a:solidFill>
                <a:latin typeface="Arial Black" panose="020B0A04020102020204" pitchFamily="34" charset="0"/>
              </a:rPr>
              <a:t> represent two isobars</a:t>
            </a:r>
            <a:r>
              <a:rPr lang="en-US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Isotones </a:t>
            </a:r>
            <a:endParaRPr lang="en-US" sz="2000" b="1" dirty="0" smtClean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000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They are </a:t>
            </a:r>
            <a:r>
              <a:rPr lang="en-US" sz="2000" dirty="0">
                <a:solidFill>
                  <a:schemeClr val="accent2"/>
                </a:solidFill>
                <a:latin typeface="Arial Black" panose="020B0A04020102020204" pitchFamily="34" charset="0"/>
              </a:rPr>
              <a:t>atoms of different elements having the same number of neutrons. </a:t>
            </a:r>
            <a:r>
              <a:rPr lang="en-US" sz="2000" baseline="-25000" dirty="0">
                <a:solidFill>
                  <a:schemeClr val="accent2"/>
                </a:solidFill>
                <a:latin typeface="Arial Black" panose="020B0A04020102020204" pitchFamily="34" charset="0"/>
              </a:rPr>
              <a:t>6</a:t>
            </a:r>
            <a:r>
              <a:rPr lang="en-US" sz="2000" dirty="0">
                <a:solidFill>
                  <a:schemeClr val="accent2"/>
                </a:solidFill>
                <a:latin typeface="Arial Black" panose="020B0A04020102020204" pitchFamily="34" charset="0"/>
              </a:rPr>
              <a:t>C</a:t>
            </a:r>
            <a:r>
              <a:rPr lang="en-US" sz="2000" baseline="30000" dirty="0">
                <a:solidFill>
                  <a:schemeClr val="accent2"/>
                </a:solidFill>
                <a:latin typeface="Arial Black" panose="020B0A04020102020204" pitchFamily="34" charset="0"/>
              </a:rPr>
              <a:t>14</a:t>
            </a:r>
            <a:r>
              <a:rPr lang="en-US" sz="2000" dirty="0">
                <a:solidFill>
                  <a:schemeClr val="accent2"/>
                </a:solidFill>
                <a:latin typeface="Arial Black" panose="020B0A04020102020204" pitchFamily="34" charset="0"/>
              </a:rPr>
              <a:t> and </a:t>
            </a:r>
            <a:r>
              <a:rPr lang="en-US" sz="2000" baseline="-25000" dirty="0">
                <a:solidFill>
                  <a:schemeClr val="accent2"/>
                </a:solidFill>
                <a:latin typeface="Arial Black" panose="020B0A04020102020204" pitchFamily="34" charset="0"/>
              </a:rPr>
              <a:t>8</a:t>
            </a:r>
            <a:r>
              <a:rPr lang="en-US" sz="2000" dirty="0">
                <a:solidFill>
                  <a:schemeClr val="accent2"/>
                </a:solidFill>
                <a:latin typeface="Arial Black" panose="020B0A04020102020204" pitchFamily="34" charset="0"/>
              </a:rPr>
              <a:t>O</a:t>
            </a:r>
            <a:r>
              <a:rPr lang="en-US" sz="2000" baseline="30000" dirty="0">
                <a:solidFill>
                  <a:schemeClr val="accent2"/>
                </a:solidFill>
                <a:latin typeface="Arial Black" panose="020B0A04020102020204" pitchFamily="34" charset="0"/>
              </a:rPr>
              <a:t>16</a:t>
            </a:r>
            <a:r>
              <a:rPr lang="en-US" sz="2000" dirty="0">
                <a:solidFill>
                  <a:schemeClr val="accent2"/>
                </a:solidFill>
                <a:latin typeface="Arial Black" panose="020B0A04020102020204" pitchFamily="34" charset="0"/>
              </a:rPr>
              <a:t> are some examples of isotones.</a:t>
            </a:r>
            <a:endParaRPr lang="en-US" sz="2000" dirty="0" smtClean="0">
              <a:solidFill>
                <a:schemeClr val="accent2"/>
              </a:solidFill>
              <a:latin typeface="Arial Black" panose="020B0A04020102020204" pitchFamily="34" charset="0"/>
            </a:endParaRPr>
          </a:p>
          <a:p>
            <a:pPr algn="just">
              <a:lnSpc>
                <a:spcPct val="150000"/>
              </a:lnSpc>
            </a:pPr>
            <a:endParaRPr lang="en-US" dirty="0" smtClean="0">
              <a:solidFill>
                <a:schemeClr val="accent2"/>
              </a:solidFill>
              <a:latin typeface="Arial Black" panose="020B0A04020102020204" pitchFamily="34" charset="0"/>
            </a:endParaRPr>
          </a:p>
          <a:p>
            <a:pPr algn="just">
              <a:lnSpc>
                <a:spcPct val="150000"/>
              </a:lnSpc>
            </a:pPr>
            <a:endParaRPr lang="en-US" dirty="0"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762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accent6"/>
                </a:solidFill>
                <a:latin typeface="Arial Black" panose="020B0A04020102020204" pitchFamily="34" charset="0"/>
              </a:rPr>
              <a:t>FISSION VS FUSION</a:t>
            </a:r>
            <a:endParaRPr lang="en-US" b="1" dirty="0">
              <a:solidFill>
                <a:schemeClr val="accent6"/>
              </a:solidFill>
              <a:latin typeface="Arial Black" panose="020B0A04020102020204" pitchFamily="34" charset="0"/>
            </a:endParaRPr>
          </a:p>
        </p:txBody>
      </p:sp>
      <p:pic>
        <p:nvPicPr>
          <p:cNvPr id="2050" name="Picture 2" descr="http://cms.ipressroom.com.s3.amazonaws.com/297/files/201607/nuclear-fission-vs-fus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0468" y="1944710"/>
            <a:ext cx="7109137" cy="4340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3610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i="0" dirty="0" smtClean="0">
                <a:solidFill>
                  <a:schemeClr val="accent6"/>
                </a:solidFill>
                <a:effectLst/>
                <a:latin typeface="Arial Black" panose="020B0A04020102020204" pitchFamily="34" charset="0"/>
              </a:rPr>
              <a:t>Nuclear Chain Reactions</a:t>
            </a:r>
            <a:br>
              <a:rPr lang="en-US" b="1" i="0" dirty="0" smtClean="0">
                <a:solidFill>
                  <a:schemeClr val="accent6"/>
                </a:solidFill>
                <a:effectLst/>
                <a:latin typeface="Arial Black" panose="020B0A04020102020204" pitchFamily="34" charset="0"/>
              </a:rPr>
            </a:br>
            <a:endParaRPr lang="en-US" dirty="0">
              <a:solidFill>
                <a:schemeClr val="accent6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254580" y="2756912"/>
            <a:ext cx="673565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400" b="0" i="0" dirty="0" smtClean="0">
                <a:solidFill>
                  <a:schemeClr val="accent2"/>
                </a:solidFill>
                <a:effectLst/>
                <a:latin typeface="Arial Black" panose="020B0A04020102020204" pitchFamily="34" charset="0"/>
              </a:rPr>
              <a:t>A chain reaction refers to a process in which neutrons released in fission produce an additional fission in at least one further nucleus. This nucleus in turn produces neutrons, and the process repeats.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400" b="0" i="0" dirty="0" smtClean="0">
                <a:solidFill>
                  <a:schemeClr val="accent2"/>
                </a:solidFill>
                <a:effectLst/>
                <a:latin typeface="Arial Black" panose="020B0A04020102020204" pitchFamily="34" charset="0"/>
              </a:rPr>
              <a:t>The process may be controlled (nuclear power) or uncontrolled (nuclear weapons).</a:t>
            </a:r>
            <a:endParaRPr lang="en-US" sz="2400" b="0" i="0" dirty="0">
              <a:solidFill>
                <a:schemeClr val="accent2"/>
              </a:solidFill>
              <a:effectLst/>
              <a:latin typeface="Arial Black" panose="020B0A04020102020204" pitchFamily="34" charset="0"/>
            </a:endParaRPr>
          </a:p>
        </p:txBody>
      </p:sp>
      <p:pic>
        <p:nvPicPr>
          <p:cNvPr id="3074" name="Picture 2" descr="Nuclear Chain Reac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64" y="2560072"/>
            <a:ext cx="47625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78605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COSMIC-RAY SHOWER</a:t>
            </a:r>
            <a:endParaRPr lang="en-US" dirty="0"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499279" y="2622774"/>
            <a:ext cx="585452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0" i="0" dirty="0" smtClean="0">
                <a:solidFill>
                  <a:schemeClr val="accent2"/>
                </a:solidFill>
                <a:effectLst/>
                <a:latin typeface="Arial Black" panose="020B0A04020102020204" pitchFamily="34" charset="0"/>
              </a:rPr>
              <a:t>A shower of ionizing particles originating in bombardment by a single cosmic ray that reveals itself by leaving tracks in a cloud chamber or by actuating a counting tube</a:t>
            </a:r>
            <a:endParaRPr lang="en-US" sz="2400" dirty="0"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48" y="2163651"/>
            <a:ext cx="4584507" cy="3779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443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26" y="0"/>
            <a:ext cx="123379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50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96982" y="2445844"/>
            <a:ext cx="77788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660033"/>
                </a:solidFill>
                <a:latin typeface="Algerian" panose="04020705040A02060702" pitchFamily="82" charset="0"/>
              </a:rPr>
              <a:t>THANK YOU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9965431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090DCB5F-146D-478A-852A-34B16FE9F3A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37</TotalTime>
  <Words>136</Words>
  <Application>Microsoft Office PowerPoint</Application>
  <PresentationFormat>Widescreen</PresentationFormat>
  <Paragraphs>25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Algerian</vt:lpstr>
      <vt:lpstr>Arial Black</vt:lpstr>
      <vt:lpstr>Tw Cen MT</vt:lpstr>
      <vt:lpstr>Tw Cen MT Condensed</vt:lpstr>
      <vt:lpstr>Wingdings</vt:lpstr>
      <vt:lpstr>Wingdings 3</vt:lpstr>
      <vt:lpstr>Integral</vt:lpstr>
      <vt:lpstr>NUCLEAR PHYSICS</vt:lpstr>
      <vt:lpstr>CONTENT</vt:lpstr>
      <vt:lpstr>INTRODUCTION</vt:lpstr>
      <vt:lpstr>CLASSIFICATION OF NUCLEI</vt:lpstr>
      <vt:lpstr>FISSION VS FUSION</vt:lpstr>
      <vt:lpstr>Nuclear Chain Reactions </vt:lpstr>
      <vt:lpstr>COSMIC-RAY SHOWER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NUCLEAR PHYSICS</dc:title>
  <dc:creator>LIB-2</dc:creator>
  <cp:lastModifiedBy>User</cp:lastModifiedBy>
  <cp:revision>9</cp:revision>
  <dcterms:created xsi:type="dcterms:W3CDTF">2020-02-28T10:55:37Z</dcterms:created>
  <dcterms:modified xsi:type="dcterms:W3CDTF">2024-11-12T13:33:04Z</dcterms:modified>
</cp:coreProperties>
</file>