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40179" y="381380"/>
            <a:ext cx="8311641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AFE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AFE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AFE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CC66">
              <a:alpha val="3882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851404" cy="6857998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8000"/>
                </a:lnTo>
                <a:lnTo>
                  <a:pt x="182880" y="6858000"/>
                </a:lnTo>
                <a:lnTo>
                  <a:pt x="182880" y="0"/>
                </a:lnTo>
                <a:close/>
              </a:path>
            </a:pathLst>
          </a:custGeom>
          <a:solidFill>
            <a:srgbClr val="DE31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14854" y="120141"/>
            <a:ext cx="6909434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AFE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2422" y="1414398"/>
            <a:ext cx="7882890" cy="1822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2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22.png"/><Relationship Id="rId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4.png"/><Relationship Id="rId7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16.png"/><Relationship Id="rId5" Type="http://schemas.openxmlformats.org/officeDocument/2006/relationships/image" Target="../media/image31.png"/><Relationship Id="rId10" Type="http://schemas.openxmlformats.org/officeDocument/2006/relationships/image" Target="../media/image47.png"/><Relationship Id="rId4" Type="http://schemas.openxmlformats.org/officeDocument/2006/relationships/image" Target="../media/image36.png"/><Relationship Id="rId9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49.png"/><Relationship Id="rId10" Type="http://schemas.openxmlformats.org/officeDocument/2006/relationships/image" Target="../media/image16.png"/><Relationship Id="rId4" Type="http://schemas.openxmlformats.org/officeDocument/2006/relationships/image" Target="../media/image48.png"/><Relationship Id="rId9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5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jpg"/><Relationship Id="rId9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2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4854" y="120141"/>
            <a:ext cx="6909434" cy="615553"/>
          </a:xfrm>
        </p:spPr>
        <p:txBody>
          <a:bodyPr/>
          <a:lstStyle/>
          <a:p>
            <a:pPr algn="ctr"/>
            <a:r>
              <a:rPr lang="en-US" sz="2000" dirty="0" smtClean="0"/>
              <a:t>CARDAMOM PLANTERS’ ASSOCIATION COLLLEGE</a:t>
            </a:r>
            <a:br>
              <a:rPr lang="en-US" sz="2000" dirty="0" smtClean="0"/>
            </a:br>
            <a:r>
              <a:rPr lang="en-US" sz="2000" dirty="0" smtClean="0"/>
              <a:t>BODINAYAKANUR</a:t>
            </a:r>
            <a:endParaRPr lang="en-IN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971800" y="1981200"/>
            <a:ext cx="5029200" cy="369332"/>
          </a:xfrm>
        </p:spPr>
        <p:txBody>
          <a:bodyPr/>
          <a:lstStyle/>
          <a:p>
            <a:pPr algn="ctr"/>
            <a:r>
              <a:rPr lang="en-US" b="1" dirty="0" smtClean="0"/>
              <a:t>DEPARTMENT OF PHYSICS (SF)</a:t>
            </a:r>
            <a:endParaRPr lang="en-IN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10000" y="330365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LOGIC GATES</a:t>
            </a:r>
            <a:endParaRPr lang="en-IN" sz="32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43800" y="4343400"/>
            <a:ext cx="3352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PREPARED BY</a:t>
            </a:r>
          </a:p>
          <a:p>
            <a:r>
              <a:rPr lang="en-US" dirty="0" smtClean="0"/>
              <a:t>DR.S.KARTHIKA RANI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COLLEGE</a:t>
            </a:r>
          </a:p>
          <a:p>
            <a:r>
              <a:rPr lang="en-US" dirty="0" smtClean="0"/>
              <a:t>CPA COLLEGE, BODI.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4407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6232" y="262127"/>
            <a:ext cx="3701034" cy="10096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995" y="389382"/>
            <a:ext cx="31280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LOGIC</a:t>
            </a:r>
            <a:r>
              <a:rPr spc="-85" dirty="0"/>
              <a:t> </a:t>
            </a:r>
            <a:r>
              <a:rPr spc="-204" dirty="0"/>
              <a:t>GATES: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70050" y="1392681"/>
            <a:ext cx="9714230" cy="5146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Logic Gate: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an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electronic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circuit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and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are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basic</a:t>
            </a:r>
            <a:r>
              <a:rPr sz="2800" dirty="0">
                <a:latin typeface="Times New Roman"/>
                <a:cs typeface="Times New Roman"/>
              </a:rPr>
              <a:t> building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blocks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digital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electronics.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spc="-5" dirty="0">
                <a:latin typeface="Times New Roman"/>
                <a:cs typeface="Times New Roman"/>
              </a:rPr>
              <a:t>It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has one or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more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inputs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only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one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output.</a:t>
            </a:r>
            <a:endParaRPr sz="2800">
              <a:latin typeface="Times New Roman"/>
              <a:cs typeface="Times New Roman"/>
            </a:endParaRPr>
          </a:p>
          <a:p>
            <a:pPr marL="100965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Out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put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( 0 </a:t>
            </a:r>
            <a:r>
              <a:rPr sz="2800" dirty="0">
                <a:latin typeface="Times New Roman"/>
                <a:cs typeface="Times New Roman"/>
              </a:rPr>
              <a:t>or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1)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depends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certain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combinations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input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BASIC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LOGIC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60" dirty="0">
                <a:latin typeface="Times New Roman"/>
                <a:cs typeface="Times New Roman"/>
              </a:rPr>
              <a:t>GATES:</a:t>
            </a:r>
            <a:endParaRPr sz="2800">
              <a:latin typeface="Times New Roman"/>
              <a:cs typeface="Times New Roman"/>
            </a:endParaRPr>
          </a:p>
          <a:p>
            <a:pPr marL="12700" marR="566547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The basic </a:t>
            </a:r>
            <a:r>
              <a:rPr sz="2800" dirty="0">
                <a:latin typeface="Times New Roman"/>
                <a:cs typeface="Times New Roman"/>
              </a:rPr>
              <a:t>logic </a:t>
            </a:r>
            <a:r>
              <a:rPr sz="2800" spc="-5" dirty="0">
                <a:latin typeface="Times New Roman"/>
                <a:cs typeface="Times New Roman"/>
              </a:rPr>
              <a:t>gates are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NO</a:t>
            </a:r>
            <a:r>
              <a:rPr sz="2800" spc="-220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spc="-1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OR  </a:t>
            </a:r>
            <a:r>
              <a:rPr sz="2800" spc="-5" dirty="0">
                <a:latin typeface="Times New Roman"/>
                <a:cs typeface="Times New Roman"/>
              </a:rPr>
              <a:t>DERIVED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LOGIC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60" dirty="0">
                <a:latin typeface="Times New Roman"/>
                <a:cs typeface="Times New Roman"/>
              </a:rPr>
              <a:t>GATES:</a:t>
            </a:r>
            <a:endParaRPr sz="2800">
              <a:latin typeface="Times New Roman"/>
              <a:cs typeface="Times New Roman"/>
            </a:endParaRPr>
          </a:p>
          <a:p>
            <a:pPr marL="12700" marR="5652135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Derived </a:t>
            </a:r>
            <a:r>
              <a:rPr sz="2800" dirty="0">
                <a:latin typeface="Times New Roman"/>
                <a:cs typeface="Times New Roman"/>
              </a:rPr>
              <a:t>logic </a:t>
            </a:r>
            <a:r>
              <a:rPr sz="2800" spc="-5" dirty="0">
                <a:latin typeface="Times New Roman"/>
                <a:cs typeface="Times New Roman"/>
              </a:rPr>
              <a:t>gates are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NAND,NOR,X-OR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X-NOR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487295" algn="l"/>
              </a:tabLst>
            </a:pPr>
            <a:r>
              <a:rPr sz="2800" spc="-5" dirty="0">
                <a:latin typeface="Times New Roman"/>
                <a:cs typeface="Times New Roman"/>
              </a:rPr>
              <a:t>Universal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gates:	</a:t>
            </a:r>
            <a:r>
              <a:rPr sz="2800" spc="-10" dirty="0">
                <a:latin typeface="Times New Roman"/>
                <a:cs typeface="Times New Roman"/>
              </a:rPr>
              <a:t>NAND,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NOR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5020" y="0"/>
            <a:ext cx="3571494" cy="94259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37054" y="58928"/>
            <a:ext cx="2997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90" dirty="0"/>
              <a:t>BASI</a:t>
            </a:r>
            <a:r>
              <a:rPr spc="-195" dirty="0"/>
              <a:t>C</a:t>
            </a:r>
            <a:r>
              <a:rPr spc="-45" dirty="0"/>
              <a:t> </a:t>
            </a:r>
            <a:r>
              <a:rPr spc="-204" dirty="0"/>
              <a:t>GATES: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78557" y="786764"/>
            <a:ext cx="8434705" cy="19761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835"/>
              </a:lnSpc>
              <a:spcBef>
                <a:spcPts val="105"/>
              </a:spcBef>
            </a:pPr>
            <a:r>
              <a:rPr sz="3200" b="1" spc="-165" dirty="0">
                <a:solidFill>
                  <a:srgbClr val="FF0000"/>
                </a:solidFill>
                <a:latin typeface="Tahoma"/>
                <a:cs typeface="Tahoma"/>
              </a:rPr>
              <a:t>NOT</a:t>
            </a:r>
            <a:r>
              <a:rPr sz="3200" b="1" spc="-5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00" b="1" spc="-114" dirty="0">
                <a:solidFill>
                  <a:srgbClr val="FF0000"/>
                </a:solidFill>
                <a:latin typeface="Tahoma"/>
                <a:cs typeface="Tahoma"/>
              </a:rPr>
              <a:t>GATE</a:t>
            </a:r>
            <a:r>
              <a:rPr sz="3200" b="1" spc="-5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00" b="1" spc="-325" dirty="0">
                <a:solidFill>
                  <a:srgbClr val="FF0000"/>
                </a:solidFill>
                <a:latin typeface="Tahoma"/>
                <a:cs typeface="Tahoma"/>
              </a:rPr>
              <a:t>(INVERTER):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ts val="3835"/>
              </a:lnSpc>
            </a:pPr>
            <a:r>
              <a:rPr sz="3200" spc="-125" dirty="0">
                <a:latin typeface="Verdana"/>
                <a:cs typeface="Verdana"/>
              </a:rPr>
              <a:t>NOT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15" dirty="0">
                <a:latin typeface="Verdana"/>
                <a:cs typeface="Verdana"/>
              </a:rPr>
              <a:t>a</a:t>
            </a:r>
            <a:r>
              <a:rPr sz="3200" spc="-10" dirty="0">
                <a:latin typeface="Verdana"/>
                <a:cs typeface="Verdana"/>
              </a:rPr>
              <a:t>l</a:t>
            </a:r>
            <a:r>
              <a:rPr sz="3200" spc="-130" dirty="0">
                <a:latin typeface="Verdana"/>
                <a:cs typeface="Verdana"/>
              </a:rPr>
              <a:t>s</a:t>
            </a:r>
            <a:r>
              <a:rPr sz="3200" spc="-145" dirty="0">
                <a:latin typeface="Verdana"/>
                <a:cs typeface="Verdana"/>
              </a:rPr>
              <a:t>o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175" dirty="0">
                <a:latin typeface="Verdana"/>
                <a:cs typeface="Verdana"/>
              </a:rPr>
              <a:t>ca</a:t>
            </a:r>
            <a:r>
              <a:rPr sz="3200" spc="70" dirty="0">
                <a:latin typeface="Verdana"/>
                <a:cs typeface="Verdana"/>
              </a:rPr>
              <a:t>l</a:t>
            </a:r>
            <a:r>
              <a:rPr sz="3200" spc="35" dirty="0">
                <a:latin typeface="Verdana"/>
                <a:cs typeface="Verdana"/>
              </a:rPr>
              <a:t>le</a:t>
            </a:r>
            <a:r>
              <a:rPr sz="3200" spc="55" dirty="0">
                <a:latin typeface="Verdana"/>
                <a:cs typeface="Verdana"/>
              </a:rPr>
              <a:t>d</a:t>
            </a:r>
            <a:r>
              <a:rPr sz="3200" spc="-250" dirty="0">
                <a:latin typeface="Verdana"/>
                <a:cs typeface="Verdana"/>
              </a:rPr>
              <a:t> </a:t>
            </a:r>
            <a:r>
              <a:rPr sz="3200" spc="-185" dirty="0">
                <a:latin typeface="Verdana"/>
                <a:cs typeface="Verdana"/>
              </a:rPr>
              <a:t>Inverter</a:t>
            </a:r>
            <a:endParaRPr sz="32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3200" spc="-75" dirty="0">
                <a:latin typeface="Verdana"/>
                <a:cs typeface="Verdana"/>
              </a:rPr>
              <a:t>Used</a:t>
            </a:r>
            <a:r>
              <a:rPr sz="3200" spc="-26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to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90" dirty="0">
                <a:latin typeface="Verdana"/>
                <a:cs typeface="Verdana"/>
              </a:rPr>
              <a:t>comp</a:t>
            </a:r>
            <a:r>
              <a:rPr sz="3200" spc="25" dirty="0">
                <a:latin typeface="Verdana"/>
                <a:cs typeface="Verdana"/>
              </a:rPr>
              <a:t>l</a:t>
            </a:r>
            <a:r>
              <a:rPr sz="3200" dirty="0">
                <a:latin typeface="Verdana"/>
                <a:cs typeface="Verdana"/>
              </a:rPr>
              <a:t>ement</a:t>
            </a:r>
            <a:r>
              <a:rPr sz="3200" spc="-270" dirty="0">
                <a:latin typeface="Verdana"/>
                <a:cs typeface="Verdana"/>
              </a:rPr>
              <a:t> </a:t>
            </a:r>
            <a:r>
              <a:rPr sz="3200" spc="-125" dirty="0">
                <a:latin typeface="Verdana"/>
                <a:cs typeface="Verdana"/>
              </a:rPr>
              <a:t>or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254" dirty="0">
                <a:latin typeface="Verdana"/>
                <a:cs typeface="Verdana"/>
              </a:rPr>
              <a:t>i</a:t>
            </a:r>
            <a:r>
              <a:rPr sz="3200" spc="-120" dirty="0">
                <a:latin typeface="Verdana"/>
                <a:cs typeface="Verdana"/>
              </a:rPr>
              <a:t>nvert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30" dirty="0">
                <a:latin typeface="Verdana"/>
                <a:cs typeface="Verdana"/>
              </a:rPr>
              <a:t>di</a:t>
            </a:r>
            <a:r>
              <a:rPr sz="3200" spc="-90" dirty="0">
                <a:latin typeface="Verdana"/>
                <a:cs typeface="Verdana"/>
              </a:rPr>
              <a:t>git</a:t>
            </a:r>
            <a:r>
              <a:rPr sz="3200" spc="15" dirty="0">
                <a:latin typeface="Verdana"/>
                <a:cs typeface="Verdana"/>
              </a:rPr>
              <a:t>a</a:t>
            </a:r>
            <a:r>
              <a:rPr sz="3200" spc="10" dirty="0">
                <a:latin typeface="Verdana"/>
                <a:cs typeface="Verdana"/>
              </a:rPr>
              <a:t>l</a:t>
            </a:r>
            <a:r>
              <a:rPr sz="3200" spc="-265" dirty="0">
                <a:latin typeface="Verdana"/>
                <a:cs typeface="Verdana"/>
              </a:rPr>
              <a:t> </a:t>
            </a:r>
            <a:r>
              <a:rPr sz="3200" spc="-90" dirty="0">
                <a:latin typeface="Verdana"/>
                <a:cs typeface="Verdana"/>
              </a:rPr>
              <a:t>signal  </a:t>
            </a:r>
            <a:r>
              <a:rPr sz="3200" spc="-229" dirty="0">
                <a:latin typeface="Verdana"/>
                <a:cs typeface="Verdana"/>
              </a:rPr>
              <a:t>To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140" dirty="0">
                <a:latin typeface="Verdana"/>
                <a:cs typeface="Verdana"/>
              </a:rPr>
              <a:t>change</a:t>
            </a:r>
            <a:r>
              <a:rPr sz="3200" spc="-260" dirty="0">
                <a:latin typeface="Verdana"/>
                <a:cs typeface="Verdana"/>
              </a:rPr>
              <a:t> </a:t>
            </a:r>
            <a:r>
              <a:rPr sz="3200" spc="85" dirty="0">
                <a:latin typeface="Verdana"/>
                <a:cs typeface="Verdana"/>
              </a:rPr>
              <a:t>one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40" dirty="0">
                <a:latin typeface="Verdana"/>
                <a:cs typeface="Verdana"/>
              </a:rPr>
              <a:t>logi</a:t>
            </a:r>
            <a:r>
              <a:rPr sz="3200" spc="55" dirty="0">
                <a:latin typeface="Verdana"/>
                <a:cs typeface="Verdana"/>
              </a:rPr>
              <a:t>c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60" dirty="0">
                <a:latin typeface="Verdana"/>
                <a:cs typeface="Verdana"/>
              </a:rPr>
              <a:t>leve</a:t>
            </a:r>
            <a:r>
              <a:rPr sz="3200" spc="-30" dirty="0">
                <a:latin typeface="Verdana"/>
                <a:cs typeface="Verdana"/>
              </a:rPr>
              <a:t>l</a:t>
            </a:r>
            <a:r>
              <a:rPr sz="3200" spc="-26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to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55" dirty="0">
                <a:latin typeface="Verdana"/>
                <a:cs typeface="Verdana"/>
              </a:rPr>
              <a:t>oppos</a:t>
            </a:r>
            <a:r>
              <a:rPr sz="3200" spc="-175" dirty="0">
                <a:latin typeface="Verdana"/>
                <a:cs typeface="Verdana"/>
              </a:rPr>
              <a:t>i</a:t>
            </a:r>
            <a:r>
              <a:rPr sz="3200" spc="-260" dirty="0">
                <a:latin typeface="Verdana"/>
                <a:cs typeface="Verdana"/>
              </a:rPr>
              <a:t>t</a:t>
            </a:r>
            <a:r>
              <a:rPr sz="3200" spc="175" dirty="0">
                <a:latin typeface="Verdana"/>
                <a:cs typeface="Verdana"/>
              </a:rPr>
              <a:t>e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91867" y="4885944"/>
            <a:ext cx="3643883" cy="18303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91867" y="3261359"/>
            <a:ext cx="3000756" cy="12588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21295" y="3541776"/>
            <a:ext cx="4610100" cy="307695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356218" y="2922523"/>
            <a:ext cx="18561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45" dirty="0">
                <a:latin typeface="Tahoma"/>
                <a:cs typeface="Tahoma"/>
              </a:rPr>
              <a:t>TRUTH</a:t>
            </a:r>
            <a:r>
              <a:rPr sz="2400" b="1" spc="-25" dirty="0">
                <a:latin typeface="Tahoma"/>
                <a:cs typeface="Tahoma"/>
              </a:rPr>
              <a:t> </a:t>
            </a:r>
            <a:r>
              <a:rPr sz="2400" b="1" spc="-225" dirty="0">
                <a:latin typeface="Tahoma"/>
                <a:cs typeface="Tahoma"/>
              </a:rPr>
              <a:t>TABLE: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12975" y="2850896"/>
            <a:ext cx="12998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45" dirty="0">
                <a:latin typeface="Tahoma"/>
                <a:cs typeface="Tahoma"/>
              </a:rPr>
              <a:t>SYMBOL: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5020" y="0"/>
            <a:ext cx="3571494" cy="94259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37054" y="58928"/>
            <a:ext cx="2997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90" dirty="0"/>
              <a:t>BASI</a:t>
            </a:r>
            <a:r>
              <a:rPr spc="-195" dirty="0"/>
              <a:t>C</a:t>
            </a:r>
            <a:r>
              <a:rPr spc="-45" dirty="0"/>
              <a:t> </a:t>
            </a:r>
            <a:r>
              <a:rPr spc="-204" dirty="0"/>
              <a:t>GATES: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78557" y="786764"/>
            <a:ext cx="7715884" cy="19761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835"/>
              </a:lnSpc>
              <a:spcBef>
                <a:spcPts val="105"/>
              </a:spcBef>
            </a:pPr>
            <a:r>
              <a:rPr sz="3200" b="1" spc="-35" dirty="0">
                <a:solidFill>
                  <a:srgbClr val="FF0000"/>
                </a:solidFill>
                <a:latin typeface="Tahoma"/>
                <a:cs typeface="Tahoma"/>
              </a:rPr>
              <a:t>AND</a:t>
            </a:r>
            <a:r>
              <a:rPr sz="3200" b="1" spc="-10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00" b="1" spc="-110" dirty="0">
                <a:solidFill>
                  <a:srgbClr val="FF0000"/>
                </a:solidFill>
                <a:latin typeface="Tahoma"/>
                <a:cs typeface="Tahoma"/>
              </a:rPr>
              <a:t>GATE</a:t>
            </a:r>
            <a:r>
              <a:rPr sz="3200" b="1" spc="-6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00" b="1" spc="-270" dirty="0">
                <a:solidFill>
                  <a:srgbClr val="FF0000"/>
                </a:solidFill>
                <a:latin typeface="Tahoma"/>
                <a:cs typeface="Tahoma"/>
              </a:rPr>
              <a:t>: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ts val="3835"/>
              </a:lnSpc>
            </a:pPr>
            <a:r>
              <a:rPr sz="3200" spc="30" dirty="0">
                <a:latin typeface="Verdana"/>
                <a:cs typeface="Verdana"/>
              </a:rPr>
              <a:t>Logical</a:t>
            </a:r>
            <a:r>
              <a:rPr sz="3200" spc="-260" dirty="0">
                <a:latin typeface="Verdana"/>
                <a:cs typeface="Verdana"/>
              </a:rPr>
              <a:t> </a:t>
            </a:r>
            <a:r>
              <a:rPr sz="3200" spc="-180" dirty="0">
                <a:latin typeface="Verdana"/>
                <a:cs typeface="Verdana"/>
              </a:rPr>
              <a:t>mu</a:t>
            </a:r>
            <a:r>
              <a:rPr sz="3200" spc="-80" dirty="0">
                <a:latin typeface="Verdana"/>
                <a:cs typeface="Verdana"/>
              </a:rPr>
              <a:t>l</a:t>
            </a:r>
            <a:r>
              <a:rPr sz="3200" spc="-245" dirty="0">
                <a:latin typeface="Verdana"/>
                <a:cs typeface="Verdana"/>
              </a:rPr>
              <a:t>t</a:t>
            </a:r>
            <a:r>
              <a:rPr sz="3200" spc="-180" dirty="0">
                <a:latin typeface="Verdana"/>
                <a:cs typeface="Verdana"/>
              </a:rPr>
              <a:t>i</a:t>
            </a:r>
            <a:r>
              <a:rPr sz="3200" spc="-114" dirty="0">
                <a:latin typeface="Verdana"/>
                <a:cs typeface="Verdana"/>
              </a:rPr>
              <a:t>pl</a:t>
            </a:r>
            <a:r>
              <a:rPr sz="3200" spc="-80" dirty="0">
                <a:latin typeface="Verdana"/>
                <a:cs typeface="Verdana"/>
              </a:rPr>
              <a:t>i</a:t>
            </a:r>
            <a:r>
              <a:rPr sz="3200" spc="70" dirty="0">
                <a:latin typeface="Verdana"/>
                <a:cs typeface="Verdana"/>
              </a:rPr>
              <a:t>cat</a:t>
            </a:r>
            <a:r>
              <a:rPr sz="3200" spc="25" dirty="0">
                <a:latin typeface="Verdana"/>
                <a:cs typeface="Verdana"/>
              </a:rPr>
              <a:t>i</a:t>
            </a:r>
            <a:r>
              <a:rPr sz="3200" spc="40" dirty="0">
                <a:latin typeface="Verdana"/>
                <a:cs typeface="Verdana"/>
              </a:rPr>
              <a:t>on</a:t>
            </a:r>
            <a:endParaRPr sz="32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3200" spc="-135" dirty="0">
                <a:latin typeface="Verdana"/>
                <a:cs typeface="Verdana"/>
              </a:rPr>
              <a:t>Two</a:t>
            </a:r>
            <a:r>
              <a:rPr sz="3200" spc="-245" dirty="0">
                <a:latin typeface="Verdana"/>
                <a:cs typeface="Verdana"/>
              </a:rPr>
              <a:t> </a:t>
            </a:r>
            <a:r>
              <a:rPr sz="3200" spc="-125" dirty="0">
                <a:latin typeface="Verdana"/>
                <a:cs typeface="Verdana"/>
              </a:rPr>
              <a:t>or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45" dirty="0">
                <a:latin typeface="Verdana"/>
                <a:cs typeface="Verdana"/>
              </a:rPr>
              <a:t>more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50" dirty="0">
                <a:latin typeface="Verdana"/>
                <a:cs typeface="Verdana"/>
              </a:rPr>
              <a:t>inp</a:t>
            </a:r>
            <a:r>
              <a:rPr sz="3200" spc="-70" dirty="0">
                <a:latin typeface="Verdana"/>
                <a:cs typeface="Verdana"/>
              </a:rPr>
              <a:t>u</a:t>
            </a:r>
            <a:r>
              <a:rPr sz="3200" spc="-175" dirty="0">
                <a:latin typeface="Verdana"/>
                <a:cs typeface="Verdana"/>
              </a:rPr>
              <a:t>t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125" dirty="0">
                <a:latin typeface="Verdana"/>
                <a:cs typeface="Verdana"/>
              </a:rPr>
              <a:t>an</a:t>
            </a:r>
            <a:r>
              <a:rPr sz="3200" spc="130" dirty="0">
                <a:latin typeface="Verdana"/>
                <a:cs typeface="Verdana"/>
              </a:rPr>
              <a:t>d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85" dirty="0">
                <a:latin typeface="Verdana"/>
                <a:cs typeface="Verdana"/>
              </a:rPr>
              <a:t>only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85" dirty="0">
                <a:latin typeface="Verdana"/>
                <a:cs typeface="Verdana"/>
              </a:rPr>
              <a:t>one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40" dirty="0">
                <a:latin typeface="Verdana"/>
                <a:cs typeface="Verdana"/>
              </a:rPr>
              <a:t>out</a:t>
            </a:r>
            <a:r>
              <a:rPr sz="3200" spc="-25" dirty="0">
                <a:latin typeface="Verdana"/>
                <a:cs typeface="Verdana"/>
              </a:rPr>
              <a:t>put  </a:t>
            </a:r>
            <a:r>
              <a:rPr sz="3200" spc="5" dirty="0">
                <a:latin typeface="Verdana"/>
                <a:cs typeface="Verdana"/>
              </a:rPr>
              <a:t>Boolea</a:t>
            </a:r>
            <a:r>
              <a:rPr sz="3200" spc="10" dirty="0">
                <a:latin typeface="Verdana"/>
                <a:cs typeface="Verdana"/>
              </a:rPr>
              <a:t>n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155" dirty="0">
                <a:latin typeface="Verdana"/>
                <a:cs typeface="Verdana"/>
              </a:rPr>
              <a:t>expres</a:t>
            </a:r>
            <a:r>
              <a:rPr sz="3200" spc="-140" dirty="0">
                <a:latin typeface="Verdana"/>
                <a:cs typeface="Verdana"/>
              </a:rPr>
              <a:t>s</a:t>
            </a:r>
            <a:r>
              <a:rPr sz="3200" spc="-50" dirty="0">
                <a:latin typeface="Verdana"/>
                <a:cs typeface="Verdana"/>
              </a:rPr>
              <a:t>io</a:t>
            </a:r>
            <a:r>
              <a:rPr sz="3200" spc="-80" dirty="0">
                <a:latin typeface="Verdana"/>
                <a:cs typeface="Verdana"/>
              </a:rPr>
              <a:t>n</a:t>
            </a:r>
            <a:r>
              <a:rPr sz="3200" spc="-570" dirty="0">
                <a:latin typeface="Verdana"/>
                <a:cs typeface="Verdana"/>
              </a:rPr>
              <a:t>:</a:t>
            </a:r>
            <a:r>
              <a:rPr sz="3200" spc="-275" dirty="0">
                <a:latin typeface="Verdana"/>
                <a:cs typeface="Verdana"/>
              </a:rPr>
              <a:t> </a:t>
            </a:r>
            <a:r>
              <a:rPr sz="3200" spc="-240" dirty="0">
                <a:latin typeface="Verdana"/>
                <a:cs typeface="Verdana"/>
              </a:rPr>
              <a:t>Y=A.B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56218" y="2922523"/>
            <a:ext cx="18561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45" dirty="0">
                <a:latin typeface="Tahoma"/>
                <a:cs typeface="Tahoma"/>
              </a:rPr>
              <a:t>TRUTH</a:t>
            </a:r>
            <a:r>
              <a:rPr sz="2400" b="1" spc="-25" dirty="0">
                <a:latin typeface="Tahoma"/>
                <a:cs typeface="Tahoma"/>
              </a:rPr>
              <a:t> </a:t>
            </a:r>
            <a:r>
              <a:rPr sz="2400" b="1" spc="-225" dirty="0">
                <a:latin typeface="Tahoma"/>
                <a:cs typeface="Tahoma"/>
              </a:rPr>
              <a:t>TABLE: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12975" y="2850896"/>
            <a:ext cx="12998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45" dirty="0">
                <a:latin typeface="Tahoma"/>
                <a:cs typeface="Tahoma"/>
              </a:rPr>
              <a:t>SYMBOL: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58567" y="3429000"/>
            <a:ext cx="1901952" cy="128016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993260" y="3994530"/>
            <a:ext cx="2146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25" dirty="0">
                <a:latin typeface="Tahoma"/>
                <a:cs typeface="Tahoma"/>
              </a:rPr>
              <a:t>Y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35823" y="3502152"/>
            <a:ext cx="3540252" cy="321411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00072" y="4965190"/>
            <a:ext cx="3304032" cy="185927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5020" y="0"/>
            <a:ext cx="3571494" cy="94259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37054" y="58928"/>
            <a:ext cx="2997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90" dirty="0"/>
              <a:t>BASI</a:t>
            </a:r>
            <a:r>
              <a:rPr spc="-195" dirty="0"/>
              <a:t>C</a:t>
            </a:r>
            <a:r>
              <a:rPr spc="-45" dirty="0"/>
              <a:t> </a:t>
            </a:r>
            <a:r>
              <a:rPr spc="-204" dirty="0"/>
              <a:t>GATES: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78557" y="786764"/>
            <a:ext cx="7715884" cy="19761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835"/>
              </a:lnSpc>
              <a:spcBef>
                <a:spcPts val="105"/>
              </a:spcBef>
            </a:pPr>
            <a:r>
              <a:rPr sz="3200" b="1" spc="-120" dirty="0">
                <a:solidFill>
                  <a:srgbClr val="FF0000"/>
                </a:solidFill>
                <a:latin typeface="Tahoma"/>
                <a:cs typeface="Tahoma"/>
              </a:rPr>
              <a:t>OR</a:t>
            </a:r>
            <a:r>
              <a:rPr sz="3200" b="1" spc="-7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00" b="1" spc="-110" dirty="0">
                <a:solidFill>
                  <a:srgbClr val="FF0000"/>
                </a:solidFill>
                <a:latin typeface="Tahoma"/>
                <a:cs typeface="Tahoma"/>
              </a:rPr>
              <a:t>GATE</a:t>
            </a:r>
            <a:r>
              <a:rPr sz="3200" b="1" spc="-6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00" b="1" spc="-270" dirty="0">
                <a:solidFill>
                  <a:srgbClr val="FF0000"/>
                </a:solidFill>
                <a:latin typeface="Tahoma"/>
                <a:cs typeface="Tahoma"/>
              </a:rPr>
              <a:t>: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ts val="3835"/>
              </a:lnSpc>
            </a:pPr>
            <a:r>
              <a:rPr sz="3200" spc="30" dirty="0">
                <a:latin typeface="Verdana"/>
                <a:cs typeface="Verdana"/>
              </a:rPr>
              <a:t>Logical</a:t>
            </a:r>
            <a:r>
              <a:rPr sz="3200" spc="-260" dirty="0">
                <a:latin typeface="Verdana"/>
                <a:cs typeface="Verdana"/>
              </a:rPr>
              <a:t> </a:t>
            </a:r>
            <a:r>
              <a:rPr sz="3200" spc="45" dirty="0">
                <a:latin typeface="Verdana"/>
                <a:cs typeface="Verdana"/>
              </a:rPr>
              <a:t>addi</a:t>
            </a:r>
            <a:r>
              <a:rPr sz="3200" spc="25" dirty="0">
                <a:latin typeface="Verdana"/>
                <a:cs typeface="Verdana"/>
              </a:rPr>
              <a:t>t</a:t>
            </a:r>
            <a:r>
              <a:rPr sz="3200" spc="-60" dirty="0">
                <a:latin typeface="Verdana"/>
                <a:cs typeface="Verdana"/>
              </a:rPr>
              <a:t>ion</a:t>
            </a:r>
            <a:endParaRPr sz="32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3200" spc="-135" dirty="0">
                <a:latin typeface="Verdana"/>
                <a:cs typeface="Verdana"/>
              </a:rPr>
              <a:t>Two</a:t>
            </a:r>
            <a:r>
              <a:rPr sz="3200" spc="-245" dirty="0">
                <a:latin typeface="Verdana"/>
                <a:cs typeface="Verdana"/>
              </a:rPr>
              <a:t> </a:t>
            </a:r>
            <a:r>
              <a:rPr sz="3200" spc="-125" dirty="0">
                <a:latin typeface="Verdana"/>
                <a:cs typeface="Verdana"/>
              </a:rPr>
              <a:t>or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45" dirty="0">
                <a:latin typeface="Verdana"/>
                <a:cs typeface="Verdana"/>
              </a:rPr>
              <a:t>more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50" dirty="0">
                <a:latin typeface="Verdana"/>
                <a:cs typeface="Verdana"/>
              </a:rPr>
              <a:t>inp</a:t>
            </a:r>
            <a:r>
              <a:rPr sz="3200" spc="-70" dirty="0">
                <a:latin typeface="Verdana"/>
                <a:cs typeface="Verdana"/>
              </a:rPr>
              <a:t>u</a:t>
            </a:r>
            <a:r>
              <a:rPr sz="3200" spc="-175" dirty="0">
                <a:latin typeface="Verdana"/>
                <a:cs typeface="Verdana"/>
              </a:rPr>
              <a:t>t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125" dirty="0">
                <a:latin typeface="Verdana"/>
                <a:cs typeface="Verdana"/>
              </a:rPr>
              <a:t>an</a:t>
            </a:r>
            <a:r>
              <a:rPr sz="3200" spc="130" dirty="0">
                <a:latin typeface="Verdana"/>
                <a:cs typeface="Verdana"/>
              </a:rPr>
              <a:t>d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85" dirty="0">
                <a:latin typeface="Verdana"/>
                <a:cs typeface="Verdana"/>
              </a:rPr>
              <a:t>only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85" dirty="0">
                <a:latin typeface="Verdana"/>
                <a:cs typeface="Verdana"/>
              </a:rPr>
              <a:t>one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40" dirty="0">
                <a:latin typeface="Verdana"/>
                <a:cs typeface="Verdana"/>
              </a:rPr>
              <a:t>out</a:t>
            </a:r>
            <a:r>
              <a:rPr sz="3200" spc="-25" dirty="0">
                <a:latin typeface="Verdana"/>
                <a:cs typeface="Verdana"/>
              </a:rPr>
              <a:t>put  </a:t>
            </a:r>
            <a:r>
              <a:rPr sz="3200" spc="5" dirty="0">
                <a:latin typeface="Verdana"/>
                <a:cs typeface="Verdana"/>
              </a:rPr>
              <a:t>Boolea</a:t>
            </a:r>
            <a:r>
              <a:rPr sz="3200" spc="10" dirty="0">
                <a:latin typeface="Verdana"/>
                <a:cs typeface="Verdana"/>
              </a:rPr>
              <a:t>n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155" dirty="0">
                <a:latin typeface="Verdana"/>
                <a:cs typeface="Verdana"/>
              </a:rPr>
              <a:t>expres</a:t>
            </a:r>
            <a:r>
              <a:rPr sz="3200" spc="-140" dirty="0">
                <a:latin typeface="Verdana"/>
                <a:cs typeface="Verdana"/>
              </a:rPr>
              <a:t>s</a:t>
            </a:r>
            <a:r>
              <a:rPr sz="3200" spc="-50" dirty="0">
                <a:latin typeface="Verdana"/>
                <a:cs typeface="Verdana"/>
              </a:rPr>
              <a:t>io</a:t>
            </a:r>
            <a:r>
              <a:rPr sz="3200" spc="-80" dirty="0">
                <a:latin typeface="Verdana"/>
                <a:cs typeface="Verdana"/>
              </a:rPr>
              <a:t>n</a:t>
            </a:r>
            <a:r>
              <a:rPr sz="3200" spc="-570" dirty="0">
                <a:latin typeface="Verdana"/>
                <a:cs typeface="Verdana"/>
              </a:rPr>
              <a:t>:</a:t>
            </a:r>
            <a:r>
              <a:rPr sz="3200" spc="-275" dirty="0">
                <a:latin typeface="Verdana"/>
                <a:cs typeface="Verdana"/>
              </a:rPr>
              <a:t> </a:t>
            </a:r>
            <a:r>
              <a:rPr sz="3200" spc="-320" dirty="0">
                <a:latin typeface="Verdana"/>
                <a:cs typeface="Verdana"/>
              </a:rPr>
              <a:t>Y=A+B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94916" y="3203448"/>
            <a:ext cx="3883152" cy="36545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79919" y="3047998"/>
            <a:ext cx="4730496" cy="380999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7023" y="0"/>
            <a:ext cx="4097274" cy="84810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78557" y="0"/>
            <a:ext cx="7807325" cy="2943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066540" indent="158115">
              <a:lnSpc>
                <a:spcPct val="149200"/>
              </a:lnSpc>
              <a:spcBef>
                <a:spcPts val="100"/>
              </a:spcBef>
            </a:pPr>
            <a:r>
              <a:rPr sz="3200" b="1" spc="-250" dirty="0">
                <a:solidFill>
                  <a:srgbClr val="00AFEF"/>
                </a:solidFill>
                <a:latin typeface="Tahoma"/>
                <a:cs typeface="Tahoma"/>
              </a:rPr>
              <a:t>UNI</a:t>
            </a:r>
            <a:r>
              <a:rPr sz="3200" b="1" spc="-245" dirty="0">
                <a:solidFill>
                  <a:srgbClr val="00AFEF"/>
                </a:solidFill>
                <a:latin typeface="Tahoma"/>
                <a:cs typeface="Tahoma"/>
              </a:rPr>
              <a:t>V</a:t>
            </a:r>
            <a:r>
              <a:rPr sz="3200" b="1" spc="-290" dirty="0">
                <a:solidFill>
                  <a:srgbClr val="00AFEF"/>
                </a:solidFill>
                <a:latin typeface="Tahoma"/>
                <a:cs typeface="Tahoma"/>
              </a:rPr>
              <a:t>ERSA</a:t>
            </a:r>
            <a:r>
              <a:rPr sz="3200" b="1" spc="-245" dirty="0">
                <a:solidFill>
                  <a:srgbClr val="00AFEF"/>
                </a:solidFill>
                <a:latin typeface="Tahoma"/>
                <a:cs typeface="Tahoma"/>
              </a:rPr>
              <a:t>L</a:t>
            </a:r>
            <a:r>
              <a:rPr sz="3200" b="1" spc="-70" dirty="0">
                <a:solidFill>
                  <a:srgbClr val="00AFEF"/>
                </a:solidFill>
                <a:latin typeface="Tahoma"/>
                <a:cs typeface="Tahoma"/>
              </a:rPr>
              <a:t> </a:t>
            </a:r>
            <a:r>
              <a:rPr sz="3200" b="1" spc="-155" dirty="0">
                <a:solidFill>
                  <a:srgbClr val="00AFEF"/>
                </a:solidFill>
                <a:latin typeface="Tahoma"/>
                <a:cs typeface="Tahoma"/>
              </a:rPr>
              <a:t>GATES:  </a:t>
            </a:r>
            <a:r>
              <a:rPr sz="3200" b="1" spc="-50" dirty="0">
                <a:solidFill>
                  <a:srgbClr val="FF0000"/>
                </a:solidFill>
                <a:latin typeface="Tahoma"/>
                <a:cs typeface="Tahoma"/>
              </a:rPr>
              <a:t>NAND</a:t>
            </a:r>
            <a:r>
              <a:rPr sz="3200" b="1" spc="-9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00" b="1" spc="-110" dirty="0">
                <a:solidFill>
                  <a:srgbClr val="FF0000"/>
                </a:solidFill>
                <a:latin typeface="Tahoma"/>
                <a:cs typeface="Tahoma"/>
              </a:rPr>
              <a:t>GATE</a:t>
            </a:r>
            <a:r>
              <a:rPr sz="3200" b="1" spc="-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00" b="1" spc="-270" dirty="0">
                <a:solidFill>
                  <a:srgbClr val="FF0000"/>
                </a:solidFill>
                <a:latin typeface="Tahoma"/>
                <a:cs typeface="Tahoma"/>
              </a:rPr>
              <a:t>:</a:t>
            </a:r>
            <a:endParaRPr sz="3200">
              <a:latin typeface="Tahoma"/>
              <a:cs typeface="Tahoma"/>
            </a:endParaRPr>
          </a:p>
          <a:p>
            <a:pPr marL="12700" marR="5080">
              <a:lnSpc>
                <a:spcPts val="3840"/>
              </a:lnSpc>
              <a:spcBef>
                <a:spcPts val="114"/>
              </a:spcBef>
            </a:pPr>
            <a:r>
              <a:rPr sz="3200" spc="-145" dirty="0">
                <a:latin typeface="Verdana"/>
                <a:cs typeface="Verdana"/>
              </a:rPr>
              <a:t>Universal</a:t>
            </a:r>
            <a:r>
              <a:rPr sz="3200" spc="-265" dirty="0">
                <a:latin typeface="Verdana"/>
                <a:cs typeface="Verdana"/>
              </a:rPr>
              <a:t> </a:t>
            </a:r>
            <a:r>
              <a:rPr sz="3200" spc="105" dirty="0">
                <a:latin typeface="Verdana"/>
                <a:cs typeface="Verdana"/>
              </a:rPr>
              <a:t>gate</a:t>
            </a:r>
            <a:r>
              <a:rPr sz="3200" spc="-250" dirty="0">
                <a:latin typeface="Verdana"/>
                <a:cs typeface="Verdana"/>
              </a:rPr>
              <a:t> </a:t>
            </a:r>
            <a:r>
              <a:rPr sz="3200" spc="95" dirty="0">
                <a:latin typeface="Verdana"/>
                <a:cs typeface="Verdana"/>
              </a:rPr>
              <a:t>due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200" dirty="0">
                <a:latin typeface="Verdana"/>
                <a:cs typeface="Verdana"/>
              </a:rPr>
              <a:t>t</a:t>
            </a:r>
            <a:r>
              <a:rPr sz="3200" spc="155" dirty="0">
                <a:latin typeface="Verdana"/>
                <a:cs typeface="Verdana"/>
              </a:rPr>
              <a:t>o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160" dirty="0">
                <a:latin typeface="Verdana"/>
                <a:cs typeface="Verdana"/>
              </a:rPr>
              <a:t>versati</a:t>
            </a:r>
            <a:r>
              <a:rPr sz="3200" spc="-105" dirty="0">
                <a:latin typeface="Verdana"/>
                <a:cs typeface="Verdana"/>
              </a:rPr>
              <a:t>l</a:t>
            </a:r>
            <a:r>
              <a:rPr sz="3200" spc="175" dirty="0">
                <a:latin typeface="Verdana"/>
                <a:cs typeface="Verdana"/>
              </a:rPr>
              <a:t>e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254" dirty="0">
                <a:latin typeface="Verdana"/>
                <a:cs typeface="Verdana"/>
              </a:rPr>
              <a:t>i</a:t>
            </a:r>
            <a:r>
              <a:rPr sz="3200" spc="-75" dirty="0">
                <a:latin typeface="Verdana"/>
                <a:cs typeface="Verdana"/>
              </a:rPr>
              <a:t>n</a:t>
            </a:r>
            <a:r>
              <a:rPr sz="3200" spc="-250" dirty="0">
                <a:latin typeface="Verdana"/>
                <a:cs typeface="Verdana"/>
              </a:rPr>
              <a:t> </a:t>
            </a:r>
            <a:r>
              <a:rPr sz="3200" spc="-15" dirty="0">
                <a:latin typeface="Verdana"/>
                <a:cs typeface="Verdana"/>
              </a:rPr>
              <a:t>nat</a:t>
            </a:r>
            <a:r>
              <a:rPr sz="3200" spc="-35" dirty="0">
                <a:latin typeface="Verdana"/>
                <a:cs typeface="Verdana"/>
              </a:rPr>
              <a:t>u</a:t>
            </a:r>
            <a:r>
              <a:rPr sz="3200" spc="-100" dirty="0">
                <a:latin typeface="Verdana"/>
                <a:cs typeface="Verdana"/>
              </a:rPr>
              <a:t>re  </a:t>
            </a:r>
            <a:r>
              <a:rPr sz="3200" spc="-135" dirty="0">
                <a:latin typeface="Verdana"/>
                <a:cs typeface="Verdana"/>
              </a:rPr>
              <a:t>Two</a:t>
            </a:r>
            <a:r>
              <a:rPr sz="3200" spc="-245" dirty="0">
                <a:latin typeface="Verdana"/>
                <a:cs typeface="Verdana"/>
              </a:rPr>
              <a:t> </a:t>
            </a:r>
            <a:r>
              <a:rPr sz="3200" spc="-125" dirty="0">
                <a:latin typeface="Verdana"/>
                <a:cs typeface="Verdana"/>
              </a:rPr>
              <a:t>or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45" dirty="0">
                <a:latin typeface="Verdana"/>
                <a:cs typeface="Verdana"/>
              </a:rPr>
              <a:t>more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50" dirty="0">
                <a:latin typeface="Verdana"/>
                <a:cs typeface="Verdana"/>
              </a:rPr>
              <a:t>inp</a:t>
            </a:r>
            <a:r>
              <a:rPr sz="3200" spc="-70" dirty="0">
                <a:latin typeface="Verdana"/>
                <a:cs typeface="Verdana"/>
              </a:rPr>
              <a:t>u</a:t>
            </a:r>
            <a:r>
              <a:rPr sz="3200" spc="-175" dirty="0">
                <a:latin typeface="Verdana"/>
                <a:cs typeface="Verdana"/>
              </a:rPr>
              <a:t>t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125" dirty="0">
                <a:latin typeface="Verdana"/>
                <a:cs typeface="Verdana"/>
              </a:rPr>
              <a:t>an</a:t>
            </a:r>
            <a:r>
              <a:rPr sz="3200" spc="130" dirty="0">
                <a:latin typeface="Verdana"/>
                <a:cs typeface="Verdana"/>
              </a:rPr>
              <a:t>d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85" dirty="0">
                <a:latin typeface="Verdana"/>
                <a:cs typeface="Verdana"/>
              </a:rPr>
              <a:t>only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85" dirty="0">
                <a:latin typeface="Verdana"/>
                <a:cs typeface="Verdana"/>
              </a:rPr>
              <a:t>one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40" dirty="0">
                <a:latin typeface="Verdana"/>
                <a:cs typeface="Verdana"/>
              </a:rPr>
              <a:t>out</a:t>
            </a:r>
            <a:r>
              <a:rPr sz="3200" spc="-25" dirty="0">
                <a:latin typeface="Verdana"/>
                <a:cs typeface="Verdana"/>
              </a:rPr>
              <a:t>put</a:t>
            </a:r>
            <a:endParaRPr sz="3200">
              <a:latin typeface="Verdana"/>
              <a:cs typeface="Verdana"/>
            </a:endParaRPr>
          </a:p>
          <a:p>
            <a:pPr marL="12700">
              <a:lnSpc>
                <a:spcPts val="3715"/>
              </a:lnSpc>
            </a:pPr>
            <a:r>
              <a:rPr sz="3200" spc="5" dirty="0">
                <a:latin typeface="Verdana"/>
                <a:cs typeface="Verdana"/>
              </a:rPr>
              <a:t>Boolea</a:t>
            </a:r>
            <a:r>
              <a:rPr sz="3200" spc="10" dirty="0">
                <a:latin typeface="Verdana"/>
                <a:cs typeface="Verdana"/>
              </a:rPr>
              <a:t>n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155" dirty="0">
                <a:latin typeface="Verdana"/>
                <a:cs typeface="Verdana"/>
              </a:rPr>
              <a:t>expres</a:t>
            </a:r>
            <a:r>
              <a:rPr sz="3200" spc="-140" dirty="0">
                <a:latin typeface="Verdana"/>
                <a:cs typeface="Verdana"/>
              </a:rPr>
              <a:t>s</a:t>
            </a:r>
            <a:r>
              <a:rPr sz="3200" spc="-50" dirty="0">
                <a:latin typeface="Verdana"/>
                <a:cs typeface="Verdana"/>
              </a:rPr>
              <a:t>io</a:t>
            </a:r>
            <a:r>
              <a:rPr sz="3200" spc="-80" dirty="0">
                <a:latin typeface="Verdana"/>
                <a:cs typeface="Verdana"/>
              </a:rPr>
              <a:t>n</a:t>
            </a:r>
            <a:r>
              <a:rPr sz="3200" spc="-570" dirty="0">
                <a:latin typeface="Verdana"/>
                <a:cs typeface="Verdana"/>
              </a:rPr>
              <a:t>:</a:t>
            </a:r>
            <a:r>
              <a:rPr sz="3200" spc="-275" dirty="0">
                <a:latin typeface="Verdana"/>
                <a:cs typeface="Verdana"/>
              </a:rPr>
              <a:t> </a:t>
            </a:r>
            <a:r>
              <a:rPr sz="3200" spc="-235" dirty="0">
                <a:latin typeface="Verdana"/>
                <a:cs typeface="Verdana"/>
              </a:rPr>
              <a:t>Y=AB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00072" y="3270503"/>
            <a:ext cx="3447288" cy="33817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76516" y="3453384"/>
            <a:ext cx="4178808" cy="278892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733031" y="2289048"/>
            <a:ext cx="490855" cy="96520"/>
            <a:chOff x="6733031" y="2289048"/>
            <a:chExt cx="490855" cy="9652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33031" y="2289048"/>
              <a:ext cx="490715" cy="9601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784085" y="2314194"/>
              <a:ext cx="393065" cy="0"/>
            </a:xfrm>
            <a:custGeom>
              <a:avLst/>
              <a:gdLst/>
              <a:ahLst/>
              <a:cxnLst/>
              <a:rect l="l" t="t" r="r" b="b"/>
              <a:pathLst>
                <a:path w="393065">
                  <a:moveTo>
                    <a:pt x="0" y="0"/>
                  </a:moveTo>
                  <a:lnTo>
                    <a:pt x="392938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7023" y="0"/>
            <a:ext cx="4097274" cy="84810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78557" y="0"/>
            <a:ext cx="7807325" cy="2955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066540" indent="158115">
              <a:lnSpc>
                <a:spcPct val="149200"/>
              </a:lnSpc>
              <a:spcBef>
                <a:spcPts val="100"/>
              </a:spcBef>
            </a:pPr>
            <a:endParaRPr lang="en-US" sz="3200" b="1" spc="-250" dirty="0">
              <a:solidFill>
                <a:srgbClr val="00AFEF"/>
              </a:solidFill>
              <a:latin typeface="Tahoma"/>
              <a:cs typeface="Tahoma"/>
            </a:endParaRPr>
          </a:p>
          <a:p>
            <a:pPr marL="12700" marR="4066540" indent="158115">
              <a:lnSpc>
                <a:spcPct val="149200"/>
              </a:lnSpc>
              <a:spcBef>
                <a:spcPts val="100"/>
              </a:spcBef>
            </a:pPr>
            <a:r>
              <a:rPr sz="3200" b="1" spc="-155" dirty="0" smtClean="0">
                <a:solidFill>
                  <a:srgbClr val="00AFEF"/>
                </a:solidFill>
                <a:latin typeface="Tahoma"/>
                <a:cs typeface="Tahoma"/>
              </a:rPr>
              <a:t>  </a:t>
            </a:r>
            <a:r>
              <a:rPr sz="3200" b="1" spc="-114" dirty="0">
                <a:solidFill>
                  <a:srgbClr val="FF0000"/>
                </a:solidFill>
                <a:latin typeface="Tahoma"/>
                <a:cs typeface="Tahoma"/>
              </a:rPr>
              <a:t>NOR</a:t>
            </a:r>
            <a:r>
              <a:rPr sz="3200" b="1" spc="-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00" b="1" spc="-110" dirty="0">
                <a:solidFill>
                  <a:srgbClr val="FF0000"/>
                </a:solidFill>
                <a:latin typeface="Tahoma"/>
                <a:cs typeface="Tahoma"/>
              </a:rPr>
              <a:t>GATE</a:t>
            </a:r>
            <a:r>
              <a:rPr sz="3200" b="1" spc="-6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00" b="1" spc="-270" dirty="0">
                <a:solidFill>
                  <a:srgbClr val="FF0000"/>
                </a:solidFill>
                <a:latin typeface="Tahoma"/>
                <a:cs typeface="Tahoma"/>
              </a:rPr>
              <a:t>:</a:t>
            </a:r>
            <a:endParaRPr sz="3200" dirty="0">
              <a:latin typeface="Tahoma"/>
              <a:cs typeface="Tahoma"/>
            </a:endParaRPr>
          </a:p>
          <a:p>
            <a:pPr marL="12700" marR="5080">
              <a:lnSpc>
                <a:spcPts val="3840"/>
              </a:lnSpc>
              <a:spcBef>
                <a:spcPts val="114"/>
              </a:spcBef>
            </a:pPr>
            <a:r>
              <a:rPr sz="3200" spc="-145" dirty="0">
                <a:latin typeface="Verdana"/>
                <a:cs typeface="Verdana"/>
              </a:rPr>
              <a:t>Universal</a:t>
            </a:r>
            <a:r>
              <a:rPr sz="3200" spc="-265" dirty="0">
                <a:latin typeface="Verdana"/>
                <a:cs typeface="Verdana"/>
              </a:rPr>
              <a:t> </a:t>
            </a:r>
            <a:r>
              <a:rPr sz="3200" spc="105" dirty="0">
                <a:latin typeface="Verdana"/>
                <a:cs typeface="Verdana"/>
              </a:rPr>
              <a:t>gate</a:t>
            </a:r>
            <a:r>
              <a:rPr sz="3200" spc="-250" dirty="0">
                <a:latin typeface="Verdana"/>
                <a:cs typeface="Verdana"/>
              </a:rPr>
              <a:t> </a:t>
            </a:r>
            <a:r>
              <a:rPr sz="3200" spc="95" dirty="0">
                <a:latin typeface="Verdana"/>
                <a:cs typeface="Verdana"/>
              </a:rPr>
              <a:t>due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200" dirty="0">
                <a:latin typeface="Verdana"/>
                <a:cs typeface="Verdana"/>
              </a:rPr>
              <a:t>t</a:t>
            </a:r>
            <a:r>
              <a:rPr sz="3200" spc="155" dirty="0">
                <a:latin typeface="Verdana"/>
                <a:cs typeface="Verdana"/>
              </a:rPr>
              <a:t>o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160" dirty="0">
                <a:latin typeface="Verdana"/>
                <a:cs typeface="Verdana"/>
              </a:rPr>
              <a:t>versati</a:t>
            </a:r>
            <a:r>
              <a:rPr sz="3200" spc="-105" dirty="0">
                <a:latin typeface="Verdana"/>
                <a:cs typeface="Verdana"/>
              </a:rPr>
              <a:t>l</a:t>
            </a:r>
            <a:r>
              <a:rPr sz="3200" spc="175" dirty="0">
                <a:latin typeface="Verdana"/>
                <a:cs typeface="Verdana"/>
              </a:rPr>
              <a:t>e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254" dirty="0">
                <a:latin typeface="Verdana"/>
                <a:cs typeface="Verdana"/>
              </a:rPr>
              <a:t>i</a:t>
            </a:r>
            <a:r>
              <a:rPr sz="3200" spc="-75" dirty="0">
                <a:latin typeface="Verdana"/>
                <a:cs typeface="Verdana"/>
              </a:rPr>
              <a:t>n</a:t>
            </a:r>
            <a:r>
              <a:rPr sz="3200" spc="-250" dirty="0">
                <a:latin typeface="Verdana"/>
                <a:cs typeface="Verdana"/>
              </a:rPr>
              <a:t> </a:t>
            </a:r>
            <a:r>
              <a:rPr sz="3200" spc="-15" dirty="0">
                <a:latin typeface="Verdana"/>
                <a:cs typeface="Verdana"/>
              </a:rPr>
              <a:t>nat</a:t>
            </a:r>
            <a:r>
              <a:rPr sz="3200" spc="-35" dirty="0">
                <a:latin typeface="Verdana"/>
                <a:cs typeface="Verdana"/>
              </a:rPr>
              <a:t>u</a:t>
            </a:r>
            <a:r>
              <a:rPr sz="3200" spc="-100" dirty="0">
                <a:latin typeface="Verdana"/>
                <a:cs typeface="Verdana"/>
              </a:rPr>
              <a:t>re  </a:t>
            </a:r>
            <a:r>
              <a:rPr sz="3200" spc="-135" dirty="0">
                <a:latin typeface="Verdana"/>
                <a:cs typeface="Verdana"/>
              </a:rPr>
              <a:t>Two</a:t>
            </a:r>
            <a:r>
              <a:rPr sz="3200" spc="-245" dirty="0">
                <a:latin typeface="Verdana"/>
                <a:cs typeface="Verdana"/>
              </a:rPr>
              <a:t> </a:t>
            </a:r>
            <a:r>
              <a:rPr sz="3200" spc="-125" dirty="0">
                <a:latin typeface="Verdana"/>
                <a:cs typeface="Verdana"/>
              </a:rPr>
              <a:t>or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45" dirty="0">
                <a:latin typeface="Verdana"/>
                <a:cs typeface="Verdana"/>
              </a:rPr>
              <a:t>more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50" dirty="0">
                <a:latin typeface="Verdana"/>
                <a:cs typeface="Verdana"/>
              </a:rPr>
              <a:t>inp</a:t>
            </a:r>
            <a:r>
              <a:rPr sz="3200" spc="-70" dirty="0">
                <a:latin typeface="Verdana"/>
                <a:cs typeface="Verdana"/>
              </a:rPr>
              <a:t>u</a:t>
            </a:r>
            <a:r>
              <a:rPr sz="3200" spc="-175" dirty="0">
                <a:latin typeface="Verdana"/>
                <a:cs typeface="Verdana"/>
              </a:rPr>
              <a:t>t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125" dirty="0">
                <a:latin typeface="Verdana"/>
                <a:cs typeface="Verdana"/>
              </a:rPr>
              <a:t>an</a:t>
            </a:r>
            <a:r>
              <a:rPr sz="3200" spc="130" dirty="0">
                <a:latin typeface="Verdana"/>
                <a:cs typeface="Verdana"/>
              </a:rPr>
              <a:t>d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85" dirty="0">
                <a:latin typeface="Verdana"/>
                <a:cs typeface="Verdana"/>
              </a:rPr>
              <a:t>only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85" dirty="0">
                <a:latin typeface="Verdana"/>
                <a:cs typeface="Verdana"/>
              </a:rPr>
              <a:t>one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40" dirty="0">
                <a:latin typeface="Verdana"/>
                <a:cs typeface="Verdana"/>
              </a:rPr>
              <a:t>out</a:t>
            </a:r>
            <a:r>
              <a:rPr sz="3200" spc="-25" dirty="0">
                <a:latin typeface="Verdana"/>
                <a:cs typeface="Verdana"/>
              </a:rPr>
              <a:t>put</a:t>
            </a:r>
            <a:endParaRPr sz="3200" dirty="0">
              <a:latin typeface="Verdana"/>
              <a:cs typeface="Verdana"/>
            </a:endParaRPr>
          </a:p>
          <a:p>
            <a:pPr marL="12700">
              <a:lnSpc>
                <a:spcPts val="3715"/>
              </a:lnSpc>
            </a:pPr>
            <a:r>
              <a:rPr sz="3200" spc="5" dirty="0">
                <a:latin typeface="Verdana"/>
                <a:cs typeface="Verdana"/>
              </a:rPr>
              <a:t>Boolea</a:t>
            </a:r>
            <a:r>
              <a:rPr sz="3200" spc="10" dirty="0">
                <a:latin typeface="Verdana"/>
                <a:cs typeface="Verdana"/>
              </a:rPr>
              <a:t>n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155" dirty="0">
                <a:latin typeface="Verdana"/>
                <a:cs typeface="Verdana"/>
              </a:rPr>
              <a:t>expres</a:t>
            </a:r>
            <a:r>
              <a:rPr sz="3200" spc="-140" dirty="0">
                <a:latin typeface="Verdana"/>
                <a:cs typeface="Verdana"/>
              </a:rPr>
              <a:t>s</a:t>
            </a:r>
            <a:r>
              <a:rPr sz="3200" spc="-50" dirty="0">
                <a:latin typeface="Verdana"/>
                <a:cs typeface="Verdana"/>
              </a:rPr>
              <a:t>io</a:t>
            </a:r>
            <a:r>
              <a:rPr sz="3200" spc="-80" dirty="0">
                <a:latin typeface="Verdana"/>
                <a:cs typeface="Verdana"/>
              </a:rPr>
              <a:t>n</a:t>
            </a:r>
            <a:r>
              <a:rPr sz="3200" spc="-570" dirty="0">
                <a:latin typeface="Verdana"/>
                <a:cs typeface="Verdana"/>
              </a:rPr>
              <a:t>:</a:t>
            </a:r>
            <a:r>
              <a:rPr sz="3200" spc="-275" dirty="0">
                <a:latin typeface="Verdana"/>
                <a:cs typeface="Verdana"/>
              </a:rPr>
              <a:t> </a:t>
            </a:r>
            <a:r>
              <a:rPr sz="3200" spc="-320" dirty="0">
                <a:latin typeface="Verdana"/>
                <a:cs typeface="Verdana"/>
              </a:rPr>
              <a:t>Y=A+B</a:t>
            </a:r>
            <a:endParaRPr sz="3200" dirty="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65364" y="3703320"/>
            <a:ext cx="3601212" cy="261366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79192" y="3499103"/>
            <a:ext cx="3296411" cy="303276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760464" y="2289048"/>
            <a:ext cx="666115" cy="96520"/>
            <a:chOff x="6760464" y="2289048"/>
            <a:chExt cx="666115" cy="9652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60464" y="2289048"/>
              <a:ext cx="665962" cy="9601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811518" y="2314194"/>
              <a:ext cx="569595" cy="0"/>
            </a:xfrm>
            <a:custGeom>
              <a:avLst/>
              <a:gdLst/>
              <a:ahLst/>
              <a:cxnLst/>
              <a:rect l="l" t="t" r="r" b="b"/>
              <a:pathLst>
                <a:path w="569595">
                  <a:moveTo>
                    <a:pt x="0" y="0"/>
                  </a:moveTo>
                  <a:lnTo>
                    <a:pt x="569213" y="0"/>
                  </a:lnTo>
                </a:path>
              </a:pathLst>
            </a:custGeom>
            <a:ln w="22225">
              <a:solidFill>
                <a:srgbClr val="349F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97023" y="0"/>
            <a:ext cx="2814320" cy="848360"/>
            <a:chOff x="2097023" y="0"/>
            <a:chExt cx="2814320" cy="848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7023" y="0"/>
              <a:ext cx="811530" cy="84810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74391" y="0"/>
              <a:ext cx="704850" cy="84810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45079" y="0"/>
              <a:ext cx="2366010" cy="84810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805177" y="0"/>
            <a:ext cx="10026015" cy="3430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822315" indent="531495">
              <a:lnSpc>
                <a:spcPct val="149200"/>
              </a:lnSpc>
              <a:spcBef>
                <a:spcPts val="100"/>
              </a:spcBef>
            </a:pPr>
            <a:r>
              <a:rPr sz="3200" b="1" spc="-75" dirty="0">
                <a:solidFill>
                  <a:srgbClr val="00AFEF"/>
                </a:solidFill>
                <a:latin typeface="Tahoma"/>
                <a:cs typeface="Tahoma"/>
              </a:rPr>
              <a:t>X-OR</a:t>
            </a:r>
            <a:r>
              <a:rPr sz="3200" b="1" spc="-50" dirty="0">
                <a:solidFill>
                  <a:srgbClr val="00AFEF"/>
                </a:solidFill>
                <a:latin typeface="Tahoma"/>
                <a:cs typeface="Tahoma"/>
              </a:rPr>
              <a:t> </a:t>
            </a:r>
            <a:r>
              <a:rPr sz="3200" b="1" spc="-140" dirty="0">
                <a:solidFill>
                  <a:srgbClr val="00AFEF"/>
                </a:solidFill>
                <a:latin typeface="Tahoma"/>
                <a:cs typeface="Tahoma"/>
              </a:rPr>
              <a:t>GATE: </a:t>
            </a:r>
            <a:r>
              <a:rPr sz="3200" b="1" spc="-135" dirty="0">
                <a:solidFill>
                  <a:srgbClr val="00AFEF"/>
                </a:solidFill>
                <a:latin typeface="Tahoma"/>
                <a:cs typeface="Tahoma"/>
              </a:rPr>
              <a:t> </a:t>
            </a:r>
            <a:r>
              <a:rPr sz="3200" b="1" spc="-220" dirty="0">
                <a:solidFill>
                  <a:srgbClr val="FF0000"/>
                </a:solidFill>
                <a:latin typeface="Tahoma"/>
                <a:cs typeface="Tahoma"/>
              </a:rPr>
              <a:t>EXCLUSIV</a:t>
            </a:r>
            <a:r>
              <a:rPr sz="3200" b="1" spc="-204" dirty="0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sz="3200" b="1" spc="-40" dirty="0">
                <a:solidFill>
                  <a:srgbClr val="FF0000"/>
                </a:solidFill>
                <a:latin typeface="Tahoma"/>
                <a:cs typeface="Tahoma"/>
              </a:rPr>
              <a:t>-</a:t>
            </a:r>
            <a:r>
              <a:rPr sz="3200" b="1" spc="-120" dirty="0">
                <a:solidFill>
                  <a:srgbClr val="FF0000"/>
                </a:solidFill>
                <a:latin typeface="Tahoma"/>
                <a:cs typeface="Tahoma"/>
              </a:rPr>
              <a:t>OR</a:t>
            </a:r>
            <a:r>
              <a:rPr sz="3200" b="1" spc="-5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00" b="1" spc="-110" dirty="0">
                <a:solidFill>
                  <a:srgbClr val="FF0000"/>
                </a:solidFill>
                <a:latin typeface="Tahoma"/>
                <a:cs typeface="Tahoma"/>
              </a:rPr>
              <a:t>GATE</a:t>
            </a:r>
            <a:r>
              <a:rPr sz="3200" b="1" spc="-4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00" b="1" spc="-270" dirty="0">
                <a:solidFill>
                  <a:srgbClr val="FF0000"/>
                </a:solidFill>
                <a:latin typeface="Tahoma"/>
                <a:cs typeface="Tahoma"/>
              </a:rPr>
              <a:t>:</a:t>
            </a:r>
            <a:endParaRPr sz="3200">
              <a:latin typeface="Tahoma"/>
              <a:cs typeface="Tahoma"/>
            </a:endParaRPr>
          </a:p>
          <a:p>
            <a:pPr marL="12700" marR="5080">
              <a:lnSpc>
                <a:spcPts val="3840"/>
              </a:lnSpc>
              <a:spcBef>
                <a:spcPts val="114"/>
              </a:spcBef>
            </a:pPr>
            <a:r>
              <a:rPr sz="3200" spc="-135" dirty="0">
                <a:latin typeface="Verdana"/>
                <a:cs typeface="Verdana"/>
              </a:rPr>
              <a:t>Exclusive</a:t>
            </a:r>
            <a:r>
              <a:rPr sz="3200" spc="-26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OR</a:t>
            </a:r>
            <a:r>
              <a:rPr sz="3200" spc="-23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operation</a:t>
            </a:r>
            <a:r>
              <a:rPr sz="3200" spc="-235" dirty="0">
                <a:latin typeface="Verdana"/>
                <a:cs typeface="Verdana"/>
              </a:rPr>
              <a:t> </a:t>
            </a:r>
            <a:r>
              <a:rPr sz="3200" spc="-45" dirty="0">
                <a:latin typeface="Verdana"/>
                <a:cs typeface="Verdana"/>
              </a:rPr>
              <a:t>widely</a:t>
            </a:r>
            <a:r>
              <a:rPr sz="3200" spc="-270" dirty="0">
                <a:latin typeface="Verdana"/>
                <a:cs typeface="Verdana"/>
              </a:rPr>
              <a:t> </a:t>
            </a:r>
            <a:r>
              <a:rPr sz="3200" spc="-35" dirty="0">
                <a:latin typeface="Verdana"/>
                <a:cs typeface="Verdana"/>
              </a:rPr>
              <a:t>used</a:t>
            </a:r>
            <a:r>
              <a:rPr sz="3200" spc="-250" dirty="0">
                <a:latin typeface="Verdana"/>
                <a:cs typeface="Verdana"/>
              </a:rPr>
              <a:t> </a:t>
            </a:r>
            <a:r>
              <a:rPr sz="3200" spc="-160" dirty="0">
                <a:latin typeface="Verdana"/>
                <a:cs typeface="Verdana"/>
              </a:rPr>
              <a:t>in</a:t>
            </a:r>
            <a:r>
              <a:rPr sz="3200" spc="-250" dirty="0">
                <a:latin typeface="Verdana"/>
                <a:cs typeface="Verdana"/>
              </a:rPr>
              <a:t> </a:t>
            </a:r>
            <a:r>
              <a:rPr sz="3200" spc="-45" dirty="0">
                <a:latin typeface="Verdana"/>
                <a:cs typeface="Verdana"/>
              </a:rPr>
              <a:t>digital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50" dirty="0">
                <a:latin typeface="Verdana"/>
                <a:cs typeface="Verdana"/>
              </a:rPr>
              <a:t>circuit </a:t>
            </a:r>
            <a:r>
              <a:rPr sz="3200" spc="-1110" dirty="0">
                <a:latin typeface="Verdana"/>
                <a:cs typeface="Verdana"/>
              </a:rPr>
              <a:t> </a:t>
            </a:r>
            <a:r>
              <a:rPr sz="3200" spc="-135" dirty="0">
                <a:latin typeface="Verdana"/>
                <a:cs typeface="Verdana"/>
              </a:rPr>
              <a:t>Two</a:t>
            </a:r>
            <a:r>
              <a:rPr sz="3200" spc="-245" dirty="0">
                <a:latin typeface="Verdana"/>
                <a:cs typeface="Verdana"/>
              </a:rPr>
              <a:t> </a:t>
            </a:r>
            <a:r>
              <a:rPr sz="3200" spc="-125" dirty="0">
                <a:latin typeface="Verdana"/>
                <a:cs typeface="Verdana"/>
              </a:rPr>
              <a:t>or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45" dirty="0">
                <a:latin typeface="Verdana"/>
                <a:cs typeface="Verdana"/>
              </a:rPr>
              <a:t>more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50" dirty="0">
                <a:latin typeface="Verdana"/>
                <a:cs typeface="Verdana"/>
              </a:rPr>
              <a:t>inp</a:t>
            </a:r>
            <a:r>
              <a:rPr sz="3200" spc="-70" dirty="0">
                <a:latin typeface="Verdana"/>
                <a:cs typeface="Verdana"/>
              </a:rPr>
              <a:t>u</a:t>
            </a:r>
            <a:r>
              <a:rPr sz="3200" spc="-175" dirty="0">
                <a:latin typeface="Verdana"/>
                <a:cs typeface="Verdana"/>
              </a:rPr>
              <a:t>t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125" dirty="0">
                <a:latin typeface="Verdana"/>
                <a:cs typeface="Verdana"/>
              </a:rPr>
              <a:t>an</a:t>
            </a:r>
            <a:r>
              <a:rPr sz="3200" spc="130" dirty="0">
                <a:latin typeface="Verdana"/>
                <a:cs typeface="Verdana"/>
              </a:rPr>
              <a:t>d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85" dirty="0">
                <a:latin typeface="Verdana"/>
                <a:cs typeface="Verdana"/>
              </a:rPr>
              <a:t>only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85" dirty="0">
                <a:latin typeface="Verdana"/>
                <a:cs typeface="Verdana"/>
              </a:rPr>
              <a:t>one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40" dirty="0">
                <a:latin typeface="Verdana"/>
                <a:cs typeface="Verdana"/>
              </a:rPr>
              <a:t>out</a:t>
            </a:r>
            <a:r>
              <a:rPr sz="3200" spc="-25" dirty="0">
                <a:latin typeface="Verdana"/>
                <a:cs typeface="Verdana"/>
              </a:rPr>
              <a:t>put</a:t>
            </a:r>
            <a:endParaRPr sz="3200">
              <a:latin typeface="Verdana"/>
              <a:cs typeface="Verdana"/>
            </a:endParaRPr>
          </a:p>
          <a:p>
            <a:pPr marL="12700" marR="2002789">
              <a:lnSpc>
                <a:spcPts val="3840"/>
              </a:lnSpc>
            </a:pPr>
            <a:r>
              <a:rPr sz="3200" spc="185" dirty="0">
                <a:latin typeface="Verdana"/>
                <a:cs typeface="Verdana"/>
              </a:rPr>
              <a:t>Can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35" dirty="0">
                <a:latin typeface="Verdana"/>
                <a:cs typeface="Verdana"/>
              </a:rPr>
              <a:t>not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180" dirty="0">
                <a:latin typeface="Verdana"/>
                <a:cs typeface="Verdana"/>
              </a:rPr>
              <a:t>b</a:t>
            </a:r>
            <a:r>
              <a:rPr sz="3200" spc="175" dirty="0">
                <a:latin typeface="Verdana"/>
                <a:cs typeface="Verdana"/>
              </a:rPr>
              <a:t>e</a:t>
            </a:r>
            <a:r>
              <a:rPr sz="3200" spc="-245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performe</a:t>
            </a:r>
            <a:r>
              <a:rPr sz="3200" spc="35" dirty="0">
                <a:latin typeface="Verdana"/>
                <a:cs typeface="Verdana"/>
              </a:rPr>
              <a:t>d</a:t>
            </a:r>
            <a:r>
              <a:rPr sz="3200" u="heavy" spc="-335" dirty="0">
                <a:uFill>
                  <a:solidFill>
                    <a:srgbClr val="349FE7"/>
                  </a:solidFill>
                </a:uFill>
                <a:latin typeface="Verdana"/>
                <a:cs typeface="Verdana"/>
              </a:rPr>
              <a:t> </a:t>
            </a:r>
            <a:r>
              <a:rPr sz="3200" u="heavy" spc="-80" dirty="0">
                <a:uFill>
                  <a:solidFill>
                    <a:srgbClr val="349FE7"/>
                  </a:solidFill>
                </a:uFill>
                <a:latin typeface="Verdana"/>
                <a:cs typeface="Verdana"/>
              </a:rPr>
              <a:t>u</a:t>
            </a:r>
            <a:r>
              <a:rPr sz="3200" spc="-145" dirty="0">
                <a:latin typeface="Verdana"/>
                <a:cs typeface="Verdana"/>
              </a:rPr>
              <a:t>sing</a:t>
            </a:r>
            <a:r>
              <a:rPr sz="3200" spc="-260" dirty="0">
                <a:latin typeface="Verdana"/>
                <a:cs typeface="Verdana"/>
              </a:rPr>
              <a:t> </a:t>
            </a:r>
            <a:r>
              <a:rPr sz="3200" spc="185" dirty="0">
                <a:latin typeface="Verdana"/>
                <a:cs typeface="Verdana"/>
              </a:rPr>
              <a:t>b</a:t>
            </a:r>
            <a:r>
              <a:rPr sz="3200" u="heavy" spc="260" dirty="0">
                <a:uFill>
                  <a:solidFill>
                    <a:srgbClr val="349FE7"/>
                  </a:solidFill>
                </a:uFill>
                <a:latin typeface="Verdana"/>
                <a:cs typeface="Verdana"/>
              </a:rPr>
              <a:t>a</a:t>
            </a:r>
            <a:r>
              <a:rPr sz="3200" spc="-85" dirty="0">
                <a:latin typeface="Verdana"/>
                <a:cs typeface="Verdana"/>
              </a:rPr>
              <a:t>si</a:t>
            </a:r>
            <a:r>
              <a:rPr sz="3200" spc="-105" dirty="0">
                <a:latin typeface="Verdana"/>
                <a:cs typeface="Verdana"/>
              </a:rPr>
              <a:t>c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gates  </a:t>
            </a:r>
            <a:r>
              <a:rPr sz="3200" spc="5" dirty="0">
                <a:latin typeface="Verdana"/>
                <a:cs typeface="Verdana"/>
              </a:rPr>
              <a:t>Boolea</a:t>
            </a:r>
            <a:r>
              <a:rPr sz="3200" spc="10" dirty="0">
                <a:latin typeface="Verdana"/>
                <a:cs typeface="Verdana"/>
              </a:rPr>
              <a:t>n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155" dirty="0">
                <a:latin typeface="Verdana"/>
                <a:cs typeface="Verdana"/>
              </a:rPr>
              <a:t>expres</a:t>
            </a:r>
            <a:r>
              <a:rPr sz="3200" spc="-140" dirty="0">
                <a:latin typeface="Verdana"/>
                <a:cs typeface="Verdana"/>
              </a:rPr>
              <a:t>s</a:t>
            </a:r>
            <a:r>
              <a:rPr sz="3200" spc="-50" dirty="0">
                <a:latin typeface="Verdana"/>
                <a:cs typeface="Verdana"/>
              </a:rPr>
              <a:t>io</a:t>
            </a:r>
            <a:r>
              <a:rPr sz="3200" spc="-80" dirty="0">
                <a:latin typeface="Verdana"/>
                <a:cs typeface="Verdana"/>
              </a:rPr>
              <a:t>n</a:t>
            </a:r>
            <a:r>
              <a:rPr sz="3200" spc="-570" dirty="0">
                <a:latin typeface="Verdana"/>
                <a:cs typeface="Verdana"/>
              </a:rPr>
              <a:t>:</a:t>
            </a:r>
            <a:r>
              <a:rPr sz="3200" spc="-275" dirty="0">
                <a:latin typeface="Verdana"/>
                <a:cs typeface="Verdana"/>
              </a:rPr>
              <a:t> </a:t>
            </a:r>
            <a:r>
              <a:rPr sz="3200" spc="-190" dirty="0">
                <a:latin typeface="Verdana"/>
                <a:cs typeface="Verdana"/>
              </a:rPr>
              <a:t>Y=A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300" dirty="0">
                <a:latin typeface="Verdana"/>
                <a:cs typeface="Verdana"/>
              </a:rPr>
              <a:t>B+</a:t>
            </a:r>
            <a:r>
              <a:rPr sz="3200" spc="-270" dirty="0">
                <a:latin typeface="Verdana"/>
                <a:cs typeface="Verdana"/>
              </a:rPr>
              <a:t>A</a:t>
            </a:r>
            <a:r>
              <a:rPr sz="3200" spc="-265" dirty="0">
                <a:latin typeface="Verdana"/>
                <a:cs typeface="Verdana"/>
              </a:rPr>
              <a:t> </a:t>
            </a:r>
            <a:r>
              <a:rPr sz="3200" spc="-355" dirty="0">
                <a:latin typeface="Verdana"/>
                <a:cs typeface="Verdana"/>
              </a:rPr>
              <a:t>B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66688" y="2769107"/>
            <a:ext cx="396252" cy="9601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16368" y="2769107"/>
            <a:ext cx="396252" cy="9601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31848" y="3541776"/>
            <a:ext cx="3188207" cy="284073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22719" y="3931920"/>
            <a:ext cx="4646676" cy="25542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97023" y="0"/>
            <a:ext cx="3324860" cy="848360"/>
            <a:chOff x="2097023" y="0"/>
            <a:chExt cx="3324860" cy="848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7023" y="0"/>
              <a:ext cx="1023365" cy="84810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86227" y="0"/>
              <a:ext cx="704850" cy="84810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6915" y="0"/>
              <a:ext cx="2664713" cy="84810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805177" y="0"/>
            <a:ext cx="8027670" cy="3430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23615" indent="531495">
              <a:lnSpc>
                <a:spcPct val="149200"/>
              </a:lnSpc>
              <a:spcBef>
                <a:spcPts val="100"/>
              </a:spcBef>
            </a:pPr>
            <a:r>
              <a:rPr sz="3200" b="1" spc="-114" dirty="0">
                <a:solidFill>
                  <a:srgbClr val="00AFEF"/>
                </a:solidFill>
                <a:latin typeface="Tahoma"/>
                <a:cs typeface="Tahoma"/>
              </a:rPr>
              <a:t>EX-NOR</a:t>
            </a:r>
            <a:r>
              <a:rPr sz="3200" b="1" spc="-65" dirty="0">
                <a:solidFill>
                  <a:srgbClr val="00AFEF"/>
                </a:solidFill>
                <a:latin typeface="Tahoma"/>
                <a:cs typeface="Tahoma"/>
              </a:rPr>
              <a:t> </a:t>
            </a:r>
            <a:r>
              <a:rPr sz="3200" b="1" spc="-140" dirty="0">
                <a:solidFill>
                  <a:srgbClr val="00AFEF"/>
                </a:solidFill>
                <a:latin typeface="Tahoma"/>
                <a:cs typeface="Tahoma"/>
              </a:rPr>
              <a:t>GATE: </a:t>
            </a:r>
            <a:r>
              <a:rPr sz="3200" b="1" spc="-135" dirty="0">
                <a:solidFill>
                  <a:srgbClr val="00AFEF"/>
                </a:solidFill>
                <a:latin typeface="Tahoma"/>
                <a:cs typeface="Tahoma"/>
              </a:rPr>
              <a:t> </a:t>
            </a:r>
            <a:r>
              <a:rPr sz="3200" b="1" spc="-220" dirty="0">
                <a:solidFill>
                  <a:srgbClr val="FF0000"/>
                </a:solidFill>
                <a:latin typeface="Tahoma"/>
                <a:cs typeface="Tahoma"/>
              </a:rPr>
              <a:t>EXCLUSIV</a:t>
            </a:r>
            <a:r>
              <a:rPr sz="3200" b="1" spc="-204" dirty="0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sz="3200" b="1" spc="-40" dirty="0">
                <a:solidFill>
                  <a:srgbClr val="FF0000"/>
                </a:solidFill>
                <a:latin typeface="Tahoma"/>
                <a:cs typeface="Tahoma"/>
              </a:rPr>
              <a:t>-</a:t>
            </a:r>
            <a:r>
              <a:rPr sz="3200" b="1" spc="-114" dirty="0">
                <a:solidFill>
                  <a:srgbClr val="FF0000"/>
                </a:solidFill>
                <a:latin typeface="Tahoma"/>
                <a:cs typeface="Tahoma"/>
              </a:rPr>
              <a:t>NOR</a:t>
            </a:r>
            <a:r>
              <a:rPr sz="3200" b="1" spc="-6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00" b="1" spc="-110" dirty="0">
                <a:solidFill>
                  <a:srgbClr val="FF0000"/>
                </a:solidFill>
                <a:latin typeface="Tahoma"/>
                <a:cs typeface="Tahoma"/>
              </a:rPr>
              <a:t>GATE</a:t>
            </a:r>
            <a:r>
              <a:rPr sz="3200" b="1" spc="-4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00" b="1" spc="-270" dirty="0">
                <a:solidFill>
                  <a:srgbClr val="FF0000"/>
                </a:solidFill>
                <a:latin typeface="Tahoma"/>
                <a:cs typeface="Tahoma"/>
              </a:rPr>
              <a:t>:</a:t>
            </a:r>
            <a:endParaRPr sz="3200">
              <a:latin typeface="Tahoma"/>
              <a:cs typeface="Tahoma"/>
            </a:endParaRPr>
          </a:p>
          <a:p>
            <a:pPr marL="12700" marR="316865">
              <a:lnSpc>
                <a:spcPts val="3840"/>
              </a:lnSpc>
              <a:spcBef>
                <a:spcPts val="114"/>
              </a:spcBef>
            </a:pPr>
            <a:r>
              <a:rPr sz="3200" spc="-135" dirty="0">
                <a:latin typeface="Verdana"/>
                <a:cs typeface="Verdana"/>
              </a:rPr>
              <a:t>Exclusiv</a:t>
            </a:r>
            <a:r>
              <a:rPr sz="3200" spc="-155" dirty="0">
                <a:latin typeface="Verdana"/>
                <a:cs typeface="Verdana"/>
              </a:rPr>
              <a:t>e</a:t>
            </a:r>
            <a:r>
              <a:rPr sz="3200" spc="-265" dirty="0">
                <a:latin typeface="Verdana"/>
                <a:cs typeface="Verdana"/>
              </a:rPr>
              <a:t> </a:t>
            </a:r>
            <a:r>
              <a:rPr sz="3200" spc="-15" dirty="0">
                <a:latin typeface="Verdana"/>
                <a:cs typeface="Verdana"/>
              </a:rPr>
              <a:t>NOR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254" dirty="0">
                <a:latin typeface="Verdana"/>
                <a:cs typeface="Verdana"/>
              </a:rPr>
              <a:t>i</a:t>
            </a:r>
            <a:r>
              <a:rPr sz="3200" spc="-425" dirty="0">
                <a:latin typeface="Verdana"/>
                <a:cs typeface="Verdana"/>
              </a:rPr>
              <a:t>s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90" dirty="0">
                <a:latin typeface="Verdana"/>
                <a:cs typeface="Verdana"/>
              </a:rPr>
              <a:t>comp</a:t>
            </a:r>
            <a:r>
              <a:rPr sz="3200" spc="20" dirty="0">
                <a:latin typeface="Verdana"/>
                <a:cs typeface="Verdana"/>
              </a:rPr>
              <a:t>l</a:t>
            </a:r>
            <a:r>
              <a:rPr sz="3200" spc="-5" dirty="0">
                <a:latin typeface="Verdana"/>
                <a:cs typeface="Verdana"/>
              </a:rPr>
              <a:t>ement</a:t>
            </a:r>
            <a:r>
              <a:rPr sz="3200" spc="-260" dirty="0">
                <a:latin typeface="Verdana"/>
                <a:cs typeface="Verdana"/>
              </a:rPr>
              <a:t> </a:t>
            </a:r>
            <a:r>
              <a:rPr sz="3200" spc="15" dirty="0">
                <a:latin typeface="Verdana"/>
                <a:cs typeface="Verdana"/>
              </a:rPr>
              <a:t>of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350" dirty="0">
                <a:latin typeface="Verdana"/>
                <a:cs typeface="Verdana"/>
              </a:rPr>
              <a:t>E</a:t>
            </a:r>
            <a:r>
              <a:rPr sz="3200" spc="-320" dirty="0">
                <a:latin typeface="Verdana"/>
                <a:cs typeface="Verdana"/>
              </a:rPr>
              <a:t>x</a:t>
            </a:r>
            <a:r>
              <a:rPr sz="3200" spc="-390" dirty="0">
                <a:latin typeface="Verdana"/>
                <a:cs typeface="Verdana"/>
              </a:rPr>
              <a:t>-</a:t>
            </a:r>
            <a:r>
              <a:rPr sz="3200" spc="-15" dirty="0">
                <a:latin typeface="Verdana"/>
                <a:cs typeface="Verdana"/>
              </a:rPr>
              <a:t>OR  </a:t>
            </a:r>
            <a:r>
              <a:rPr sz="3200" spc="-135" dirty="0">
                <a:latin typeface="Verdana"/>
                <a:cs typeface="Verdana"/>
              </a:rPr>
              <a:t>Two</a:t>
            </a:r>
            <a:r>
              <a:rPr sz="3200" spc="-245" dirty="0">
                <a:latin typeface="Verdana"/>
                <a:cs typeface="Verdana"/>
              </a:rPr>
              <a:t> </a:t>
            </a:r>
            <a:r>
              <a:rPr sz="3200" spc="-125" dirty="0">
                <a:latin typeface="Verdana"/>
                <a:cs typeface="Verdana"/>
              </a:rPr>
              <a:t>or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45" dirty="0">
                <a:latin typeface="Verdana"/>
                <a:cs typeface="Verdana"/>
              </a:rPr>
              <a:t>more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50" dirty="0">
                <a:latin typeface="Verdana"/>
                <a:cs typeface="Verdana"/>
              </a:rPr>
              <a:t>inp</a:t>
            </a:r>
            <a:r>
              <a:rPr sz="3200" spc="-70" dirty="0">
                <a:latin typeface="Verdana"/>
                <a:cs typeface="Verdana"/>
              </a:rPr>
              <a:t>u</a:t>
            </a:r>
            <a:r>
              <a:rPr sz="3200" spc="-175" dirty="0">
                <a:latin typeface="Verdana"/>
                <a:cs typeface="Verdana"/>
              </a:rPr>
              <a:t>t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125" dirty="0">
                <a:latin typeface="Verdana"/>
                <a:cs typeface="Verdana"/>
              </a:rPr>
              <a:t>an</a:t>
            </a:r>
            <a:r>
              <a:rPr sz="3200" spc="130" dirty="0">
                <a:latin typeface="Verdana"/>
                <a:cs typeface="Verdana"/>
              </a:rPr>
              <a:t>d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85" dirty="0">
                <a:latin typeface="Verdana"/>
                <a:cs typeface="Verdana"/>
              </a:rPr>
              <a:t>only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85" dirty="0">
                <a:latin typeface="Verdana"/>
                <a:cs typeface="Verdana"/>
              </a:rPr>
              <a:t>one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40" dirty="0">
                <a:latin typeface="Verdana"/>
                <a:cs typeface="Verdana"/>
              </a:rPr>
              <a:t>out</a:t>
            </a:r>
            <a:r>
              <a:rPr sz="3200" spc="-25" dirty="0">
                <a:latin typeface="Verdana"/>
                <a:cs typeface="Verdana"/>
              </a:rPr>
              <a:t>put</a:t>
            </a:r>
            <a:endParaRPr sz="3200">
              <a:latin typeface="Verdana"/>
              <a:cs typeface="Verdana"/>
            </a:endParaRPr>
          </a:p>
          <a:p>
            <a:pPr marL="12700" marR="5080">
              <a:lnSpc>
                <a:spcPts val="3840"/>
              </a:lnSpc>
            </a:pPr>
            <a:r>
              <a:rPr sz="3200" spc="185" dirty="0">
                <a:latin typeface="Verdana"/>
                <a:cs typeface="Verdana"/>
              </a:rPr>
              <a:t>Can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35" dirty="0">
                <a:latin typeface="Verdana"/>
                <a:cs typeface="Verdana"/>
              </a:rPr>
              <a:t>not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180" dirty="0">
                <a:latin typeface="Verdana"/>
                <a:cs typeface="Verdana"/>
              </a:rPr>
              <a:t>b</a:t>
            </a:r>
            <a:r>
              <a:rPr sz="3200" spc="175" dirty="0">
                <a:latin typeface="Verdana"/>
                <a:cs typeface="Verdana"/>
              </a:rPr>
              <a:t>e</a:t>
            </a:r>
            <a:r>
              <a:rPr sz="3200" spc="-245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performe</a:t>
            </a:r>
            <a:r>
              <a:rPr sz="3200" spc="35" dirty="0">
                <a:latin typeface="Verdana"/>
                <a:cs typeface="Verdana"/>
              </a:rPr>
              <a:t>d</a:t>
            </a:r>
            <a:r>
              <a:rPr sz="3200" u="heavy" spc="-335" dirty="0">
                <a:uFill>
                  <a:solidFill>
                    <a:srgbClr val="349FE7"/>
                  </a:solidFill>
                </a:uFill>
                <a:latin typeface="Verdana"/>
                <a:cs typeface="Verdana"/>
              </a:rPr>
              <a:t> </a:t>
            </a:r>
            <a:r>
              <a:rPr sz="3200" u="heavy" spc="-80" dirty="0">
                <a:uFill>
                  <a:solidFill>
                    <a:srgbClr val="349FE7"/>
                  </a:solidFill>
                </a:uFill>
                <a:latin typeface="Verdana"/>
                <a:cs typeface="Verdana"/>
              </a:rPr>
              <a:t>u</a:t>
            </a:r>
            <a:r>
              <a:rPr sz="3200" spc="-425" dirty="0">
                <a:latin typeface="Verdana"/>
                <a:cs typeface="Verdana"/>
              </a:rPr>
              <a:t>s</a:t>
            </a:r>
            <a:r>
              <a:rPr sz="3200" u="heavy" spc="-155" dirty="0">
                <a:uFill>
                  <a:solidFill>
                    <a:srgbClr val="349FE7"/>
                  </a:solidFill>
                </a:uFill>
                <a:latin typeface="Verdana"/>
                <a:cs typeface="Verdana"/>
              </a:rPr>
              <a:t>in</a:t>
            </a:r>
            <a:r>
              <a:rPr sz="3200" spc="160" dirty="0">
                <a:latin typeface="Verdana"/>
                <a:cs typeface="Verdana"/>
              </a:rPr>
              <a:t>g</a:t>
            </a:r>
            <a:r>
              <a:rPr sz="3200" spc="-260" dirty="0">
                <a:latin typeface="Verdana"/>
                <a:cs typeface="Verdana"/>
              </a:rPr>
              <a:t> </a:t>
            </a:r>
            <a:r>
              <a:rPr sz="3200" spc="35" dirty="0">
                <a:latin typeface="Verdana"/>
                <a:cs typeface="Verdana"/>
              </a:rPr>
              <a:t>basi</a:t>
            </a:r>
            <a:r>
              <a:rPr sz="3200" spc="40" dirty="0">
                <a:latin typeface="Verdana"/>
                <a:cs typeface="Verdana"/>
              </a:rPr>
              <a:t>c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gates  </a:t>
            </a:r>
            <a:r>
              <a:rPr sz="3200" spc="5" dirty="0">
                <a:latin typeface="Verdana"/>
                <a:cs typeface="Verdana"/>
              </a:rPr>
              <a:t>Boolea</a:t>
            </a:r>
            <a:r>
              <a:rPr sz="3200" spc="10" dirty="0">
                <a:latin typeface="Verdana"/>
                <a:cs typeface="Verdana"/>
              </a:rPr>
              <a:t>n</a:t>
            </a:r>
            <a:r>
              <a:rPr sz="3200" spc="-254" dirty="0">
                <a:latin typeface="Verdana"/>
                <a:cs typeface="Verdana"/>
              </a:rPr>
              <a:t> </a:t>
            </a:r>
            <a:r>
              <a:rPr sz="3200" spc="-155" dirty="0">
                <a:latin typeface="Verdana"/>
                <a:cs typeface="Verdana"/>
              </a:rPr>
              <a:t>expres</a:t>
            </a:r>
            <a:r>
              <a:rPr sz="3200" spc="-140" dirty="0">
                <a:latin typeface="Verdana"/>
                <a:cs typeface="Verdana"/>
              </a:rPr>
              <a:t>s</a:t>
            </a:r>
            <a:r>
              <a:rPr sz="3200" spc="-50" dirty="0">
                <a:latin typeface="Verdana"/>
                <a:cs typeface="Verdana"/>
              </a:rPr>
              <a:t>io</a:t>
            </a:r>
            <a:r>
              <a:rPr sz="3200" spc="-80" dirty="0">
                <a:latin typeface="Verdana"/>
                <a:cs typeface="Verdana"/>
              </a:rPr>
              <a:t>n</a:t>
            </a:r>
            <a:r>
              <a:rPr sz="3200" spc="-570" dirty="0">
                <a:latin typeface="Verdana"/>
                <a:cs typeface="Verdana"/>
              </a:rPr>
              <a:t>:</a:t>
            </a:r>
            <a:r>
              <a:rPr sz="3200" spc="-275" dirty="0">
                <a:latin typeface="Verdana"/>
                <a:cs typeface="Verdana"/>
              </a:rPr>
              <a:t> </a:t>
            </a:r>
            <a:r>
              <a:rPr sz="3200" spc="-190" dirty="0">
                <a:latin typeface="Verdana"/>
                <a:cs typeface="Verdana"/>
              </a:rPr>
              <a:t>Y=A</a:t>
            </a:r>
            <a:r>
              <a:rPr sz="3200" spc="-240" dirty="0">
                <a:latin typeface="Verdana"/>
                <a:cs typeface="Verdana"/>
              </a:rPr>
              <a:t> </a:t>
            </a:r>
            <a:r>
              <a:rPr sz="3200" spc="-300" dirty="0">
                <a:latin typeface="Verdana"/>
                <a:cs typeface="Verdana"/>
              </a:rPr>
              <a:t>B+</a:t>
            </a:r>
            <a:r>
              <a:rPr sz="3200" spc="-270" dirty="0">
                <a:latin typeface="Verdana"/>
                <a:cs typeface="Verdana"/>
              </a:rPr>
              <a:t>A</a:t>
            </a:r>
            <a:r>
              <a:rPr sz="3200" spc="-265" dirty="0">
                <a:latin typeface="Verdana"/>
                <a:cs typeface="Verdana"/>
              </a:rPr>
              <a:t> </a:t>
            </a:r>
            <a:r>
              <a:rPr sz="3200" spc="-355" dirty="0">
                <a:latin typeface="Verdana"/>
                <a:cs typeface="Verdana"/>
              </a:rPr>
              <a:t>B</a:t>
            </a:r>
            <a:endParaRPr sz="320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266688" y="2769107"/>
            <a:ext cx="815975" cy="96520"/>
            <a:chOff x="6266688" y="2769107"/>
            <a:chExt cx="815975" cy="9652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66688" y="2769107"/>
              <a:ext cx="396252" cy="9601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85788" y="2769107"/>
              <a:ext cx="396252" cy="96012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26692" y="3683508"/>
            <a:ext cx="3499104" cy="255422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56704" y="3442714"/>
            <a:ext cx="3938015" cy="33817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7023" y="0"/>
            <a:ext cx="7002018" cy="84810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37054" y="58927"/>
            <a:ext cx="64916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50" dirty="0"/>
              <a:t>UNI</a:t>
            </a:r>
            <a:r>
              <a:rPr sz="3200" spc="-245" dirty="0"/>
              <a:t>V</a:t>
            </a:r>
            <a:r>
              <a:rPr sz="3200" spc="-290" dirty="0"/>
              <a:t>ERSA</a:t>
            </a:r>
            <a:r>
              <a:rPr sz="3200" spc="-245" dirty="0"/>
              <a:t>L</a:t>
            </a:r>
            <a:r>
              <a:rPr sz="3200" spc="-70" dirty="0"/>
              <a:t> </a:t>
            </a:r>
            <a:r>
              <a:rPr sz="3200" spc="-225" dirty="0"/>
              <a:t>PRO</a:t>
            </a:r>
            <a:r>
              <a:rPr sz="3200" spc="-195" dirty="0"/>
              <a:t>P</a:t>
            </a:r>
            <a:r>
              <a:rPr sz="3200" spc="-455" dirty="0"/>
              <a:t>ERTIE</a:t>
            </a:r>
            <a:r>
              <a:rPr sz="3200" spc="-465" dirty="0"/>
              <a:t>S</a:t>
            </a:r>
            <a:r>
              <a:rPr sz="3200" spc="-70" dirty="0"/>
              <a:t> </a:t>
            </a:r>
            <a:r>
              <a:rPr sz="3200" spc="-50" dirty="0"/>
              <a:t>OF</a:t>
            </a:r>
            <a:r>
              <a:rPr sz="3200" spc="-40" dirty="0"/>
              <a:t> </a:t>
            </a:r>
            <a:r>
              <a:rPr sz="3200" spc="-90" dirty="0"/>
              <a:t>N</a:t>
            </a:r>
            <a:r>
              <a:rPr sz="3200" spc="-95" dirty="0"/>
              <a:t>AND:</a:t>
            </a:r>
            <a:endParaRPr sz="32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91867" y="2822448"/>
            <a:ext cx="2791968" cy="1671827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9799319" y="2452116"/>
            <a:ext cx="563880" cy="96520"/>
            <a:chOff x="9799319" y="2452116"/>
            <a:chExt cx="563880" cy="9652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99319" y="2452116"/>
              <a:ext cx="563867" cy="960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850373" y="2477262"/>
              <a:ext cx="466725" cy="0"/>
            </a:xfrm>
            <a:custGeom>
              <a:avLst/>
              <a:gdLst/>
              <a:ahLst/>
              <a:cxnLst/>
              <a:rect l="l" t="t" r="r" b="b"/>
              <a:pathLst>
                <a:path w="466725">
                  <a:moveTo>
                    <a:pt x="0" y="0"/>
                  </a:moveTo>
                  <a:lnTo>
                    <a:pt x="46672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0523219" y="2442972"/>
            <a:ext cx="450215" cy="96520"/>
            <a:chOff x="10523219" y="2442972"/>
            <a:chExt cx="450215" cy="9652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23219" y="2442972"/>
              <a:ext cx="449605" cy="960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574273" y="2468118"/>
              <a:ext cx="352425" cy="0"/>
            </a:xfrm>
            <a:custGeom>
              <a:avLst/>
              <a:gdLst/>
              <a:ahLst/>
              <a:cxnLst/>
              <a:rect l="l" t="t" r="r" b="b"/>
              <a:pathLst>
                <a:path w="352425">
                  <a:moveTo>
                    <a:pt x="0" y="0"/>
                  </a:moveTo>
                  <a:lnTo>
                    <a:pt x="35242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071242" y="1125981"/>
            <a:ext cx="9513570" cy="4424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90" dirty="0">
                <a:latin typeface="Verdana"/>
                <a:cs typeface="Verdana"/>
              </a:rPr>
              <a:t>All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35" dirty="0">
                <a:latin typeface="Verdana"/>
                <a:cs typeface="Verdana"/>
              </a:rPr>
              <a:t>digital</a:t>
            </a:r>
            <a:r>
              <a:rPr sz="2800" spc="-220" dirty="0">
                <a:latin typeface="Verdana"/>
                <a:cs typeface="Verdana"/>
              </a:rPr>
              <a:t> </a:t>
            </a:r>
            <a:r>
              <a:rPr sz="2800" spc="40" dirty="0">
                <a:latin typeface="Verdana"/>
                <a:cs typeface="Verdana"/>
              </a:rPr>
              <a:t>logic</a:t>
            </a:r>
            <a:r>
              <a:rPr sz="2800" spc="-225" dirty="0">
                <a:latin typeface="Verdana"/>
                <a:cs typeface="Verdana"/>
              </a:rPr>
              <a:t> </a:t>
            </a:r>
            <a:r>
              <a:rPr sz="2800" spc="170" dirty="0">
                <a:latin typeface="Verdana"/>
                <a:cs typeface="Verdana"/>
              </a:rPr>
              <a:t>can</a:t>
            </a:r>
            <a:r>
              <a:rPr sz="2800" spc="-195" dirty="0">
                <a:latin typeface="Verdana"/>
                <a:cs typeface="Verdana"/>
              </a:rPr>
              <a:t> </a:t>
            </a:r>
            <a:r>
              <a:rPr sz="2800" spc="150" dirty="0">
                <a:latin typeface="Verdana"/>
                <a:cs typeface="Verdana"/>
              </a:rPr>
              <a:t>be</a:t>
            </a:r>
            <a:r>
              <a:rPr sz="2800" spc="-195" dirty="0">
                <a:latin typeface="Verdana"/>
                <a:cs typeface="Verdana"/>
              </a:rPr>
              <a:t> </a:t>
            </a:r>
            <a:r>
              <a:rPr sz="2800" spc="-25" dirty="0">
                <a:latin typeface="Verdana"/>
                <a:cs typeface="Verdana"/>
              </a:rPr>
              <a:t>performed</a:t>
            </a:r>
            <a:r>
              <a:rPr sz="2800" spc="-195" dirty="0">
                <a:latin typeface="Verdana"/>
                <a:cs typeface="Verdana"/>
              </a:rPr>
              <a:t> </a:t>
            </a:r>
            <a:r>
              <a:rPr sz="2800" spc="-5" dirty="0">
                <a:latin typeface="Verdana"/>
                <a:cs typeface="Verdana"/>
              </a:rPr>
              <a:t>by</a:t>
            </a:r>
            <a:r>
              <a:rPr sz="2800" spc="-210" dirty="0">
                <a:latin typeface="Verdana"/>
                <a:cs typeface="Verdana"/>
              </a:rPr>
              <a:t> </a:t>
            </a:r>
            <a:r>
              <a:rPr sz="2800" spc="-120" dirty="0">
                <a:latin typeface="Verdana"/>
                <a:cs typeface="Verdana"/>
              </a:rPr>
              <a:t>using</a:t>
            </a:r>
            <a:r>
              <a:rPr sz="2800" spc="-204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NAND</a:t>
            </a:r>
            <a:r>
              <a:rPr sz="2800" spc="-175" dirty="0">
                <a:latin typeface="Verdana"/>
                <a:cs typeface="Verdana"/>
              </a:rPr>
              <a:t> </a:t>
            </a:r>
            <a:r>
              <a:rPr sz="2800" spc="85" dirty="0">
                <a:latin typeface="Verdana"/>
                <a:cs typeface="Verdana"/>
              </a:rPr>
              <a:t>gate</a:t>
            </a:r>
            <a:endParaRPr sz="2800">
              <a:latin typeface="Verdana"/>
              <a:cs typeface="Verdana"/>
            </a:endParaRPr>
          </a:p>
          <a:p>
            <a:pPr marL="927100" indent="-815975">
              <a:lnSpc>
                <a:spcPct val="100000"/>
              </a:lnSpc>
              <a:buAutoNum type="arabicParenR"/>
              <a:tabLst>
                <a:tab pos="926465" algn="l"/>
                <a:tab pos="927100" algn="l"/>
              </a:tabLst>
            </a:pPr>
            <a:r>
              <a:rPr sz="2800" b="1" spc="-150" dirty="0">
                <a:latin typeface="Tahoma"/>
                <a:cs typeface="Tahoma"/>
              </a:rPr>
              <a:t>NOT</a:t>
            </a:r>
            <a:r>
              <a:rPr sz="2800" b="1" spc="-35" dirty="0">
                <a:latin typeface="Tahoma"/>
                <a:cs typeface="Tahoma"/>
              </a:rPr>
              <a:t> </a:t>
            </a:r>
            <a:r>
              <a:rPr sz="2800" b="1" spc="-150" dirty="0">
                <a:latin typeface="Tahoma"/>
                <a:cs typeface="Tahoma"/>
              </a:rPr>
              <a:t>from</a:t>
            </a:r>
            <a:r>
              <a:rPr sz="2800" b="1" spc="-20" dirty="0">
                <a:latin typeface="Tahoma"/>
                <a:cs typeface="Tahoma"/>
              </a:rPr>
              <a:t> </a:t>
            </a:r>
            <a:r>
              <a:rPr sz="2800" b="1" spc="30" dirty="0">
                <a:latin typeface="Tahoma"/>
                <a:cs typeface="Tahoma"/>
              </a:rPr>
              <a:t>N</a:t>
            </a:r>
            <a:r>
              <a:rPr sz="2800" b="1" spc="10" dirty="0">
                <a:latin typeface="Tahoma"/>
                <a:cs typeface="Tahoma"/>
              </a:rPr>
              <a:t>A</a:t>
            </a:r>
            <a:r>
              <a:rPr sz="2800" b="1" spc="-165" dirty="0">
                <a:latin typeface="Tahoma"/>
                <a:cs typeface="Tahoma"/>
              </a:rPr>
              <a:t>ND:</a:t>
            </a:r>
            <a:endParaRPr sz="2800">
              <a:latin typeface="Tahoma"/>
              <a:cs typeface="Tahoma"/>
            </a:endParaRPr>
          </a:p>
          <a:p>
            <a:pPr marL="12700" marR="668020">
              <a:lnSpc>
                <a:spcPct val="100000"/>
              </a:lnSpc>
            </a:pPr>
            <a:r>
              <a:rPr sz="2800" spc="-195" dirty="0">
                <a:latin typeface="Verdana"/>
                <a:cs typeface="Verdana"/>
              </a:rPr>
              <a:t>BY </a:t>
            </a:r>
            <a:r>
              <a:rPr sz="2800" spc="55" dirty="0">
                <a:latin typeface="Verdana"/>
                <a:cs typeface="Verdana"/>
              </a:rPr>
              <a:t>connecting </a:t>
            </a:r>
            <a:r>
              <a:rPr sz="2800" spc="10" dirty="0">
                <a:latin typeface="Verdana"/>
                <a:cs typeface="Verdana"/>
              </a:rPr>
              <a:t>both </a:t>
            </a:r>
            <a:r>
              <a:rPr sz="2800" spc="-114" dirty="0">
                <a:latin typeface="Verdana"/>
                <a:cs typeface="Verdana"/>
              </a:rPr>
              <a:t>or </a:t>
            </a:r>
            <a:r>
              <a:rPr sz="2800" spc="-70" dirty="0">
                <a:latin typeface="Verdana"/>
                <a:cs typeface="Verdana"/>
              </a:rPr>
              <a:t>all </a:t>
            </a:r>
            <a:r>
              <a:rPr sz="2800" spc="-120" dirty="0">
                <a:latin typeface="Verdana"/>
                <a:cs typeface="Verdana"/>
              </a:rPr>
              <a:t>inputs </a:t>
            </a:r>
            <a:r>
              <a:rPr sz="2800" spc="10" dirty="0">
                <a:latin typeface="Verdana"/>
                <a:cs typeface="Verdana"/>
              </a:rPr>
              <a:t>of </a:t>
            </a:r>
            <a:r>
              <a:rPr sz="2800" dirty="0">
                <a:latin typeface="Verdana"/>
                <a:cs typeface="Verdana"/>
              </a:rPr>
              <a:t>NAND </a:t>
            </a:r>
            <a:r>
              <a:rPr sz="2800" spc="-25" dirty="0">
                <a:latin typeface="Verdana"/>
                <a:cs typeface="Verdana"/>
              </a:rPr>
              <a:t>together </a:t>
            </a:r>
            <a:r>
              <a:rPr sz="2800" spc="-969" dirty="0">
                <a:latin typeface="Verdana"/>
                <a:cs typeface="Verdana"/>
              </a:rPr>
              <a:t> </a:t>
            </a:r>
            <a:r>
              <a:rPr sz="2800" spc="-160" dirty="0">
                <a:latin typeface="Verdana"/>
                <a:cs typeface="Verdana"/>
              </a:rPr>
              <a:t>For</a:t>
            </a:r>
            <a:r>
              <a:rPr sz="2800" spc="-21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two</a:t>
            </a:r>
            <a:r>
              <a:rPr sz="2800" spc="-204" dirty="0">
                <a:latin typeface="Verdana"/>
                <a:cs typeface="Verdana"/>
              </a:rPr>
              <a:t> </a:t>
            </a:r>
            <a:r>
              <a:rPr sz="2800" spc="-65" dirty="0">
                <a:latin typeface="Verdana"/>
                <a:cs typeface="Verdana"/>
              </a:rPr>
              <a:t>input</a:t>
            </a:r>
            <a:r>
              <a:rPr sz="2800" spc="-22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NAND</a:t>
            </a:r>
            <a:r>
              <a:rPr sz="2800" spc="-185" dirty="0">
                <a:latin typeface="Verdana"/>
                <a:cs typeface="Verdana"/>
              </a:rPr>
              <a:t> </a:t>
            </a:r>
            <a:r>
              <a:rPr sz="2800" spc="5" dirty="0">
                <a:latin typeface="Verdana"/>
                <a:cs typeface="Verdana"/>
              </a:rPr>
              <a:t>Boolean</a:t>
            </a:r>
            <a:r>
              <a:rPr sz="2800" spc="-175" dirty="0">
                <a:latin typeface="Verdana"/>
                <a:cs typeface="Verdana"/>
              </a:rPr>
              <a:t> </a:t>
            </a:r>
            <a:r>
              <a:rPr sz="2800" spc="-114" dirty="0">
                <a:latin typeface="Verdana"/>
                <a:cs typeface="Verdana"/>
              </a:rPr>
              <a:t>expression</a:t>
            </a:r>
            <a:r>
              <a:rPr sz="2800" spc="-170" dirty="0">
                <a:latin typeface="Verdana"/>
                <a:cs typeface="Verdana"/>
              </a:rPr>
              <a:t> </a:t>
            </a:r>
            <a:r>
              <a:rPr sz="2800" spc="-290" dirty="0">
                <a:latin typeface="Verdana"/>
                <a:cs typeface="Verdana"/>
              </a:rPr>
              <a:t>is</a:t>
            </a:r>
            <a:r>
              <a:rPr sz="2800" spc="-225" dirty="0">
                <a:latin typeface="Verdana"/>
                <a:cs typeface="Verdana"/>
              </a:rPr>
              <a:t> </a:t>
            </a:r>
            <a:r>
              <a:rPr sz="2800" spc="-165" dirty="0">
                <a:latin typeface="Verdana"/>
                <a:cs typeface="Verdana"/>
              </a:rPr>
              <a:t>Y=A.A.=A</a:t>
            </a:r>
            <a:endParaRPr sz="2800">
              <a:latin typeface="Verdana"/>
              <a:cs typeface="Verdana"/>
            </a:endParaRPr>
          </a:p>
          <a:p>
            <a:pPr marL="4145279" indent="-457834">
              <a:lnSpc>
                <a:spcPct val="100000"/>
              </a:lnSpc>
              <a:spcBef>
                <a:spcPts val="2725"/>
              </a:spcBef>
              <a:buAutoNum type="arabicParenR" startAt="2"/>
              <a:tabLst>
                <a:tab pos="4145279" algn="l"/>
                <a:tab pos="414591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AND using</a:t>
            </a:r>
            <a:r>
              <a:rPr sz="2800" b="1" spc="-2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NAND</a:t>
            </a:r>
            <a:endParaRPr sz="2800">
              <a:latin typeface="Times New Roman"/>
              <a:cs typeface="Times New Roman"/>
            </a:endParaRPr>
          </a:p>
          <a:p>
            <a:pPr marL="3659504" marR="5080">
              <a:lnSpc>
                <a:spcPct val="100000"/>
              </a:lnSpc>
              <a:spcBef>
                <a:spcPts val="1670"/>
              </a:spcBef>
            </a:pPr>
            <a:r>
              <a:rPr sz="2800" spc="-5" dirty="0">
                <a:latin typeface="Times New Roman"/>
                <a:cs typeface="Times New Roman"/>
              </a:rPr>
              <a:t>Inverting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output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NAND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gate</a:t>
            </a:r>
            <a:r>
              <a:rPr sz="2800" spc="-17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operation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will be formed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00">
              <a:latin typeface="Times New Roman"/>
              <a:cs typeface="Times New Roman"/>
            </a:endParaRPr>
          </a:p>
          <a:p>
            <a:pPr marL="3659504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Y=A.B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=A.B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227064" y="5042915"/>
            <a:ext cx="563880" cy="219710"/>
            <a:chOff x="6227064" y="5042915"/>
            <a:chExt cx="563880" cy="21971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27064" y="5166359"/>
              <a:ext cx="563867" cy="9601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278118" y="5191505"/>
              <a:ext cx="466725" cy="0"/>
            </a:xfrm>
            <a:custGeom>
              <a:avLst/>
              <a:gdLst/>
              <a:ahLst/>
              <a:cxnLst/>
              <a:rect l="l" t="t" r="r" b="b"/>
              <a:pathLst>
                <a:path w="466725">
                  <a:moveTo>
                    <a:pt x="0" y="0"/>
                  </a:moveTo>
                  <a:lnTo>
                    <a:pt x="46672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27064" y="5042915"/>
              <a:ext cx="563867" cy="9601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278118" y="5068061"/>
              <a:ext cx="466725" cy="0"/>
            </a:xfrm>
            <a:custGeom>
              <a:avLst/>
              <a:gdLst/>
              <a:ahLst/>
              <a:cxnLst/>
              <a:rect l="l" t="t" r="r" b="b"/>
              <a:pathLst>
                <a:path w="466725">
                  <a:moveTo>
                    <a:pt x="0" y="0"/>
                  </a:moveTo>
                  <a:lnTo>
                    <a:pt x="46672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91867" y="4732018"/>
            <a:ext cx="3646931" cy="209245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7023" y="0"/>
            <a:ext cx="7002018" cy="84810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37054" y="58927"/>
            <a:ext cx="64916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50" dirty="0"/>
              <a:t>UNI</a:t>
            </a:r>
            <a:r>
              <a:rPr sz="3200" spc="-245" dirty="0"/>
              <a:t>V</a:t>
            </a:r>
            <a:r>
              <a:rPr sz="3200" spc="-290" dirty="0"/>
              <a:t>ERSA</a:t>
            </a:r>
            <a:r>
              <a:rPr sz="3200" spc="-245" dirty="0"/>
              <a:t>L</a:t>
            </a:r>
            <a:r>
              <a:rPr sz="3200" spc="-70" dirty="0"/>
              <a:t> </a:t>
            </a:r>
            <a:r>
              <a:rPr sz="3200" spc="-225" dirty="0"/>
              <a:t>PRO</a:t>
            </a:r>
            <a:r>
              <a:rPr sz="3200" spc="-195" dirty="0"/>
              <a:t>P</a:t>
            </a:r>
            <a:r>
              <a:rPr sz="3200" spc="-455" dirty="0"/>
              <a:t>ERTIE</a:t>
            </a:r>
            <a:r>
              <a:rPr sz="3200" spc="-465" dirty="0"/>
              <a:t>S</a:t>
            </a:r>
            <a:r>
              <a:rPr sz="3200" spc="-70" dirty="0"/>
              <a:t> </a:t>
            </a:r>
            <a:r>
              <a:rPr sz="3200" spc="-50" dirty="0"/>
              <a:t>OF</a:t>
            </a:r>
            <a:r>
              <a:rPr sz="3200" spc="-40" dirty="0"/>
              <a:t> </a:t>
            </a:r>
            <a:r>
              <a:rPr sz="3200" spc="-90" dirty="0"/>
              <a:t>N</a:t>
            </a:r>
            <a:r>
              <a:rPr sz="3200" spc="-95" dirty="0"/>
              <a:t>AND:</a:t>
            </a:r>
            <a:endParaRPr sz="3200"/>
          </a:p>
        </p:txBody>
      </p:sp>
      <p:grpSp>
        <p:nvGrpSpPr>
          <p:cNvPr id="5" name="object 5"/>
          <p:cNvGrpSpPr/>
          <p:nvPr/>
        </p:nvGrpSpPr>
        <p:grpSpPr>
          <a:xfrm>
            <a:off x="2110739" y="2171700"/>
            <a:ext cx="614680" cy="108585"/>
            <a:chOff x="2110739" y="2171700"/>
            <a:chExt cx="614680" cy="10858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10739" y="2171700"/>
              <a:ext cx="614197" cy="10807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161793" y="2196846"/>
              <a:ext cx="517525" cy="12065"/>
            </a:xfrm>
            <a:custGeom>
              <a:avLst/>
              <a:gdLst/>
              <a:ahLst/>
              <a:cxnLst/>
              <a:rect l="l" t="t" r="r" b="b"/>
              <a:pathLst>
                <a:path w="517525" h="12064">
                  <a:moveTo>
                    <a:pt x="0" y="0"/>
                  </a:moveTo>
                  <a:lnTo>
                    <a:pt x="517398" y="11683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107692" y="2359151"/>
            <a:ext cx="297180" cy="96520"/>
            <a:chOff x="2107692" y="2359151"/>
            <a:chExt cx="297180" cy="9652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7692" y="2359151"/>
              <a:ext cx="297180" cy="9601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158746" y="2384297"/>
              <a:ext cx="200025" cy="0"/>
            </a:xfrm>
            <a:custGeom>
              <a:avLst/>
              <a:gdLst/>
              <a:ahLst/>
              <a:cxnLst/>
              <a:rect l="l" t="t" r="r" b="b"/>
              <a:pathLst>
                <a:path w="200025">
                  <a:moveTo>
                    <a:pt x="0" y="0"/>
                  </a:moveTo>
                  <a:lnTo>
                    <a:pt x="20002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670050" y="627125"/>
            <a:ext cx="9943465" cy="4496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27100" indent="-914400">
              <a:lnSpc>
                <a:spcPts val="3354"/>
              </a:lnSpc>
              <a:spcBef>
                <a:spcPts val="95"/>
              </a:spcBef>
              <a:buAutoNum type="arabicParenR" startAt="3"/>
              <a:tabLst>
                <a:tab pos="926465" algn="l"/>
                <a:tab pos="927100" algn="l"/>
              </a:tabLst>
            </a:pPr>
            <a:r>
              <a:rPr sz="2800" b="1" spc="-110" dirty="0">
                <a:latin typeface="Tahoma"/>
                <a:cs typeface="Tahoma"/>
              </a:rPr>
              <a:t>OR</a:t>
            </a:r>
            <a:r>
              <a:rPr sz="2800" b="1" spc="-40" dirty="0">
                <a:latin typeface="Tahoma"/>
                <a:cs typeface="Tahoma"/>
              </a:rPr>
              <a:t> </a:t>
            </a:r>
            <a:r>
              <a:rPr sz="2800" b="1" spc="55" dirty="0">
                <a:latin typeface="Tahoma"/>
                <a:cs typeface="Tahoma"/>
              </a:rPr>
              <a:t>Gate</a:t>
            </a:r>
            <a:r>
              <a:rPr sz="2800" b="1" spc="-45" dirty="0">
                <a:latin typeface="Tahoma"/>
                <a:cs typeface="Tahoma"/>
              </a:rPr>
              <a:t> </a:t>
            </a:r>
            <a:r>
              <a:rPr sz="2800" b="1" spc="-150" dirty="0">
                <a:latin typeface="Tahoma"/>
                <a:cs typeface="Tahoma"/>
              </a:rPr>
              <a:t>from</a:t>
            </a:r>
            <a:r>
              <a:rPr sz="2800" b="1" spc="-20" dirty="0">
                <a:latin typeface="Tahoma"/>
                <a:cs typeface="Tahoma"/>
              </a:rPr>
              <a:t> </a:t>
            </a:r>
            <a:r>
              <a:rPr sz="2800" b="1" spc="-55" dirty="0">
                <a:latin typeface="Tahoma"/>
                <a:cs typeface="Tahoma"/>
              </a:rPr>
              <a:t>NAND</a:t>
            </a:r>
            <a:r>
              <a:rPr sz="2800" b="1" spc="-10" dirty="0">
                <a:latin typeface="Tahoma"/>
                <a:cs typeface="Tahoma"/>
              </a:rPr>
              <a:t> </a:t>
            </a:r>
            <a:r>
              <a:rPr sz="2800" b="1" spc="-5" dirty="0">
                <a:latin typeface="Tahoma"/>
                <a:cs typeface="Tahoma"/>
              </a:rPr>
              <a:t>Gate:</a:t>
            </a:r>
            <a:endParaRPr sz="2800">
              <a:latin typeface="Tahoma"/>
              <a:cs typeface="Tahoma"/>
            </a:endParaRPr>
          </a:p>
          <a:p>
            <a:pPr marL="12700" marR="5080">
              <a:lnSpc>
                <a:spcPts val="3360"/>
              </a:lnSpc>
              <a:spcBef>
                <a:spcPts val="105"/>
              </a:spcBef>
            </a:pPr>
            <a:r>
              <a:rPr sz="2800" spc="-185" dirty="0">
                <a:latin typeface="Verdana"/>
                <a:cs typeface="Verdana"/>
              </a:rPr>
              <a:t>Input</a:t>
            </a:r>
            <a:r>
              <a:rPr sz="2800" spc="-170" dirty="0">
                <a:latin typeface="Verdana"/>
                <a:cs typeface="Verdana"/>
              </a:rPr>
              <a:t>s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ar</a:t>
            </a:r>
            <a:r>
              <a:rPr sz="2800" spc="10" dirty="0">
                <a:latin typeface="Verdana"/>
                <a:cs typeface="Verdana"/>
              </a:rPr>
              <a:t>e</a:t>
            </a:r>
            <a:r>
              <a:rPr sz="2800" spc="-210" dirty="0">
                <a:latin typeface="Verdana"/>
                <a:cs typeface="Verdana"/>
              </a:rPr>
              <a:t> </a:t>
            </a:r>
            <a:r>
              <a:rPr sz="2800" spc="-200" dirty="0">
                <a:latin typeface="Verdana"/>
                <a:cs typeface="Verdana"/>
              </a:rPr>
              <a:t>i</a:t>
            </a:r>
            <a:r>
              <a:rPr sz="2800" spc="-10" dirty="0">
                <a:latin typeface="Verdana"/>
                <a:cs typeface="Verdana"/>
              </a:rPr>
              <a:t>nv</a:t>
            </a:r>
            <a:r>
              <a:rPr sz="2800" spc="-25" dirty="0">
                <a:latin typeface="Verdana"/>
                <a:cs typeface="Verdana"/>
              </a:rPr>
              <a:t>e</a:t>
            </a:r>
            <a:r>
              <a:rPr sz="2800" spc="-105" dirty="0">
                <a:latin typeface="Verdana"/>
                <a:cs typeface="Verdana"/>
              </a:rPr>
              <a:t>rt</a:t>
            </a:r>
            <a:r>
              <a:rPr sz="2800" spc="-170" dirty="0">
                <a:latin typeface="Verdana"/>
                <a:cs typeface="Verdana"/>
              </a:rPr>
              <a:t>e</a:t>
            </a:r>
            <a:r>
              <a:rPr sz="2800" spc="170" dirty="0">
                <a:latin typeface="Verdana"/>
                <a:cs typeface="Verdana"/>
              </a:rPr>
              <a:t>d</a:t>
            </a:r>
            <a:r>
              <a:rPr sz="2800" spc="-195" dirty="0">
                <a:latin typeface="Verdana"/>
                <a:cs typeface="Verdana"/>
              </a:rPr>
              <a:t> </a:t>
            </a:r>
            <a:r>
              <a:rPr sz="2800" spc="75" dirty="0">
                <a:latin typeface="Verdana"/>
                <a:cs typeface="Verdana"/>
              </a:rPr>
              <a:t>be</a:t>
            </a:r>
            <a:r>
              <a:rPr sz="2800" spc="30" dirty="0">
                <a:latin typeface="Verdana"/>
                <a:cs typeface="Verdana"/>
              </a:rPr>
              <a:t>f</a:t>
            </a:r>
            <a:r>
              <a:rPr sz="2800" spc="-25" dirty="0">
                <a:latin typeface="Verdana"/>
                <a:cs typeface="Verdana"/>
              </a:rPr>
              <a:t>ore</a:t>
            </a:r>
            <a:r>
              <a:rPr sz="2800" spc="-190" dirty="0">
                <a:latin typeface="Verdana"/>
                <a:cs typeface="Verdana"/>
              </a:rPr>
              <a:t> </a:t>
            </a:r>
            <a:r>
              <a:rPr sz="2800" spc="25" dirty="0">
                <a:latin typeface="Verdana"/>
                <a:cs typeface="Verdana"/>
              </a:rPr>
              <a:t>appli</a:t>
            </a:r>
            <a:r>
              <a:rPr sz="2800" spc="160" dirty="0">
                <a:latin typeface="Verdana"/>
                <a:cs typeface="Verdana"/>
              </a:rPr>
              <a:t>ed</a:t>
            </a:r>
            <a:r>
              <a:rPr sz="2800" spc="-210" dirty="0">
                <a:latin typeface="Verdana"/>
                <a:cs typeface="Verdana"/>
              </a:rPr>
              <a:t> </a:t>
            </a:r>
            <a:r>
              <a:rPr sz="2800" spc="-15" dirty="0">
                <a:latin typeface="Verdana"/>
                <a:cs typeface="Verdana"/>
              </a:rPr>
              <a:t>to</a:t>
            </a:r>
            <a:r>
              <a:rPr sz="2800" spc="-210" dirty="0">
                <a:latin typeface="Verdana"/>
                <a:cs typeface="Verdana"/>
              </a:rPr>
              <a:t> </a:t>
            </a:r>
            <a:r>
              <a:rPr sz="2800" spc="-25" dirty="0">
                <a:latin typeface="Verdana"/>
                <a:cs typeface="Verdana"/>
              </a:rPr>
              <a:t>anothe</a:t>
            </a:r>
            <a:r>
              <a:rPr sz="2800" spc="-15" dirty="0">
                <a:latin typeface="Verdana"/>
                <a:cs typeface="Verdana"/>
              </a:rPr>
              <a:t>r</a:t>
            </a:r>
            <a:r>
              <a:rPr sz="2800" spc="-195" dirty="0">
                <a:latin typeface="Verdana"/>
                <a:cs typeface="Verdana"/>
              </a:rPr>
              <a:t> </a:t>
            </a:r>
            <a:r>
              <a:rPr sz="2800" spc="65" dirty="0">
                <a:latin typeface="Verdana"/>
                <a:cs typeface="Verdana"/>
              </a:rPr>
              <a:t>N</a:t>
            </a:r>
            <a:r>
              <a:rPr sz="2800" spc="45" dirty="0">
                <a:latin typeface="Verdana"/>
                <a:cs typeface="Verdana"/>
              </a:rPr>
              <a:t>A</a:t>
            </a:r>
            <a:r>
              <a:rPr sz="2800" spc="-50" dirty="0">
                <a:latin typeface="Verdana"/>
                <a:cs typeface="Verdana"/>
              </a:rPr>
              <a:t>ND</a:t>
            </a:r>
            <a:r>
              <a:rPr sz="2800" spc="-175" dirty="0">
                <a:latin typeface="Verdana"/>
                <a:cs typeface="Verdana"/>
              </a:rPr>
              <a:t> </a:t>
            </a:r>
            <a:r>
              <a:rPr sz="2800" spc="75" dirty="0">
                <a:latin typeface="Verdana"/>
                <a:cs typeface="Verdana"/>
              </a:rPr>
              <a:t>gate  </a:t>
            </a:r>
            <a:r>
              <a:rPr sz="2800" spc="-160" dirty="0">
                <a:latin typeface="Verdana"/>
                <a:cs typeface="Verdana"/>
              </a:rPr>
              <a:t>For</a:t>
            </a:r>
            <a:r>
              <a:rPr sz="2800" spc="-204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two</a:t>
            </a:r>
            <a:r>
              <a:rPr sz="2800" spc="-204" dirty="0">
                <a:latin typeface="Verdana"/>
                <a:cs typeface="Verdana"/>
              </a:rPr>
              <a:t> </a:t>
            </a:r>
            <a:r>
              <a:rPr sz="2800" spc="-70" dirty="0">
                <a:latin typeface="Verdana"/>
                <a:cs typeface="Verdana"/>
              </a:rPr>
              <a:t>input</a:t>
            </a:r>
            <a:r>
              <a:rPr sz="2800" spc="-21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NAND</a:t>
            </a:r>
            <a:r>
              <a:rPr sz="2800" spc="-18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Boolean</a:t>
            </a:r>
            <a:r>
              <a:rPr sz="2800" spc="-180" dirty="0">
                <a:latin typeface="Verdana"/>
                <a:cs typeface="Verdana"/>
              </a:rPr>
              <a:t> </a:t>
            </a:r>
            <a:r>
              <a:rPr sz="2800" spc="-114" dirty="0">
                <a:latin typeface="Verdana"/>
                <a:cs typeface="Verdana"/>
              </a:rPr>
              <a:t>expression</a:t>
            </a:r>
            <a:r>
              <a:rPr sz="2800" spc="-170" dirty="0">
                <a:latin typeface="Verdana"/>
                <a:cs typeface="Verdana"/>
              </a:rPr>
              <a:t> </a:t>
            </a:r>
            <a:r>
              <a:rPr sz="2800" spc="-290" dirty="0">
                <a:latin typeface="Verdana"/>
                <a:cs typeface="Verdana"/>
              </a:rPr>
              <a:t>is</a:t>
            </a:r>
            <a:endParaRPr sz="2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6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800" spc="-40" dirty="0">
                <a:latin typeface="Verdana"/>
                <a:cs typeface="Verdana"/>
              </a:rPr>
              <a:t>Y</a:t>
            </a:r>
            <a:r>
              <a:rPr sz="2800" spc="-240" dirty="0">
                <a:latin typeface="Verdana"/>
                <a:cs typeface="Verdana"/>
              </a:rPr>
              <a:t>=</a:t>
            </a:r>
            <a:r>
              <a:rPr sz="2800" spc="-220" dirty="0">
                <a:latin typeface="Verdana"/>
                <a:cs typeface="Verdana"/>
              </a:rPr>
              <a:t>A</a:t>
            </a:r>
            <a:r>
              <a:rPr sz="2800" spc="-265" dirty="0">
                <a:latin typeface="Verdana"/>
                <a:cs typeface="Verdana"/>
              </a:rPr>
              <a:t>.</a:t>
            </a:r>
            <a:r>
              <a:rPr sz="2800" spc="-370" dirty="0">
                <a:latin typeface="Verdana"/>
                <a:cs typeface="Verdana"/>
              </a:rPr>
              <a:t>B</a:t>
            </a:r>
            <a:r>
              <a:rPr sz="2800" spc="-215" dirty="0">
                <a:latin typeface="Verdana"/>
                <a:cs typeface="Verdana"/>
              </a:rPr>
              <a:t>.</a:t>
            </a:r>
            <a:r>
              <a:rPr sz="2800" spc="-240" dirty="0">
                <a:latin typeface="Verdana"/>
                <a:cs typeface="Verdana"/>
              </a:rPr>
              <a:t>=</a:t>
            </a:r>
            <a:r>
              <a:rPr sz="2800" spc="-220" dirty="0">
                <a:latin typeface="Verdana"/>
                <a:cs typeface="Verdana"/>
              </a:rPr>
              <a:t>A</a:t>
            </a:r>
            <a:r>
              <a:rPr sz="2800" spc="-455" dirty="0">
                <a:latin typeface="Verdana"/>
                <a:cs typeface="Verdana"/>
              </a:rPr>
              <a:t>+B</a:t>
            </a:r>
            <a:r>
              <a:rPr sz="2800" spc="-155" dirty="0">
                <a:latin typeface="Verdana"/>
                <a:cs typeface="Verdana"/>
              </a:rPr>
              <a:t> </a:t>
            </a:r>
            <a:r>
              <a:rPr sz="2800" spc="-240" dirty="0">
                <a:latin typeface="Verdana"/>
                <a:cs typeface="Verdana"/>
              </a:rPr>
              <a:t>=</a:t>
            </a:r>
            <a:r>
              <a:rPr sz="2800" spc="-220" dirty="0">
                <a:latin typeface="Verdana"/>
                <a:cs typeface="Verdana"/>
              </a:rPr>
              <a:t>A</a:t>
            </a:r>
            <a:r>
              <a:rPr sz="2800" spc="-455" dirty="0">
                <a:latin typeface="Verdana"/>
                <a:cs typeface="Verdana"/>
              </a:rPr>
              <a:t>+B</a:t>
            </a:r>
            <a:endParaRPr sz="2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700">
              <a:latin typeface="Verdana"/>
              <a:cs typeface="Verdana"/>
            </a:endParaRPr>
          </a:p>
          <a:p>
            <a:pPr marL="4546600" indent="-457200">
              <a:lnSpc>
                <a:spcPct val="100000"/>
              </a:lnSpc>
              <a:buAutoNum type="arabicParenR" startAt="4"/>
              <a:tabLst>
                <a:tab pos="4545965" algn="l"/>
                <a:tab pos="45466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NOR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using</a:t>
            </a:r>
            <a:r>
              <a:rPr sz="2800" b="1" spc="-10" dirty="0">
                <a:latin typeface="Times New Roman"/>
                <a:cs typeface="Times New Roman"/>
              </a:rPr>
              <a:t> NAND</a:t>
            </a:r>
            <a:endParaRPr sz="2800">
              <a:latin typeface="Times New Roman"/>
              <a:cs typeface="Times New Roman"/>
            </a:endParaRPr>
          </a:p>
          <a:p>
            <a:pPr marL="4060825">
              <a:lnSpc>
                <a:spcPct val="100000"/>
              </a:lnSpc>
              <a:spcBef>
                <a:spcPts val="1670"/>
              </a:spcBef>
            </a:pPr>
            <a:r>
              <a:rPr sz="2800" spc="-5" dirty="0">
                <a:latin typeface="Times New Roman"/>
                <a:cs typeface="Times New Roman"/>
              </a:rPr>
              <a:t>Out </a:t>
            </a:r>
            <a:r>
              <a:rPr sz="2800" dirty="0">
                <a:latin typeface="Times New Roman"/>
                <a:cs typeface="Times New Roman"/>
              </a:rPr>
              <a:t>put</a:t>
            </a:r>
            <a:r>
              <a:rPr sz="2800" spc="-5" dirty="0">
                <a:latin typeface="Times New Roman"/>
                <a:cs typeface="Times New Roman"/>
              </a:rPr>
              <a:t> of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OR is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inverted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get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NOR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L="4060825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Y=</a:t>
            </a:r>
            <a:r>
              <a:rPr sz="2800" spc="-2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.B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=</a:t>
            </a:r>
            <a:r>
              <a:rPr sz="2800" spc="-17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A+B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=A</a:t>
            </a:r>
            <a:r>
              <a:rPr sz="2800" spc="-20" dirty="0">
                <a:latin typeface="Times New Roman"/>
                <a:cs typeface="Times New Roman"/>
              </a:rPr>
              <a:t>+</a:t>
            </a:r>
            <a:r>
              <a:rPr sz="2800" spc="-5" dirty="0">
                <a:latin typeface="Times New Roman"/>
                <a:cs typeface="Times New Roman"/>
              </a:rPr>
              <a:t>B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987039" y="2359151"/>
            <a:ext cx="306705" cy="96520"/>
            <a:chOff x="2987039" y="2359151"/>
            <a:chExt cx="306705" cy="9652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7039" y="2359151"/>
              <a:ext cx="306324" cy="9601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038093" y="2384297"/>
              <a:ext cx="208915" cy="0"/>
            </a:xfrm>
            <a:custGeom>
              <a:avLst/>
              <a:gdLst/>
              <a:ahLst/>
              <a:cxnLst/>
              <a:rect l="l" t="t" r="r" b="b"/>
              <a:pathLst>
                <a:path w="208914">
                  <a:moveTo>
                    <a:pt x="0" y="0"/>
                  </a:moveTo>
                  <a:lnTo>
                    <a:pt x="208661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0828019" y="2709722"/>
            <a:ext cx="388620" cy="287020"/>
            <a:chOff x="10828019" y="2709722"/>
            <a:chExt cx="388620" cy="28702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28019" y="2709722"/>
              <a:ext cx="173850" cy="13406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828019" y="2723705"/>
              <a:ext cx="236156" cy="12020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879073" y="2750057"/>
              <a:ext cx="139065" cy="22860"/>
            </a:xfrm>
            <a:custGeom>
              <a:avLst/>
              <a:gdLst/>
              <a:ahLst/>
              <a:cxnLst/>
              <a:rect l="l" t="t" r="r" b="b"/>
              <a:pathLst>
                <a:path w="139065" h="22860">
                  <a:moveTo>
                    <a:pt x="0" y="22351"/>
                  </a:moveTo>
                  <a:lnTo>
                    <a:pt x="138810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980419" y="2877276"/>
              <a:ext cx="236156" cy="11903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1031473" y="2902457"/>
              <a:ext cx="139065" cy="22860"/>
            </a:xfrm>
            <a:custGeom>
              <a:avLst/>
              <a:gdLst/>
              <a:ahLst/>
              <a:cxnLst/>
              <a:rect l="l" t="t" r="r" b="b"/>
              <a:pathLst>
                <a:path w="139065" h="22860">
                  <a:moveTo>
                    <a:pt x="0" y="22351"/>
                  </a:moveTo>
                  <a:lnTo>
                    <a:pt x="138810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107692" y="2359151"/>
            <a:ext cx="617220" cy="96520"/>
            <a:chOff x="2107692" y="2359151"/>
            <a:chExt cx="617220" cy="96520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7692" y="2359151"/>
              <a:ext cx="297180" cy="9601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158746" y="2384297"/>
              <a:ext cx="200025" cy="0"/>
            </a:xfrm>
            <a:custGeom>
              <a:avLst/>
              <a:gdLst/>
              <a:ahLst/>
              <a:cxnLst/>
              <a:rect l="l" t="t" r="r" b="b"/>
              <a:pathLst>
                <a:path w="200025">
                  <a:moveTo>
                    <a:pt x="0" y="0"/>
                  </a:moveTo>
                  <a:lnTo>
                    <a:pt x="20002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27732" y="2359151"/>
              <a:ext cx="297180" cy="9601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478786" y="2384297"/>
              <a:ext cx="200025" cy="0"/>
            </a:xfrm>
            <a:custGeom>
              <a:avLst/>
              <a:gdLst/>
              <a:ahLst/>
              <a:cxnLst/>
              <a:rect l="l" t="t" r="r" b="b"/>
              <a:pathLst>
                <a:path w="200025">
                  <a:moveTo>
                    <a:pt x="0" y="0"/>
                  </a:moveTo>
                  <a:lnTo>
                    <a:pt x="20002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2987039" y="2183892"/>
            <a:ext cx="306705" cy="96520"/>
            <a:chOff x="2987039" y="2183892"/>
            <a:chExt cx="306705" cy="96520"/>
          </a:xfrm>
        </p:grpSpPr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7039" y="2183892"/>
              <a:ext cx="306324" cy="9601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038093" y="2209038"/>
              <a:ext cx="208915" cy="0"/>
            </a:xfrm>
            <a:custGeom>
              <a:avLst/>
              <a:gdLst/>
              <a:ahLst/>
              <a:cxnLst/>
              <a:rect l="l" t="t" r="r" b="b"/>
              <a:pathLst>
                <a:path w="208914">
                  <a:moveTo>
                    <a:pt x="0" y="0"/>
                  </a:moveTo>
                  <a:lnTo>
                    <a:pt x="208661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3410711" y="2189988"/>
            <a:ext cx="306705" cy="96520"/>
            <a:chOff x="3410711" y="2189988"/>
            <a:chExt cx="306705" cy="96520"/>
          </a:xfrm>
        </p:grpSpPr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10711" y="2189988"/>
              <a:ext cx="306324" cy="9601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461765" y="2215134"/>
              <a:ext cx="208915" cy="0"/>
            </a:xfrm>
            <a:custGeom>
              <a:avLst/>
              <a:gdLst/>
              <a:ahLst/>
              <a:cxnLst/>
              <a:rect l="l" t="t" r="r" b="b"/>
              <a:pathLst>
                <a:path w="208914">
                  <a:moveTo>
                    <a:pt x="0" y="0"/>
                  </a:moveTo>
                  <a:lnTo>
                    <a:pt x="208661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3410711" y="2359151"/>
            <a:ext cx="306705" cy="96520"/>
            <a:chOff x="3410711" y="2359151"/>
            <a:chExt cx="306705" cy="96520"/>
          </a:xfrm>
        </p:grpSpPr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10711" y="2359151"/>
              <a:ext cx="306324" cy="9601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461765" y="2384297"/>
              <a:ext cx="208915" cy="0"/>
            </a:xfrm>
            <a:custGeom>
              <a:avLst/>
              <a:gdLst/>
              <a:ahLst/>
              <a:cxnLst/>
              <a:rect l="l" t="t" r="r" b="b"/>
              <a:pathLst>
                <a:path w="208914">
                  <a:moveTo>
                    <a:pt x="0" y="0"/>
                  </a:moveTo>
                  <a:lnTo>
                    <a:pt x="208661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5" name="object 3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25880" y="2968751"/>
            <a:ext cx="3209544" cy="1892808"/>
          </a:xfrm>
          <a:prstGeom prst="rect">
            <a:avLst/>
          </a:prstGeom>
        </p:spPr>
      </p:pic>
      <p:grpSp>
        <p:nvGrpSpPr>
          <p:cNvPr id="36" name="object 36"/>
          <p:cNvGrpSpPr/>
          <p:nvPr/>
        </p:nvGrpSpPr>
        <p:grpSpPr>
          <a:xfrm>
            <a:off x="6083808" y="4463796"/>
            <a:ext cx="707390" cy="335280"/>
            <a:chOff x="6083808" y="4463796"/>
            <a:chExt cx="707390" cy="335280"/>
          </a:xfrm>
        </p:grpSpPr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35624" y="4463796"/>
              <a:ext cx="563867" cy="9601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186678" y="4488942"/>
              <a:ext cx="466725" cy="0"/>
            </a:xfrm>
            <a:custGeom>
              <a:avLst/>
              <a:gdLst/>
              <a:ahLst/>
              <a:cxnLst/>
              <a:rect l="l" t="t" r="r" b="b"/>
              <a:pathLst>
                <a:path w="466725">
                  <a:moveTo>
                    <a:pt x="0" y="0"/>
                  </a:moveTo>
                  <a:lnTo>
                    <a:pt x="46672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49340" y="4576572"/>
              <a:ext cx="563867" cy="96012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6200394" y="4601718"/>
              <a:ext cx="466725" cy="0"/>
            </a:xfrm>
            <a:custGeom>
              <a:avLst/>
              <a:gdLst/>
              <a:ahLst/>
              <a:cxnLst/>
              <a:rect l="l" t="t" r="r" b="b"/>
              <a:pathLst>
                <a:path w="466725">
                  <a:moveTo>
                    <a:pt x="0" y="0"/>
                  </a:moveTo>
                  <a:lnTo>
                    <a:pt x="46672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83808" y="4703064"/>
              <a:ext cx="396252" cy="96012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6134862" y="4728210"/>
              <a:ext cx="299085" cy="0"/>
            </a:xfrm>
            <a:custGeom>
              <a:avLst/>
              <a:gdLst/>
              <a:ahLst/>
              <a:cxnLst/>
              <a:rect l="l" t="t" r="r" b="b"/>
              <a:pathLst>
                <a:path w="299085">
                  <a:moveTo>
                    <a:pt x="0" y="0"/>
                  </a:moveTo>
                  <a:lnTo>
                    <a:pt x="298576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12052" y="4703064"/>
              <a:ext cx="278892" cy="9601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563106" y="4728210"/>
              <a:ext cx="180975" cy="0"/>
            </a:xfrm>
            <a:custGeom>
              <a:avLst/>
              <a:gdLst/>
              <a:ahLst/>
              <a:cxnLst/>
              <a:rect l="l" t="t" r="r" b="b"/>
              <a:pathLst>
                <a:path w="18097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7075931" y="4576571"/>
            <a:ext cx="279400" cy="222885"/>
            <a:chOff x="7075931" y="4576571"/>
            <a:chExt cx="279400" cy="222885"/>
          </a:xfrm>
        </p:grpSpPr>
        <p:pic>
          <p:nvPicPr>
            <p:cNvPr id="46" name="object 4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075931" y="4703063"/>
              <a:ext cx="278892" cy="9601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126985" y="4728209"/>
              <a:ext cx="180975" cy="0"/>
            </a:xfrm>
            <a:custGeom>
              <a:avLst/>
              <a:gdLst/>
              <a:ahLst/>
              <a:cxnLst/>
              <a:rect l="l" t="t" r="r" b="b"/>
              <a:pathLst>
                <a:path w="18097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075931" y="4576571"/>
              <a:ext cx="278892" cy="96012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7126985" y="4601717"/>
              <a:ext cx="180975" cy="0"/>
            </a:xfrm>
            <a:custGeom>
              <a:avLst/>
              <a:gdLst/>
              <a:ahLst/>
              <a:cxnLst/>
              <a:rect l="l" t="t" r="r" b="b"/>
              <a:pathLst>
                <a:path w="18097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7514843" y="4576571"/>
            <a:ext cx="312420" cy="222885"/>
            <a:chOff x="7514843" y="4576571"/>
            <a:chExt cx="312420" cy="222885"/>
          </a:xfrm>
        </p:grpSpPr>
        <p:pic>
          <p:nvPicPr>
            <p:cNvPr id="51" name="object 5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48371" y="4703063"/>
              <a:ext cx="278892" cy="96012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7599425" y="4728209"/>
              <a:ext cx="180975" cy="0"/>
            </a:xfrm>
            <a:custGeom>
              <a:avLst/>
              <a:gdLst/>
              <a:ahLst/>
              <a:cxnLst/>
              <a:rect l="l" t="t" r="r" b="b"/>
              <a:pathLst>
                <a:path w="18097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14843" y="4576571"/>
              <a:ext cx="278892" cy="96012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7565897" y="4601717"/>
              <a:ext cx="180975" cy="0"/>
            </a:xfrm>
            <a:custGeom>
              <a:avLst/>
              <a:gdLst/>
              <a:ahLst/>
              <a:cxnLst/>
              <a:rect l="l" t="t" r="r" b="b"/>
              <a:pathLst>
                <a:path w="18097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7075931" y="4392167"/>
            <a:ext cx="748665" cy="96520"/>
            <a:chOff x="7075931" y="4392167"/>
            <a:chExt cx="748665" cy="96520"/>
          </a:xfrm>
        </p:grpSpPr>
        <p:pic>
          <p:nvPicPr>
            <p:cNvPr id="56" name="object 5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75931" y="4392167"/>
              <a:ext cx="748271" cy="96012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7126985" y="4417313"/>
              <a:ext cx="651510" cy="0"/>
            </a:xfrm>
            <a:custGeom>
              <a:avLst/>
              <a:gdLst/>
              <a:ahLst/>
              <a:cxnLst/>
              <a:rect l="l" t="t" r="r" b="b"/>
              <a:pathLst>
                <a:path w="651509">
                  <a:moveTo>
                    <a:pt x="0" y="0"/>
                  </a:moveTo>
                  <a:lnTo>
                    <a:pt x="651510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8068056" y="4703064"/>
            <a:ext cx="748665" cy="96520"/>
            <a:chOff x="8068056" y="4703064"/>
            <a:chExt cx="748665" cy="96520"/>
          </a:xfrm>
        </p:grpSpPr>
        <p:pic>
          <p:nvPicPr>
            <p:cNvPr id="59" name="object 5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068056" y="4703064"/>
              <a:ext cx="748271" cy="96012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8119110" y="4728210"/>
              <a:ext cx="651510" cy="0"/>
            </a:xfrm>
            <a:custGeom>
              <a:avLst/>
              <a:gdLst/>
              <a:ahLst/>
              <a:cxnLst/>
              <a:rect l="l" t="t" r="r" b="b"/>
              <a:pathLst>
                <a:path w="651509">
                  <a:moveTo>
                    <a:pt x="0" y="0"/>
                  </a:moveTo>
                  <a:lnTo>
                    <a:pt x="651510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1" name="object 6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698235" y="5102352"/>
            <a:ext cx="4157471" cy="15422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7023" y="0"/>
            <a:ext cx="6692646" cy="84810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37054" y="58927"/>
            <a:ext cx="61823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50" dirty="0"/>
              <a:t>UNI</a:t>
            </a:r>
            <a:r>
              <a:rPr sz="3200" spc="-245" dirty="0"/>
              <a:t>V</a:t>
            </a:r>
            <a:r>
              <a:rPr sz="3200" spc="-290" dirty="0"/>
              <a:t>ERSA</a:t>
            </a:r>
            <a:r>
              <a:rPr sz="3200" spc="-245" dirty="0"/>
              <a:t>L</a:t>
            </a:r>
            <a:r>
              <a:rPr sz="3200" spc="-70" dirty="0"/>
              <a:t> </a:t>
            </a:r>
            <a:r>
              <a:rPr sz="3200" spc="-225" dirty="0"/>
              <a:t>PRO</a:t>
            </a:r>
            <a:r>
              <a:rPr sz="3200" spc="-195" dirty="0"/>
              <a:t>P</a:t>
            </a:r>
            <a:r>
              <a:rPr sz="3200" spc="-455" dirty="0"/>
              <a:t>ERTIE</a:t>
            </a:r>
            <a:r>
              <a:rPr sz="3200" spc="-465" dirty="0"/>
              <a:t>S</a:t>
            </a:r>
            <a:r>
              <a:rPr sz="3200" spc="-70" dirty="0"/>
              <a:t> </a:t>
            </a:r>
            <a:r>
              <a:rPr sz="3200" spc="-50" dirty="0"/>
              <a:t>OF</a:t>
            </a:r>
            <a:r>
              <a:rPr sz="3200" spc="-40" dirty="0"/>
              <a:t> </a:t>
            </a:r>
            <a:r>
              <a:rPr sz="3200" spc="-90" dirty="0"/>
              <a:t>N</a:t>
            </a:r>
            <a:r>
              <a:rPr sz="3200" spc="-170" dirty="0"/>
              <a:t>OR: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1670050" y="627125"/>
            <a:ext cx="6861809" cy="13042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354"/>
              </a:lnSpc>
              <a:spcBef>
                <a:spcPts val="95"/>
              </a:spcBef>
              <a:tabLst>
                <a:tab pos="926465" algn="l"/>
              </a:tabLst>
            </a:pPr>
            <a:r>
              <a:rPr sz="2800" b="1" spc="-220" dirty="0">
                <a:latin typeface="Tahoma"/>
                <a:cs typeface="Tahoma"/>
              </a:rPr>
              <a:t>1)	</a:t>
            </a:r>
            <a:r>
              <a:rPr sz="2800" b="1" spc="-150" dirty="0">
                <a:latin typeface="Tahoma"/>
                <a:cs typeface="Tahoma"/>
              </a:rPr>
              <a:t>NOT</a:t>
            </a:r>
            <a:r>
              <a:rPr sz="2800" b="1" spc="-45" dirty="0">
                <a:latin typeface="Tahoma"/>
                <a:cs typeface="Tahoma"/>
              </a:rPr>
              <a:t> </a:t>
            </a:r>
            <a:r>
              <a:rPr sz="2800" b="1" spc="55" dirty="0">
                <a:latin typeface="Tahoma"/>
                <a:cs typeface="Tahoma"/>
              </a:rPr>
              <a:t>Gate</a:t>
            </a:r>
            <a:r>
              <a:rPr sz="2800" b="1" spc="-40" dirty="0">
                <a:latin typeface="Tahoma"/>
                <a:cs typeface="Tahoma"/>
              </a:rPr>
              <a:t> </a:t>
            </a:r>
            <a:r>
              <a:rPr sz="2800" b="1" spc="-150" dirty="0">
                <a:latin typeface="Tahoma"/>
                <a:cs typeface="Tahoma"/>
              </a:rPr>
              <a:t>from</a:t>
            </a:r>
            <a:r>
              <a:rPr sz="2800" b="1" spc="-30" dirty="0">
                <a:latin typeface="Tahoma"/>
                <a:cs typeface="Tahoma"/>
              </a:rPr>
              <a:t> </a:t>
            </a:r>
            <a:r>
              <a:rPr sz="2800" b="1" spc="-105" dirty="0">
                <a:latin typeface="Tahoma"/>
                <a:cs typeface="Tahoma"/>
              </a:rPr>
              <a:t>NOR</a:t>
            </a:r>
            <a:r>
              <a:rPr sz="2800" b="1" spc="-50" dirty="0">
                <a:latin typeface="Tahoma"/>
                <a:cs typeface="Tahoma"/>
              </a:rPr>
              <a:t> </a:t>
            </a:r>
            <a:r>
              <a:rPr sz="2800" b="1" spc="-5" dirty="0">
                <a:latin typeface="Tahoma"/>
                <a:cs typeface="Tahoma"/>
              </a:rPr>
              <a:t>Gate: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ts val="3354"/>
              </a:lnSpc>
              <a:tabLst>
                <a:tab pos="5197475" algn="l"/>
              </a:tabLst>
            </a:pPr>
            <a:r>
              <a:rPr sz="2800" spc="50" dirty="0">
                <a:latin typeface="Verdana"/>
                <a:cs typeface="Verdana"/>
              </a:rPr>
              <a:t>Connecting</a:t>
            </a:r>
            <a:r>
              <a:rPr sz="2800" spc="-165" dirty="0">
                <a:latin typeface="Verdana"/>
                <a:cs typeface="Verdana"/>
              </a:rPr>
              <a:t> </a:t>
            </a:r>
            <a:r>
              <a:rPr sz="2800" spc="-70" dirty="0">
                <a:latin typeface="Verdana"/>
                <a:cs typeface="Verdana"/>
              </a:rPr>
              <a:t>all</a:t>
            </a:r>
            <a:r>
              <a:rPr sz="2800" spc="-195" dirty="0">
                <a:latin typeface="Verdana"/>
                <a:cs typeface="Verdana"/>
              </a:rPr>
              <a:t> </a:t>
            </a:r>
            <a:r>
              <a:rPr sz="2800" spc="-120" dirty="0">
                <a:latin typeface="Verdana"/>
                <a:cs typeface="Verdana"/>
              </a:rPr>
              <a:t>inputs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10" dirty="0">
                <a:latin typeface="Verdana"/>
                <a:cs typeface="Verdana"/>
              </a:rPr>
              <a:t>of</a:t>
            </a:r>
            <a:r>
              <a:rPr sz="2800" spc="-204" dirty="0">
                <a:latin typeface="Verdana"/>
                <a:cs typeface="Verdana"/>
              </a:rPr>
              <a:t> </a:t>
            </a:r>
            <a:r>
              <a:rPr sz="2800" spc="-15" dirty="0">
                <a:latin typeface="Verdana"/>
                <a:cs typeface="Verdana"/>
              </a:rPr>
              <a:t>NOR	</a:t>
            </a:r>
            <a:r>
              <a:rPr sz="2800" spc="85" dirty="0">
                <a:latin typeface="Verdana"/>
                <a:cs typeface="Verdana"/>
              </a:rPr>
              <a:t>gate</a:t>
            </a:r>
            <a:endParaRPr sz="2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800" spc="-160" dirty="0">
                <a:latin typeface="Verdana"/>
                <a:cs typeface="Verdana"/>
              </a:rPr>
              <a:t>For</a:t>
            </a:r>
            <a:r>
              <a:rPr sz="2800" spc="-204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two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70" dirty="0">
                <a:latin typeface="Verdana"/>
                <a:cs typeface="Verdana"/>
              </a:rPr>
              <a:t>input</a:t>
            </a:r>
            <a:r>
              <a:rPr sz="2800" spc="-204" dirty="0">
                <a:latin typeface="Verdana"/>
                <a:cs typeface="Verdana"/>
              </a:rPr>
              <a:t> </a:t>
            </a:r>
            <a:r>
              <a:rPr sz="2800" spc="-20" dirty="0">
                <a:latin typeface="Verdana"/>
                <a:cs typeface="Verdana"/>
              </a:rPr>
              <a:t>NOR</a:t>
            </a:r>
            <a:r>
              <a:rPr sz="2800" spc="-204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Boolean</a:t>
            </a:r>
            <a:r>
              <a:rPr sz="2800" spc="-175" dirty="0">
                <a:latin typeface="Verdana"/>
                <a:cs typeface="Verdana"/>
              </a:rPr>
              <a:t> </a:t>
            </a:r>
            <a:r>
              <a:rPr sz="2800" spc="-114" dirty="0">
                <a:latin typeface="Verdana"/>
                <a:cs typeface="Verdana"/>
              </a:rPr>
              <a:t>expression</a:t>
            </a:r>
            <a:r>
              <a:rPr sz="2800" spc="-165" dirty="0">
                <a:latin typeface="Verdana"/>
                <a:cs typeface="Verdana"/>
              </a:rPr>
              <a:t> </a:t>
            </a:r>
            <a:r>
              <a:rPr sz="2800" spc="-290" dirty="0">
                <a:latin typeface="Verdana"/>
                <a:cs typeface="Verdana"/>
              </a:rPr>
              <a:t>is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70050" y="2332431"/>
            <a:ext cx="177101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0" dirty="0">
                <a:latin typeface="Verdana"/>
                <a:cs typeface="Verdana"/>
              </a:rPr>
              <a:t>Y</a:t>
            </a:r>
            <a:r>
              <a:rPr sz="2800" spc="-240" dirty="0">
                <a:latin typeface="Verdana"/>
                <a:cs typeface="Verdana"/>
              </a:rPr>
              <a:t>=</a:t>
            </a:r>
            <a:r>
              <a:rPr sz="2800" spc="-220" dirty="0">
                <a:latin typeface="Verdana"/>
                <a:cs typeface="Verdana"/>
              </a:rPr>
              <a:t>A+A</a:t>
            </a:r>
            <a:r>
              <a:rPr sz="2800" spc="-225" dirty="0">
                <a:latin typeface="Verdana"/>
                <a:cs typeface="Verdana"/>
              </a:rPr>
              <a:t> </a:t>
            </a:r>
            <a:r>
              <a:rPr sz="2800" spc="-220" dirty="0">
                <a:latin typeface="Verdana"/>
                <a:cs typeface="Verdana"/>
              </a:rPr>
              <a:t>=A</a:t>
            </a:r>
            <a:endParaRPr sz="28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168651" y="2346960"/>
            <a:ext cx="614680" cy="108585"/>
            <a:chOff x="2168651" y="2346960"/>
            <a:chExt cx="614680" cy="10858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8651" y="2346960"/>
              <a:ext cx="614197" cy="10807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219705" y="2372106"/>
              <a:ext cx="517525" cy="12065"/>
            </a:xfrm>
            <a:custGeom>
              <a:avLst/>
              <a:gdLst/>
              <a:ahLst/>
              <a:cxnLst/>
              <a:rect l="l" t="t" r="r" b="b"/>
              <a:pathLst>
                <a:path w="517525" h="12064">
                  <a:moveTo>
                    <a:pt x="0" y="0"/>
                  </a:moveTo>
                  <a:lnTo>
                    <a:pt x="517398" y="11684"/>
                  </a:lnTo>
                </a:path>
              </a:pathLst>
            </a:custGeom>
            <a:ln w="222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715761" y="2598953"/>
            <a:ext cx="5974080" cy="1720214"/>
          </a:xfrm>
          <a:prstGeom prst="rect">
            <a:avLst/>
          </a:prstGeom>
        </p:spPr>
        <p:txBody>
          <a:bodyPr vert="horz" wrap="square" lIns="0" tIns="219710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1730"/>
              </a:spcBef>
              <a:tabLst>
                <a:tab pos="52578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2)	AND using</a:t>
            </a:r>
            <a:r>
              <a:rPr sz="2800" b="1" spc="-2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NOR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625"/>
              </a:spcBef>
            </a:pP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gate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can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formed</a:t>
            </a:r>
            <a:r>
              <a:rPr sz="2800" dirty="0">
                <a:latin typeface="Times New Roman"/>
                <a:cs typeface="Times New Roman"/>
              </a:rPr>
              <a:t> using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NOR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gate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with inverted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inputs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15761" y="4720590"/>
            <a:ext cx="29864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Y=</a:t>
            </a:r>
            <a:r>
              <a:rPr sz="2800" spc="-2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+B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=</a:t>
            </a:r>
            <a:r>
              <a:rPr sz="2800" spc="-17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A.B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=A</a:t>
            </a:r>
            <a:r>
              <a:rPr sz="2800" spc="-20" dirty="0">
                <a:latin typeface="Times New Roman"/>
                <a:cs typeface="Times New Roman"/>
              </a:rPr>
              <a:t>.</a:t>
            </a:r>
            <a:r>
              <a:rPr sz="2800" spc="-5" dirty="0">
                <a:latin typeface="Times New Roman"/>
                <a:cs typeface="Times New Roman"/>
              </a:rPr>
              <a:t>B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107435" y="2346960"/>
            <a:ext cx="306705" cy="96520"/>
            <a:chOff x="3107435" y="2346960"/>
            <a:chExt cx="306705" cy="9652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07435" y="2346960"/>
              <a:ext cx="306324" cy="9601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158489" y="2372106"/>
              <a:ext cx="208915" cy="0"/>
            </a:xfrm>
            <a:custGeom>
              <a:avLst/>
              <a:gdLst/>
              <a:ahLst/>
              <a:cxnLst/>
              <a:rect l="l" t="t" r="r" b="b"/>
              <a:pathLst>
                <a:path w="208914">
                  <a:moveTo>
                    <a:pt x="0" y="0"/>
                  </a:moveTo>
                  <a:lnTo>
                    <a:pt x="208661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6083808" y="4576571"/>
            <a:ext cx="707390" cy="222885"/>
            <a:chOff x="6083808" y="4576571"/>
            <a:chExt cx="707390" cy="22288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49340" y="4576571"/>
              <a:ext cx="563867" cy="9601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200394" y="4601717"/>
              <a:ext cx="466725" cy="0"/>
            </a:xfrm>
            <a:custGeom>
              <a:avLst/>
              <a:gdLst/>
              <a:ahLst/>
              <a:cxnLst/>
              <a:rect l="l" t="t" r="r" b="b"/>
              <a:pathLst>
                <a:path w="466725">
                  <a:moveTo>
                    <a:pt x="0" y="0"/>
                  </a:moveTo>
                  <a:lnTo>
                    <a:pt x="46672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83808" y="4703063"/>
              <a:ext cx="396252" cy="9601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134862" y="4728209"/>
              <a:ext cx="299085" cy="0"/>
            </a:xfrm>
            <a:custGeom>
              <a:avLst/>
              <a:gdLst/>
              <a:ahLst/>
              <a:cxnLst/>
              <a:rect l="l" t="t" r="r" b="b"/>
              <a:pathLst>
                <a:path w="299085">
                  <a:moveTo>
                    <a:pt x="0" y="0"/>
                  </a:moveTo>
                  <a:lnTo>
                    <a:pt x="298576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12052" y="4703063"/>
              <a:ext cx="278892" cy="960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563106" y="4728209"/>
              <a:ext cx="180975" cy="0"/>
            </a:xfrm>
            <a:custGeom>
              <a:avLst/>
              <a:gdLst/>
              <a:ahLst/>
              <a:cxnLst/>
              <a:rect l="l" t="t" r="r" b="b"/>
              <a:pathLst>
                <a:path w="18097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7075931" y="4576571"/>
            <a:ext cx="279400" cy="222885"/>
            <a:chOff x="7075931" y="4576571"/>
            <a:chExt cx="279400" cy="222885"/>
          </a:xfrm>
        </p:grpSpPr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75931" y="4703063"/>
              <a:ext cx="278892" cy="9601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126985" y="4728209"/>
              <a:ext cx="180975" cy="0"/>
            </a:xfrm>
            <a:custGeom>
              <a:avLst/>
              <a:gdLst/>
              <a:ahLst/>
              <a:cxnLst/>
              <a:rect l="l" t="t" r="r" b="b"/>
              <a:pathLst>
                <a:path w="18097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75931" y="4576571"/>
              <a:ext cx="278892" cy="9601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126985" y="4601717"/>
              <a:ext cx="180975" cy="0"/>
            </a:xfrm>
            <a:custGeom>
              <a:avLst/>
              <a:gdLst/>
              <a:ahLst/>
              <a:cxnLst/>
              <a:rect l="l" t="t" r="r" b="b"/>
              <a:pathLst>
                <a:path w="18097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7514843" y="4576571"/>
            <a:ext cx="312420" cy="222885"/>
            <a:chOff x="7514843" y="4576571"/>
            <a:chExt cx="312420" cy="222885"/>
          </a:xfrm>
        </p:grpSpPr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48371" y="4703063"/>
              <a:ext cx="278892" cy="9601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599425" y="4728209"/>
              <a:ext cx="180975" cy="0"/>
            </a:xfrm>
            <a:custGeom>
              <a:avLst/>
              <a:gdLst/>
              <a:ahLst/>
              <a:cxnLst/>
              <a:rect l="l" t="t" r="r" b="b"/>
              <a:pathLst>
                <a:path w="18097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14843" y="4576571"/>
              <a:ext cx="278892" cy="9601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565897" y="4601717"/>
              <a:ext cx="180975" cy="0"/>
            </a:xfrm>
            <a:custGeom>
              <a:avLst/>
              <a:gdLst/>
              <a:ahLst/>
              <a:cxnLst/>
              <a:rect l="l" t="t" r="r" b="b"/>
              <a:pathLst>
                <a:path w="18097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2" name="object 3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54963" y="3166872"/>
            <a:ext cx="3246119" cy="999744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884919" y="0"/>
            <a:ext cx="2843783" cy="987551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331720" y="4981955"/>
            <a:ext cx="3172968" cy="1722120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648443" y="1086611"/>
            <a:ext cx="2397252" cy="20802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7023" y="0"/>
            <a:ext cx="6692646" cy="84810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37054" y="58927"/>
            <a:ext cx="61823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50" dirty="0"/>
              <a:t>UNI</a:t>
            </a:r>
            <a:r>
              <a:rPr sz="3200" spc="-245" dirty="0"/>
              <a:t>V</a:t>
            </a:r>
            <a:r>
              <a:rPr sz="3200" spc="-290" dirty="0"/>
              <a:t>ERSA</a:t>
            </a:r>
            <a:r>
              <a:rPr sz="3200" spc="-245" dirty="0"/>
              <a:t>L</a:t>
            </a:r>
            <a:r>
              <a:rPr sz="3200" spc="-70" dirty="0"/>
              <a:t> </a:t>
            </a:r>
            <a:r>
              <a:rPr sz="3200" spc="-225" dirty="0"/>
              <a:t>PRO</a:t>
            </a:r>
            <a:r>
              <a:rPr sz="3200" spc="-195" dirty="0"/>
              <a:t>P</a:t>
            </a:r>
            <a:r>
              <a:rPr sz="3200" spc="-455" dirty="0"/>
              <a:t>ERTIE</a:t>
            </a:r>
            <a:r>
              <a:rPr sz="3200" spc="-465" dirty="0"/>
              <a:t>S</a:t>
            </a:r>
            <a:r>
              <a:rPr sz="3200" spc="-70" dirty="0"/>
              <a:t> </a:t>
            </a:r>
            <a:r>
              <a:rPr sz="3200" spc="-50" dirty="0"/>
              <a:t>OF</a:t>
            </a:r>
            <a:r>
              <a:rPr sz="3200" spc="-40" dirty="0"/>
              <a:t> </a:t>
            </a:r>
            <a:r>
              <a:rPr sz="3200" spc="-90" dirty="0"/>
              <a:t>N</a:t>
            </a:r>
            <a:r>
              <a:rPr sz="3200" spc="-170" dirty="0"/>
              <a:t>OR: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1670050" y="627125"/>
            <a:ext cx="6861809" cy="13042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354"/>
              </a:lnSpc>
              <a:spcBef>
                <a:spcPts val="95"/>
              </a:spcBef>
              <a:tabLst>
                <a:tab pos="926465" algn="l"/>
              </a:tabLst>
            </a:pPr>
            <a:r>
              <a:rPr sz="2800" b="1" spc="-220" dirty="0">
                <a:latin typeface="Tahoma"/>
                <a:cs typeface="Tahoma"/>
              </a:rPr>
              <a:t>3)	</a:t>
            </a:r>
            <a:r>
              <a:rPr sz="2800" b="1" spc="-110" dirty="0">
                <a:latin typeface="Tahoma"/>
                <a:cs typeface="Tahoma"/>
              </a:rPr>
              <a:t>OR</a:t>
            </a:r>
            <a:r>
              <a:rPr sz="2800" b="1" spc="-40" dirty="0">
                <a:latin typeface="Tahoma"/>
                <a:cs typeface="Tahoma"/>
              </a:rPr>
              <a:t> </a:t>
            </a:r>
            <a:r>
              <a:rPr sz="2800" b="1" spc="55" dirty="0">
                <a:latin typeface="Tahoma"/>
                <a:cs typeface="Tahoma"/>
              </a:rPr>
              <a:t>Gate</a:t>
            </a:r>
            <a:r>
              <a:rPr sz="2800" b="1" spc="-50" dirty="0">
                <a:latin typeface="Tahoma"/>
                <a:cs typeface="Tahoma"/>
              </a:rPr>
              <a:t> </a:t>
            </a:r>
            <a:r>
              <a:rPr sz="2800" b="1" spc="-150" dirty="0">
                <a:latin typeface="Tahoma"/>
                <a:cs typeface="Tahoma"/>
              </a:rPr>
              <a:t>from</a:t>
            </a:r>
            <a:r>
              <a:rPr sz="2800" b="1" spc="-20" dirty="0">
                <a:latin typeface="Tahoma"/>
                <a:cs typeface="Tahoma"/>
              </a:rPr>
              <a:t> </a:t>
            </a:r>
            <a:r>
              <a:rPr sz="2800" b="1" spc="-105" dirty="0">
                <a:latin typeface="Tahoma"/>
                <a:cs typeface="Tahoma"/>
              </a:rPr>
              <a:t>NOR</a:t>
            </a:r>
            <a:r>
              <a:rPr sz="2800" b="1" spc="-35" dirty="0">
                <a:latin typeface="Tahoma"/>
                <a:cs typeface="Tahoma"/>
              </a:rPr>
              <a:t> </a:t>
            </a:r>
            <a:r>
              <a:rPr sz="2800" b="1" spc="-5" dirty="0">
                <a:latin typeface="Tahoma"/>
                <a:cs typeface="Tahoma"/>
              </a:rPr>
              <a:t>Gate: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ts val="3354"/>
              </a:lnSpc>
            </a:pPr>
            <a:r>
              <a:rPr sz="2800" spc="-5" dirty="0">
                <a:latin typeface="Verdana"/>
                <a:cs typeface="Verdana"/>
              </a:rPr>
              <a:t>Ou</a:t>
            </a:r>
            <a:r>
              <a:rPr sz="2800" dirty="0">
                <a:latin typeface="Verdana"/>
                <a:cs typeface="Verdana"/>
              </a:rPr>
              <a:t>t</a:t>
            </a:r>
            <a:r>
              <a:rPr sz="2800" spc="-204" dirty="0">
                <a:latin typeface="Verdana"/>
                <a:cs typeface="Verdana"/>
              </a:rPr>
              <a:t> </a:t>
            </a:r>
            <a:r>
              <a:rPr sz="2800" spc="-30" dirty="0">
                <a:latin typeface="Verdana"/>
                <a:cs typeface="Verdana"/>
              </a:rPr>
              <a:t>pu</a:t>
            </a:r>
            <a:r>
              <a:rPr sz="2800" spc="-15" dirty="0">
                <a:latin typeface="Verdana"/>
                <a:cs typeface="Verdana"/>
              </a:rPr>
              <a:t>t</a:t>
            </a:r>
            <a:r>
              <a:rPr sz="2800" spc="-210" dirty="0">
                <a:latin typeface="Verdana"/>
                <a:cs typeface="Verdana"/>
              </a:rPr>
              <a:t> </a:t>
            </a:r>
            <a:r>
              <a:rPr sz="2800" spc="10" dirty="0">
                <a:latin typeface="Verdana"/>
                <a:cs typeface="Verdana"/>
              </a:rPr>
              <a:t>of</a:t>
            </a:r>
            <a:r>
              <a:rPr sz="2800" spc="-210" dirty="0">
                <a:latin typeface="Verdana"/>
                <a:cs typeface="Verdana"/>
              </a:rPr>
              <a:t> </a:t>
            </a:r>
            <a:r>
              <a:rPr sz="2800" spc="-15" dirty="0">
                <a:latin typeface="Verdana"/>
                <a:cs typeface="Verdana"/>
              </a:rPr>
              <a:t>NOR</a:t>
            </a:r>
            <a:r>
              <a:rPr sz="2800" spc="-210" dirty="0">
                <a:latin typeface="Verdana"/>
                <a:cs typeface="Verdana"/>
              </a:rPr>
              <a:t> </a:t>
            </a:r>
            <a:r>
              <a:rPr sz="2800" spc="-200" dirty="0">
                <a:latin typeface="Verdana"/>
                <a:cs typeface="Verdana"/>
              </a:rPr>
              <a:t>i</a:t>
            </a:r>
            <a:r>
              <a:rPr sz="2800" spc="-375" dirty="0">
                <a:latin typeface="Verdana"/>
                <a:cs typeface="Verdana"/>
              </a:rPr>
              <a:t>s</a:t>
            </a:r>
            <a:r>
              <a:rPr sz="2800" spc="-225" dirty="0">
                <a:latin typeface="Verdana"/>
                <a:cs typeface="Verdana"/>
              </a:rPr>
              <a:t> </a:t>
            </a:r>
            <a:r>
              <a:rPr sz="2800" spc="-200" dirty="0">
                <a:latin typeface="Verdana"/>
                <a:cs typeface="Verdana"/>
              </a:rPr>
              <a:t>i</a:t>
            </a:r>
            <a:r>
              <a:rPr sz="2800" spc="-10" dirty="0">
                <a:latin typeface="Verdana"/>
                <a:cs typeface="Verdana"/>
              </a:rPr>
              <a:t>nv</a:t>
            </a:r>
            <a:r>
              <a:rPr sz="2800" spc="-25" dirty="0">
                <a:latin typeface="Verdana"/>
                <a:cs typeface="Verdana"/>
              </a:rPr>
              <a:t>e</a:t>
            </a:r>
            <a:r>
              <a:rPr sz="2800" spc="-105" dirty="0">
                <a:latin typeface="Verdana"/>
                <a:cs typeface="Verdana"/>
              </a:rPr>
              <a:t>rt</a:t>
            </a:r>
            <a:r>
              <a:rPr sz="2800" spc="-170" dirty="0">
                <a:latin typeface="Verdana"/>
                <a:cs typeface="Verdana"/>
              </a:rPr>
              <a:t>e</a:t>
            </a:r>
            <a:r>
              <a:rPr sz="2800" spc="170" dirty="0">
                <a:latin typeface="Verdana"/>
                <a:cs typeface="Verdana"/>
              </a:rPr>
              <a:t>d</a:t>
            </a:r>
            <a:endParaRPr sz="2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800" spc="-160" dirty="0">
                <a:latin typeface="Verdana"/>
                <a:cs typeface="Verdana"/>
              </a:rPr>
              <a:t>For</a:t>
            </a:r>
            <a:r>
              <a:rPr sz="2800" spc="-204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two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70" dirty="0">
                <a:latin typeface="Verdana"/>
                <a:cs typeface="Verdana"/>
              </a:rPr>
              <a:t>input</a:t>
            </a:r>
            <a:r>
              <a:rPr sz="2800" spc="-204" dirty="0">
                <a:latin typeface="Verdana"/>
                <a:cs typeface="Verdana"/>
              </a:rPr>
              <a:t> </a:t>
            </a:r>
            <a:r>
              <a:rPr sz="2800" spc="-20" dirty="0">
                <a:latin typeface="Verdana"/>
                <a:cs typeface="Verdana"/>
              </a:rPr>
              <a:t>NOR</a:t>
            </a:r>
            <a:r>
              <a:rPr sz="2800" spc="-204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Boolean</a:t>
            </a:r>
            <a:r>
              <a:rPr sz="2800" spc="-175" dirty="0">
                <a:latin typeface="Verdana"/>
                <a:cs typeface="Verdana"/>
              </a:rPr>
              <a:t> </a:t>
            </a:r>
            <a:r>
              <a:rPr sz="2800" spc="-114" dirty="0">
                <a:latin typeface="Verdana"/>
                <a:cs typeface="Verdana"/>
              </a:rPr>
              <a:t>expression</a:t>
            </a:r>
            <a:r>
              <a:rPr sz="2800" spc="-165" dirty="0">
                <a:latin typeface="Verdana"/>
                <a:cs typeface="Verdana"/>
              </a:rPr>
              <a:t> </a:t>
            </a:r>
            <a:r>
              <a:rPr sz="2800" spc="-290" dirty="0">
                <a:latin typeface="Verdana"/>
                <a:cs typeface="Verdana"/>
              </a:rPr>
              <a:t>is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70050" y="2332431"/>
            <a:ext cx="21316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0" dirty="0">
                <a:latin typeface="Verdana"/>
                <a:cs typeface="Verdana"/>
              </a:rPr>
              <a:t>Y</a:t>
            </a:r>
            <a:r>
              <a:rPr sz="2800" spc="-240" dirty="0">
                <a:latin typeface="Verdana"/>
                <a:cs typeface="Verdana"/>
              </a:rPr>
              <a:t>=</a:t>
            </a:r>
            <a:r>
              <a:rPr sz="2800" spc="-220" dirty="0">
                <a:latin typeface="Verdana"/>
                <a:cs typeface="Verdana"/>
              </a:rPr>
              <a:t>A</a:t>
            </a:r>
            <a:r>
              <a:rPr sz="2800" spc="-455" dirty="0">
                <a:latin typeface="Verdana"/>
                <a:cs typeface="Verdana"/>
              </a:rPr>
              <a:t>+B</a:t>
            </a:r>
            <a:r>
              <a:rPr sz="2800" spc="-210" dirty="0">
                <a:latin typeface="Verdana"/>
                <a:cs typeface="Verdana"/>
              </a:rPr>
              <a:t> </a:t>
            </a:r>
            <a:r>
              <a:rPr sz="2800" spc="-340" dirty="0">
                <a:latin typeface="Verdana"/>
                <a:cs typeface="Verdana"/>
              </a:rPr>
              <a:t>=A</a:t>
            </a:r>
            <a:r>
              <a:rPr sz="2800" spc="-385" dirty="0">
                <a:latin typeface="Verdana"/>
                <a:cs typeface="Verdana"/>
              </a:rPr>
              <a:t>+</a:t>
            </a:r>
            <a:r>
              <a:rPr sz="2800" spc="-315" dirty="0">
                <a:latin typeface="Verdana"/>
                <a:cs typeface="Verdana"/>
              </a:rPr>
              <a:t>B</a:t>
            </a:r>
            <a:endParaRPr sz="28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168651" y="2208276"/>
            <a:ext cx="654050" cy="247015"/>
            <a:chOff x="2168651" y="2208276"/>
            <a:chExt cx="654050" cy="24701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8651" y="2346960"/>
              <a:ext cx="614197" cy="10807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219705" y="2372106"/>
              <a:ext cx="517525" cy="12065"/>
            </a:xfrm>
            <a:custGeom>
              <a:avLst/>
              <a:gdLst/>
              <a:ahLst/>
              <a:cxnLst/>
              <a:rect l="l" t="t" r="r" b="b"/>
              <a:pathLst>
                <a:path w="517525" h="12064">
                  <a:moveTo>
                    <a:pt x="0" y="0"/>
                  </a:moveTo>
                  <a:lnTo>
                    <a:pt x="517398" y="11684"/>
                  </a:lnTo>
                </a:path>
              </a:pathLst>
            </a:custGeom>
            <a:ln w="222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8275" y="2208276"/>
              <a:ext cx="614197" cy="10807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259329" y="2233422"/>
              <a:ext cx="517525" cy="12065"/>
            </a:xfrm>
            <a:custGeom>
              <a:avLst/>
              <a:gdLst/>
              <a:ahLst/>
              <a:cxnLst/>
              <a:rect l="l" t="t" r="r" b="b"/>
              <a:pathLst>
                <a:path w="517525" h="12064">
                  <a:moveTo>
                    <a:pt x="0" y="0"/>
                  </a:moveTo>
                  <a:lnTo>
                    <a:pt x="517397" y="11683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715761" y="2545461"/>
            <a:ext cx="328802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6926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4)	NAND</a:t>
            </a:r>
            <a:r>
              <a:rPr sz="2800" b="1" spc="-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using</a:t>
            </a:r>
            <a:r>
              <a:rPr sz="2800" b="1" spc="-2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NOR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50484" y="3300222"/>
            <a:ext cx="554926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NAND gate </a:t>
            </a:r>
            <a:r>
              <a:rPr sz="2800" spc="-10" dirty="0">
                <a:latin typeface="Times New Roman"/>
                <a:cs typeface="Times New Roman"/>
              </a:rPr>
              <a:t>can </a:t>
            </a:r>
            <a:r>
              <a:rPr sz="2800" spc="-5" dirty="0">
                <a:latin typeface="Times New Roman"/>
                <a:cs typeface="Times New Roman"/>
              </a:rPr>
              <a:t>be formed </a:t>
            </a:r>
            <a:r>
              <a:rPr sz="2800" dirty="0">
                <a:latin typeface="Times New Roman"/>
                <a:cs typeface="Times New Roman"/>
              </a:rPr>
              <a:t>using </a:t>
            </a:r>
            <a:r>
              <a:rPr sz="2800" spc="-5" dirty="0">
                <a:latin typeface="Times New Roman"/>
                <a:cs typeface="Times New Roman"/>
              </a:rPr>
              <a:t>NOR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gate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with expressions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Y=</a:t>
            </a:r>
            <a:r>
              <a:rPr sz="2800" spc="-2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+B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=</a:t>
            </a:r>
            <a:r>
              <a:rPr sz="2800" spc="-17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A.B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=A</a:t>
            </a:r>
            <a:r>
              <a:rPr sz="2800" spc="-20" dirty="0">
                <a:latin typeface="Times New Roman"/>
                <a:cs typeface="Times New Roman"/>
              </a:rPr>
              <a:t>.</a:t>
            </a:r>
            <a:r>
              <a:rPr sz="2800" spc="-5" dirty="0">
                <a:latin typeface="Times New Roman"/>
                <a:cs typeface="Times New Roman"/>
              </a:rPr>
              <a:t>B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91055" y="3147060"/>
            <a:ext cx="2744723" cy="1371600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6071615" y="4369308"/>
            <a:ext cx="792480" cy="318770"/>
            <a:chOff x="6071615" y="4369308"/>
            <a:chExt cx="792480" cy="318770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35623" y="4494276"/>
              <a:ext cx="728459" cy="9601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186677" y="4519422"/>
              <a:ext cx="632460" cy="0"/>
            </a:xfrm>
            <a:custGeom>
              <a:avLst/>
              <a:gdLst/>
              <a:ahLst/>
              <a:cxnLst/>
              <a:rect l="l" t="t" r="r" b="b"/>
              <a:pathLst>
                <a:path w="632459">
                  <a:moveTo>
                    <a:pt x="0" y="0"/>
                  </a:moveTo>
                  <a:lnTo>
                    <a:pt x="631951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71615" y="4591812"/>
              <a:ext cx="396252" cy="9601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122669" y="4616958"/>
              <a:ext cx="299085" cy="0"/>
            </a:xfrm>
            <a:custGeom>
              <a:avLst/>
              <a:gdLst/>
              <a:ahLst/>
              <a:cxnLst/>
              <a:rect l="l" t="t" r="r" b="b"/>
              <a:pathLst>
                <a:path w="299085">
                  <a:moveTo>
                    <a:pt x="0" y="0"/>
                  </a:moveTo>
                  <a:lnTo>
                    <a:pt x="298576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13575" y="4591812"/>
              <a:ext cx="278892" cy="960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564629" y="4616958"/>
              <a:ext cx="180975" cy="0"/>
            </a:xfrm>
            <a:custGeom>
              <a:avLst/>
              <a:gdLst/>
              <a:ahLst/>
              <a:cxnLst/>
              <a:rect l="l" t="t" r="r" b="b"/>
              <a:pathLst>
                <a:path w="18097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35623" y="4369308"/>
              <a:ext cx="728459" cy="9601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186677" y="4394454"/>
              <a:ext cx="632460" cy="0"/>
            </a:xfrm>
            <a:custGeom>
              <a:avLst/>
              <a:gdLst/>
              <a:ahLst/>
              <a:cxnLst/>
              <a:rect l="l" t="t" r="r" b="b"/>
              <a:pathLst>
                <a:path w="632459">
                  <a:moveTo>
                    <a:pt x="0" y="0"/>
                  </a:moveTo>
                  <a:lnTo>
                    <a:pt x="631951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7120128" y="4369308"/>
            <a:ext cx="728980" cy="318770"/>
            <a:chOff x="7120128" y="4369308"/>
            <a:chExt cx="728980" cy="318770"/>
          </a:xfrm>
        </p:grpSpPr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59752" y="4591812"/>
              <a:ext cx="278892" cy="9601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210806" y="4616958"/>
              <a:ext cx="180975" cy="0"/>
            </a:xfrm>
            <a:custGeom>
              <a:avLst/>
              <a:gdLst/>
              <a:ahLst/>
              <a:cxnLst/>
              <a:rect l="l" t="t" r="r" b="b"/>
              <a:pathLst>
                <a:path w="18097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65848" y="4494276"/>
              <a:ext cx="278892" cy="9601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216902" y="4519422"/>
              <a:ext cx="180975" cy="0"/>
            </a:xfrm>
            <a:custGeom>
              <a:avLst/>
              <a:gdLst/>
              <a:ahLst/>
              <a:cxnLst/>
              <a:rect l="l" t="t" r="r" b="b"/>
              <a:pathLst>
                <a:path w="18097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14844" y="4591812"/>
              <a:ext cx="278892" cy="9601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565898" y="4616958"/>
              <a:ext cx="180975" cy="0"/>
            </a:xfrm>
            <a:custGeom>
              <a:avLst/>
              <a:gdLst/>
              <a:ahLst/>
              <a:cxnLst/>
              <a:rect l="l" t="t" r="r" b="b"/>
              <a:pathLst>
                <a:path w="18097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48372" y="4494276"/>
              <a:ext cx="278892" cy="9601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599426" y="4519422"/>
              <a:ext cx="180975" cy="0"/>
            </a:xfrm>
            <a:custGeom>
              <a:avLst/>
              <a:gdLst/>
              <a:ahLst/>
              <a:cxnLst/>
              <a:rect l="l" t="t" r="r" b="b"/>
              <a:pathLst>
                <a:path w="18097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20128" y="4369308"/>
              <a:ext cx="728459" cy="9601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171182" y="4394454"/>
              <a:ext cx="632460" cy="0"/>
            </a:xfrm>
            <a:custGeom>
              <a:avLst/>
              <a:gdLst/>
              <a:ahLst/>
              <a:cxnLst/>
              <a:rect l="l" t="t" r="r" b="b"/>
              <a:pathLst>
                <a:path w="632459">
                  <a:moveTo>
                    <a:pt x="0" y="0"/>
                  </a:moveTo>
                  <a:lnTo>
                    <a:pt x="631951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8019288" y="4515611"/>
            <a:ext cx="728980" cy="96520"/>
            <a:chOff x="8019288" y="4515611"/>
            <a:chExt cx="728980" cy="96520"/>
          </a:xfrm>
        </p:grpSpPr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19288" y="4515611"/>
              <a:ext cx="728459" cy="9601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8070342" y="4540757"/>
              <a:ext cx="632460" cy="0"/>
            </a:xfrm>
            <a:custGeom>
              <a:avLst/>
              <a:gdLst/>
              <a:ahLst/>
              <a:cxnLst/>
              <a:rect l="l" t="t" r="r" b="b"/>
              <a:pathLst>
                <a:path w="632459">
                  <a:moveTo>
                    <a:pt x="0" y="0"/>
                  </a:moveTo>
                  <a:lnTo>
                    <a:pt x="631951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8" name="object 3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921764" y="4818886"/>
            <a:ext cx="3713988" cy="2005583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8884919" y="0"/>
            <a:ext cx="3264535" cy="2973705"/>
            <a:chOff x="8884919" y="0"/>
            <a:chExt cx="3264535" cy="2973705"/>
          </a:xfrm>
        </p:grpSpPr>
        <p:pic>
          <p:nvPicPr>
            <p:cNvPr id="40" name="object 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84919" y="0"/>
              <a:ext cx="2843783" cy="98755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752075" y="893063"/>
              <a:ext cx="2397252" cy="20802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7023" y="0"/>
            <a:ext cx="4447794" cy="84810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37054" y="58927"/>
            <a:ext cx="39382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35" dirty="0"/>
              <a:t>LO</a:t>
            </a:r>
            <a:r>
              <a:rPr sz="3200" spc="20" dirty="0"/>
              <a:t>G</a:t>
            </a:r>
            <a:r>
              <a:rPr sz="3200" spc="-145" dirty="0"/>
              <a:t>IC</a:t>
            </a:r>
            <a:r>
              <a:rPr sz="3200" spc="-30" dirty="0"/>
              <a:t> </a:t>
            </a:r>
            <a:r>
              <a:rPr sz="3200" spc="-135" dirty="0"/>
              <a:t>OPER</a:t>
            </a:r>
            <a:r>
              <a:rPr sz="3200" spc="-130" dirty="0"/>
              <a:t>A</a:t>
            </a:r>
            <a:r>
              <a:rPr sz="3200" spc="-305" dirty="0"/>
              <a:t>TORS</a:t>
            </a:r>
            <a:r>
              <a:rPr sz="3200" spc="-65" dirty="0"/>
              <a:t> </a:t>
            </a:r>
            <a:r>
              <a:rPr sz="3200" spc="-270" dirty="0"/>
              <a:t>:</a:t>
            </a:r>
            <a:endParaRPr sz="3200"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08622" y="3198622"/>
          <a:ext cx="2316479" cy="21267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4050"/>
                <a:gridCol w="734060"/>
                <a:gridCol w="928369"/>
              </a:tblGrid>
              <a:tr h="6400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Y=A.B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</a:tr>
              <a:tr h="37363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CDF3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CDF3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CDF3"/>
                    </a:solidFill>
                  </a:tcPr>
                </a:tc>
              </a:tr>
              <a:tr h="37363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8F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1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8F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8F8"/>
                    </a:solidFill>
                  </a:tcPr>
                </a:tc>
              </a:tr>
              <a:tr h="37363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1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CDF3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CDF3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CDF3"/>
                    </a:solidFill>
                  </a:tcPr>
                </a:tc>
              </a:tr>
              <a:tr h="3657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1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8F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1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8F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1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8F8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676148" y="1378661"/>
            <a:ext cx="11262360" cy="35801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95"/>
              </a:spcBef>
              <a:buAutoNum type="arabicParenR"/>
              <a:tabLst>
                <a:tab pos="527685" algn="l"/>
                <a:tab pos="528320" algn="l"/>
              </a:tabLst>
            </a:pP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OPERATOR: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800" spc="-5" dirty="0">
                <a:latin typeface="Times New Roman"/>
                <a:cs typeface="Times New Roman"/>
              </a:rPr>
              <a:t>In Boolean algebra AND operator is denoted by( .) or no operator symbol at </a:t>
            </a:r>
            <a:r>
              <a:rPr sz="2800" spc="-10" dirty="0">
                <a:latin typeface="Times New Roman"/>
                <a:cs typeface="Times New Roman"/>
              </a:rPr>
              <a:t>all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Similar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multiplication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</a:t>
            </a:r>
            <a:r>
              <a:rPr sz="2800" dirty="0">
                <a:latin typeface="Times New Roman"/>
                <a:cs typeface="Times New Roman"/>
              </a:rPr>
              <a:t> ordinary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algebra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example</a:t>
            </a:r>
            <a:r>
              <a:rPr sz="2800" spc="-16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A.B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=</a:t>
            </a:r>
            <a:r>
              <a:rPr sz="2800" spc="-1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Y</a:t>
            </a:r>
            <a:endParaRPr sz="2800">
              <a:latin typeface="Times New Roman"/>
              <a:cs typeface="Times New Roman"/>
            </a:endParaRPr>
          </a:p>
          <a:p>
            <a:pPr marL="3082290" marR="5147945">
              <a:lnSpc>
                <a:spcPct val="100000"/>
              </a:lnSpc>
              <a:spcBef>
                <a:spcPts val="1105"/>
              </a:spcBef>
              <a:buAutoNum type="arabicParenR" startAt="2"/>
              <a:tabLst>
                <a:tab pos="3597275" algn="l"/>
                <a:tab pos="3597910" algn="l"/>
              </a:tabLst>
            </a:pPr>
            <a:r>
              <a:rPr sz="2800" spc="-5" dirty="0">
                <a:latin typeface="Times New Roman"/>
                <a:cs typeface="Times New Roman"/>
              </a:rPr>
              <a:t>OR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spc="-45" dirty="0">
                <a:latin typeface="Times New Roman"/>
                <a:cs typeface="Times New Roman"/>
              </a:rPr>
              <a:t>OPERATOR: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Indicated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by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+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sign</a:t>
            </a:r>
            <a:endParaRPr sz="2800">
              <a:latin typeface="Times New Roman"/>
              <a:cs typeface="Times New Roman"/>
            </a:endParaRPr>
          </a:p>
          <a:p>
            <a:pPr marL="3082290" marR="271653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Similar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addition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</a:t>
            </a:r>
            <a:r>
              <a:rPr sz="2800" dirty="0">
                <a:latin typeface="Times New Roman"/>
                <a:cs typeface="Times New Roman"/>
              </a:rPr>
              <a:t> ordinary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algebra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example</a:t>
            </a:r>
            <a:r>
              <a:rPr sz="2800" spc="-15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A+B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=Y</a:t>
            </a:r>
            <a:endParaRPr sz="280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9751059" y="4564126"/>
          <a:ext cx="2316479" cy="21346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4050"/>
                <a:gridCol w="734060"/>
                <a:gridCol w="928369"/>
              </a:tblGrid>
              <a:tr h="640080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2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Y=A+B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</a:tr>
              <a:tr h="373634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CDF3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CDF3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CDF3"/>
                    </a:solidFill>
                  </a:tcPr>
                </a:tc>
              </a:tr>
              <a:tr h="373608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8F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1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8F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1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8F8"/>
                    </a:solidFill>
                  </a:tcPr>
                </a:tc>
              </a:tr>
              <a:tr h="373646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1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CDF3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CDF3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1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CDF3"/>
                    </a:solidFill>
                  </a:tcPr>
                </a:tc>
              </a:tr>
              <a:tr h="373634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1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8F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1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8F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1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8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7023" y="0"/>
            <a:ext cx="4447794" cy="84810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37054" y="58927"/>
            <a:ext cx="39382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35" dirty="0"/>
              <a:t>LO</a:t>
            </a:r>
            <a:r>
              <a:rPr sz="3200" spc="20" dirty="0"/>
              <a:t>G</a:t>
            </a:r>
            <a:r>
              <a:rPr sz="3200" spc="-145" dirty="0"/>
              <a:t>IC</a:t>
            </a:r>
            <a:r>
              <a:rPr sz="3200" spc="-30" dirty="0"/>
              <a:t> </a:t>
            </a:r>
            <a:r>
              <a:rPr sz="3200" spc="-135" dirty="0"/>
              <a:t>OPER</a:t>
            </a:r>
            <a:r>
              <a:rPr sz="3200" spc="-130" dirty="0"/>
              <a:t>A</a:t>
            </a:r>
            <a:r>
              <a:rPr sz="3200" spc="-305" dirty="0"/>
              <a:t>TORS</a:t>
            </a:r>
            <a:r>
              <a:rPr sz="3200" spc="-65" dirty="0"/>
              <a:t> </a:t>
            </a:r>
            <a:r>
              <a:rPr sz="3200" spc="-270" dirty="0"/>
              <a:t>: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1670050" y="1483613"/>
            <a:ext cx="4900295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3)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NOT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45" dirty="0">
                <a:latin typeface="Times New Roman"/>
                <a:cs typeface="Times New Roman"/>
              </a:rPr>
              <a:t>OPERATOR: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Used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for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complement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or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inversion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Symbol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spc="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bar</a:t>
            </a:r>
            <a:r>
              <a:rPr sz="2800" spc="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on</a:t>
            </a:r>
            <a:r>
              <a:rPr sz="2800" spc="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over</a:t>
            </a:r>
            <a:r>
              <a:rPr sz="2800" spc="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variable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For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example</a:t>
            </a:r>
            <a:r>
              <a:rPr sz="2800" spc="-15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A=A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00">
              <a:latin typeface="Times New Roman"/>
              <a:cs typeface="Times New Roman"/>
            </a:endParaRPr>
          </a:p>
          <a:p>
            <a:pPr marR="745490" algn="ctr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14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=A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919728" y="2793492"/>
            <a:ext cx="330835" cy="96520"/>
            <a:chOff x="3919728" y="2793492"/>
            <a:chExt cx="330835" cy="9652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9728" y="2793492"/>
              <a:ext cx="330746" cy="960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970782" y="2818638"/>
              <a:ext cx="233679" cy="0"/>
            </a:xfrm>
            <a:custGeom>
              <a:avLst/>
              <a:gdLst/>
              <a:ahLst/>
              <a:cxnLst/>
              <a:rect l="l" t="t" r="r" b="b"/>
              <a:pathLst>
                <a:path w="233679">
                  <a:moveTo>
                    <a:pt x="0" y="0"/>
                  </a:moveTo>
                  <a:lnTo>
                    <a:pt x="233298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339084" y="3416808"/>
            <a:ext cx="330835" cy="96520"/>
            <a:chOff x="3339084" y="3416808"/>
            <a:chExt cx="330835" cy="9652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39084" y="3416808"/>
              <a:ext cx="330746" cy="960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390138" y="3441954"/>
              <a:ext cx="233679" cy="0"/>
            </a:xfrm>
            <a:custGeom>
              <a:avLst/>
              <a:gdLst/>
              <a:ahLst/>
              <a:cxnLst/>
              <a:rect l="l" t="t" r="r" b="b"/>
              <a:pathLst>
                <a:path w="233679">
                  <a:moveTo>
                    <a:pt x="0" y="0"/>
                  </a:moveTo>
                  <a:lnTo>
                    <a:pt x="233299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339084" y="3592067"/>
            <a:ext cx="330835" cy="96520"/>
            <a:chOff x="3339084" y="3592067"/>
            <a:chExt cx="330835" cy="9652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39084" y="3592067"/>
              <a:ext cx="330746" cy="9601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390138" y="3617213"/>
              <a:ext cx="233679" cy="0"/>
            </a:xfrm>
            <a:custGeom>
              <a:avLst/>
              <a:gdLst/>
              <a:ahLst/>
              <a:cxnLst/>
              <a:rect l="l" t="t" r="r" b="b"/>
              <a:pathLst>
                <a:path w="233679">
                  <a:moveTo>
                    <a:pt x="0" y="0"/>
                  </a:moveTo>
                  <a:lnTo>
                    <a:pt x="233299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2456942" y="4546980"/>
          <a:ext cx="2761615" cy="13817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5380"/>
                <a:gridCol w="1626235"/>
              </a:tblGrid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41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1790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5365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31DE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CDF3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1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CDF3"/>
                    </a:solidFill>
                  </a:tcPr>
                </a:tc>
              </a:tr>
              <a:tr h="37085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1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8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8F8"/>
                    </a:solidFill>
                  </a:tcPr>
                </a:tc>
              </a:tr>
            </a:tbl>
          </a:graphicData>
        </a:graphic>
      </p:graphicFrame>
      <p:grpSp>
        <p:nvGrpSpPr>
          <p:cNvPr id="16" name="object 16"/>
          <p:cNvGrpSpPr/>
          <p:nvPr/>
        </p:nvGrpSpPr>
        <p:grpSpPr>
          <a:xfrm>
            <a:off x="4040123" y="4774691"/>
            <a:ext cx="330835" cy="96520"/>
            <a:chOff x="4040123" y="4774691"/>
            <a:chExt cx="330835" cy="9652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0123" y="4774691"/>
              <a:ext cx="330746" cy="9601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091177" y="4799837"/>
              <a:ext cx="233679" cy="0"/>
            </a:xfrm>
            <a:custGeom>
              <a:avLst/>
              <a:gdLst/>
              <a:ahLst/>
              <a:cxnLst/>
              <a:rect l="l" t="t" r="r" b="b"/>
              <a:pathLst>
                <a:path w="233679">
                  <a:moveTo>
                    <a:pt x="0" y="0"/>
                  </a:moveTo>
                  <a:lnTo>
                    <a:pt x="233299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7023" y="0"/>
            <a:ext cx="7972806" cy="84810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37054" y="58927"/>
            <a:ext cx="74631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90" dirty="0"/>
              <a:t>BOO</a:t>
            </a:r>
            <a:r>
              <a:rPr sz="3200" spc="-75" dirty="0"/>
              <a:t>LEA</a:t>
            </a:r>
            <a:r>
              <a:rPr sz="3200" spc="-85" dirty="0"/>
              <a:t>N</a:t>
            </a:r>
            <a:r>
              <a:rPr sz="3200" spc="-55" dirty="0"/>
              <a:t> </a:t>
            </a:r>
            <a:r>
              <a:rPr sz="3200" spc="-125" dirty="0"/>
              <a:t>ALGEBRA</a:t>
            </a:r>
            <a:r>
              <a:rPr sz="3200" spc="-40" dirty="0"/>
              <a:t> </a:t>
            </a:r>
            <a:r>
              <a:rPr sz="3200" spc="-254" dirty="0"/>
              <a:t>LAWS</a:t>
            </a:r>
            <a:r>
              <a:rPr sz="3200" spc="-70" dirty="0"/>
              <a:t> </a:t>
            </a:r>
            <a:r>
              <a:rPr sz="3200" spc="35" dirty="0"/>
              <a:t>A</a:t>
            </a:r>
            <a:r>
              <a:rPr sz="3200" spc="45" dirty="0"/>
              <a:t>N</a:t>
            </a:r>
            <a:r>
              <a:rPr sz="3200" spc="-180" dirty="0"/>
              <a:t>D</a:t>
            </a:r>
            <a:r>
              <a:rPr sz="3200" spc="-75" dirty="0"/>
              <a:t> </a:t>
            </a:r>
            <a:r>
              <a:rPr sz="3200" spc="-385" dirty="0"/>
              <a:t>RULE</a:t>
            </a:r>
            <a:r>
              <a:rPr sz="3200" spc="-360" dirty="0"/>
              <a:t>S</a:t>
            </a:r>
            <a:r>
              <a:rPr sz="3200" spc="-45" dirty="0"/>
              <a:t> </a:t>
            </a:r>
            <a:r>
              <a:rPr sz="3200" spc="-270" dirty="0"/>
              <a:t>: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1670050" y="1483613"/>
            <a:ext cx="3369310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1)</a:t>
            </a:r>
            <a:r>
              <a:rPr sz="2800" spc="-15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</a:t>
            </a:r>
            <a:r>
              <a:rPr sz="2800" spc="-24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WS: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252980" algn="l"/>
              </a:tabLst>
            </a:pPr>
            <a:r>
              <a:rPr sz="2800" spc="-10" dirty="0">
                <a:latin typeface="Times New Roman"/>
                <a:cs typeface="Times New Roman"/>
              </a:rPr>
              <a:t>Law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1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:	A.0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=0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298700" algn="l"/>
              </a:tabLst>
            </a:pPr>
            <a:r>
              <a:rPr sz="2800" spc="-10" dirty="0">
                <a:latin typeface="Times New Roman"/>
                <a:cs typeface="Times New Roman"/>
              </a:rPr>
              <a:t>Law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2:	A.1=A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298700" algn="l"/>
              </a:tabLst>
            </a:pPr>
            <a:r>
              <a:rPr sz="2800" spc="-5" dirty="0">
                <a:latin typeface="Times New Roman"/>
                <a:cs typeface="Times New Roman"/>
              </a:rPr>
              <a:t>L</a:t>
            </a:r>
            <a:r>
              <a:rPr sz="2800" spc="-15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w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3: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A.</a:t>
            </a:r>
            <a:r>
              <a:rPr sz="2800" spc="-15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=A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70050" y="4897577"/>
            <a:ext cx="10229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Times New Roman"/>
                <a:cs typeface="Times New Roman"/>
              </a:rPr>
              <a:t>Law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4: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56430" y="4897577"/>
            <a:ext cx="100456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A.</a:t>
            </a:r>
            <a:r>
              <a:rPr sz="2800" spc="-2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=0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276344" y="4940808"/>
            <a:ext cx="330835" cy="96520"/>
            <a:chOff x="4276344" y="4940808"/>
            <a:chExt cx="330835" cy="9652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76344" y="4940808"/>
              <a:ext cx="330746" cy="9601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327398" y="4965954"/>
              <a:ext cx="233679" cy="0"/>
            </a:xfrm>
            <a:custGeom>
              <a:avLst/>
              <a:gdLst/>
              <a:ahLst/>
              <a:cxnLst/>
              <a:rect l="l" t="t" r="r" b="b"/>
              <a:pathLst>
                <a:path w="233679">
                  <a:moveTo>
                    <a:pt x="0" y="0"/>
                  </a:moveTo>
                  <a:lnTo>
                    <a:pt x="233299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5361432" y="3331464"/>
            <a:ext cx="1402080" cy="1073150"/>
            <a:chOff x="5361432" y="3331464"/>
            <a:chExt cx="1402080" cy="107315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65292" y="3331464"/>
              <a:ext cx="998219" cy="10728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31764" y="3698709"/>
              <a:ext cx="97466" cy="38561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782818" y="3723894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305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61432" y="3843586"/>
              <a:ext cx="449605" cy="11576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412486" y="3868674"/>
              <a:ext cx="353060" cy="19050"/>
            </a:xfrm>
            <a:custGeom>
              <a:avLst/>
              <a:gdLst/>
              <a:ahLst/>
              <a:cxnLst/>
              <a:rect l="l" t="t" r="r" b="b"/>
              <a:pathLst>
                <a:path w="353060" h="19050">
                  <a:moveTo>
                    <a:pt x="-11112" y="9334"/>
                  </a:moveTo>
                  <a:lnTo>
                    <a:pt x="364172" y="9334"/>
                  </a:lnTo>
                </a:path>
              </a:pathLst>
            </a:custGeom>
            <a:ln w="408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261864" y="3895471"/>
            <a:ext cx="2882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50" dirty="0">
                <a:latin typeface="Tahoma"/>
                <a:cs typeface="Tahoma"/>
              </a:rPr>
              <a:t>A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52943" y="1424939"/>
            <a:ext cx="998220" cy="1072896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6741668" y="3885946"/>
            <a:ext cx="2882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50" dirty="0">
                <a:latin typeface="Tahoma"/>
                <a:cs typeface="Tahoma"/>
              </a:rPr>
              <a:t>A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24827" y="1524965"/>
            <a:ext cx="289560" cy="89535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77470" marR="5080" indent="-65405">
              <a:lnSpc>
                <a:spcPts val="3490"/>
              </a:lnSpc>
              <a:spcBef>
                <a:spcPts val="65"/>
              </a:spcBef>
            </a:pPr>
            <a:r>
              <a:rPr sz="2800" b="1" spc="90" dirty="0">
                <a:latin typeface="Tahoma"/>
                <a:cs typeface="Tahoma"/>
              </a:rPr>
              <a:t>A  </a:t>
            </a:r>
            <a:r>
              <a:rPr sz="2800" b="1" spc="-220" dirty="0">
                <a:latin typeface="Tahoma"/>
                <a:cs typeface="Tahoma"/>
              </a:rPr>
              <a:t>0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11571" y="1639950"/>
            <a:ext cx="2882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50" dirty="0">
                <a:latin typeface="Tahoma"/>
                <a:cs typeface="Tahoma"/>
              </a:rPr>
              <a:t>A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557006" y="1727149"/>
            <a:ext cx="2247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20" dirty="0">
                <a:latin typeface="Tahoma"/>
                <a:cs typeface="Tahoma"/>
              </a:rPr>
              <a:t>0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6847" y="2735579"/>
            <a:ext cx="998220" cy="1072896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7190613" y="2825876"/>
            <a:ext cx="288290" cy="817244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ts val="2880"/>
              </a:lnSpc>
              <a:spcBef>
                <a:spcPts val="590"/>
              </a:spcBef>
            </a:pPr>
            <a:r>
              <a:rPr sz="2800" b="1" spc="90" dirty="0">
                <a:latin typeface="Tahoma"/>
                <a:cs typeface="Tahoma"/>
              </a:rPr>
              <a:t>A  </a:t>
            </a:r>
            <a:r>
              <a:rPr sz="2800" b="1" spc="-220" dirty="0"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557006" y="3055111"/>
            <a:ext cx="2882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50" dirty="0">
                <a:latin typeface="Tahoma"/>
                <a:cs typeface="Tahoma"/>
              </a:rPr>
              <a:t>A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594603" y="4645152"/>
            <a:ext cx="2438400" cy="1499870"/>
            <a:chOff x="5594603" y="4645152"/>
            <a:chExt cx="2438400" cy="1499870"/>
          </a:xfrm>
        </p:grpSpPr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21679" y="4645152"/>
              <a:ext cx="2211324" cy="149961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97879" y="5324856"/>
              <a:ext cx="560831" cy="44805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46063" y="5146548"/>
              <a:ext cx="97466" cy="54557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5897117" y="5171694"/>
              <a:ext cx="0" cy="449580"/>
            </a:xfrm>
            <a:custGeom>
              <a:avLst/>
              <a:gdLst/>
              <a:ahLst/>
              <a:cxnLst/>
              <a:rect l="l" t="t" r="r" b="b"/>
              <a:pathLst>
                <a:path h="449579">
                  <a:moveTo>
                    <a:pt x="0" y="449135"/>
                  </a:moveTo>
                  <a:lnTo>
                    <a:pt x="0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4603" y="5123746"/>
              <a:ext cx="449605" cy="11576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645657" y="5148834"/>
              <a:ext cx="353060" cy="19050"/>
            </a:xfrm>
            <a:custGeom>
              <a:avLst/>
              <a:gdLst/>
              <a:ahLst/>
              <a:cxnLst/>
              <a:rect l="l" t="t" r="r" b="b"/>
              <a:pathLst>
                <a:path w="353060" h="19050">
                  <a:moveTo>
                    <a:pt x="-11112" y="9334"/>
                  </a:moveTo>
                  <a:lnTo>
                    <a:pt x="364172" y="9334"/>
                  </a:lnTo>
                </a:path>
              </a:pathLst>
            </a:custGeom>
            <a:ln w="408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386832" y="4914391"/>
            <a:ext cx="2882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50" dirty="0">
                <a:latin typeface="Tahoma"/>
                <a:cs typeface="Tahoma"/>
              </a:rPr>
              <a:t>A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327140" y="5740704"/>
            <a:ext cx="2882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50" dirty="0">
                <a:latin typeface="Tahoma"/>
                <a:cs typeface="Tahoma"/>
              </a:rPr>
              <a:t>A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297167" y="5769864"/>
            <a:ext cx="330835" cy="96520"/>
            <a:chOff x="6297167" y="5769864"/>
            <a:chExt cx="330835" cy="96520"/>
          </a:xfrm>
        </p:grpSpPr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7167" y="5769864"/>
              <a:ext cx="330746" cy="9601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348221" y="5795010"/>
              <a:ext cx="233679" cy="0"/>
            </a:xfrm>
            <a:custGeom>
              <a:avLst/>
              <a:gdLst/>
              <a:ahLst/>
              <a:cxnLst/>
              <a:rect l="l" t="t" r="r" b="b"/>
              <a:pathLst>
                <a:path w="233679">
                  <a:moveTo>
                    <a:pt x="0" y="0"/>
                  </a:moveTo>
                  <a:lnTo>
                    <a:pt x="233299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8229727" y="5052771"/>
            <a:ext cx="2247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20" dirty="0">
                <a:latin typeface="Tahoma"/>
                <a:cs typeface="Tahoma"/>
              </a:rPr>
              <a:t>0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7023" y="0"/>
            <a:ext cx="7972806" cy="84810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37054" y="58927"/>
            <a:ext cx="74631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90" dirty="0"/>
              <a:t>BOO</a:t>
            </a:r>
            <a:r>
              <a:rPr sz="3200" spc="-75" dirty="0"/>
              <a:t>LEA</a:t>
            </a:r>
            <a:r>
              <a:rPr sz="3200" spc="-85" dirty="0"/>
              <a:t>N</a:t>
            </a:r>
            <a:r>
              <a:rPr sz="3200" spc="-55" dirty="0"/>
              <a:t> </a:t>
            </a:r>
            <a:r>
              <a:rPr sz="3200" spc="-125" dirty="0"/>
              <a:t>ALGEBRA</a:t>
            </a:r>
            <a:r>
              <a:rPr sz="3200" spc="-40" dirty="0"/>
              <a:t> </a:t>
            </a:r>
            <a:r>
              <a:rPr sz="3200" spc="-254" dirty="0"/>
              <a:t>LAWS</a:t>
            </a:r>
            <a:r>
              <a:rPr sz="3200" spc="-70" dirty="0"/>
              <a:t> </a:t>
            </a:r>
            <a:r>
              <a:rPr sz="3200" spc="35" dirty="0"/>
              <a:t>A</a:t>
            </a:r>
            <a:r>
              <a:rPr sz="3200" spc="45" dirty="0"/>
              <a:t>N</a:t>
            </a:r>
            <a:r>
              <a:rPr sz="3200" spc="-180" dirty="0"/>
              <a:t>D</a:t>
            </a:r>
            <a:r>
              <a:rPr sz="3200" spc="-75" dirty="0"/>
              <a:t> </a:t>
            </a:r>
            <a:r>
              <a:rPr sz="3200" spc="-385" dirty="0"/>
              <a:t>RULE</a:t>
            </a:r>
            <a:r>
              <a:rPr sz="3200" spc="-360" dirty="0"/>
              <a:t>S</a:t>
            </a:r>
            <a:r>
              <a:rPr sz="3200" spc="-45" dirty="0"/>
              <a:t> </a:t>
            </a:r>
            <a:r>
              <a:rPr sz="3200" spc="-270" dirty="0"/>
              <a:t>: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1670050" y="1483613"/>
            <a:ext cx="206756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1)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OR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LAWS: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Law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5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10710" y="1910029"/>
            <a:ext cx="12065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Times New Roman"/>
                <a:cs typeface="Times New Roman"/>
              </a:rPr>
              <a:t>A+0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=A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70050" y="2764027"/>
            <a:ext cx="10229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Times New Roman"/>
                <a:cs typeface="Times New Roman"/>
              </a:rPr>
              <a:t>Law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6: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56430" y="2764027"/>
            <a:ext cx="10375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A+1=1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70050" y="3617722"/>
            <a:ext cx="10229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Times New Roman"/>
                <a:cs typeface="Times New Roman"/>
              </a:rPr>
              <a:t>Law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7: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70050" y="4897577"/>
            <a:ext cx="10229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Times New Roman"/>
                <a:cs typeface="Times New Roman"/>
              </a:rPr>
              <a:t>Law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8: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56430" y="4897577"/>
            <a:ext cx="11144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20" dirty="0">
                <a:latin typeface="Times New Roman"/>
                <a:cs typeface="Times New Roman"/>
              </a:rPr>
              <a:t>+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20" dirty="0">
                <a:latin typeface="Times New Roman"/>
                <a:cs typeface="Times New Roman"/>
              </a:rPr>
              <a:t>=</a:t>
            </a:r>
            <a:r>
              <a:rPr sz="2800" spc="-5" dirty="0"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401311" y="4864608"/>
            <a:ext cx="330835" cy="96520"/>
            <a:chOff x="4401311" y="4864608"/>
            <a:chExt cx="330835" cy="9652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01311" y="4864608"/>
              <a:ext cx="330746" cy="9601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452365" y="4889754"/>
              <a:ext cx="233679" cy="0"/>
            </a:xfrm>
            <a:custGeom>
              <a:avLst/>
              <a:gdLst/>
              <a:ahLst/>
              <a:cxnLst/>
              <a:rect l="l" t="t" r="r" b="b"/>
              <a:pathLst>
                <a:path w="233679">
                  <a:moveTo>
                    <a:pt x="0" y="0"/>
                  </a:moveTo>
                  <a:lnTo>
                    <a:pt x="233299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61432" y="3698709"/>
            <a:ext cx="467995" cy="386080"/>
            <a:chOff x="5361432" y="3698709"/>
            <a:chExt cx="467995" cy="38608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31764" y="3698709"/>
              <a:ext cx="97466" cy="38561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782818" y="3723893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305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61432" y="3843586"/>
              <a:ext cx="449605" cy="11576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412486" y="3868673"/>
              <a:ext cx="353060" cy="19050"/>
            </a:xfrm>
            <a:custGeom>
              <a:avLst/>
              <a:gdLst/>
              <a:ahLst/>
              <a:cxnLst/>
              <a:rect l="l" t="t" r="r" b="b"/>
              <a:pathLst>
                <a:path w="353060" h="19050">
                  <a:moveTo>
                    <a:pt x="-11112" y="9334"/>
                  </a:moveTo>
                  <a:lnTo>
                    <a:pt x="364172" y="9334"/>
                  </a:lnTo>
                </a:path>
              </a:pathLst>
            </a:custGeom>
            <a:ln w="408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931030" y="3617722"/>
            <a:ext cx="16446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343025" algn="l"/>
              </a:tabLst>
            </a:pPr>
            <a:r>
              <a:rPr sz="2800" spc="-10" dirty="0">
                <a:latin typeface="Times New Roman"/>
                <a:cs typeface="Times New Roman"/>
              </a:rPr>
              <a:t>A+A=A	</a:t>
            </a:r>
            <a:r>
              <a:rPr sz="4200" b="1" spc="225" baseline="-43650" dirty="0">
                <a:latin typeface="Tahoma"/>
                <a:cs typeface="Tahoma"/>
              </a:rPr>
              <a:t>A</a:t>
            </a:r>
            <a:endParaRPr sz="4200" baseline="-4365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741668" y="3885946"/>
            <a:ext cx="2882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50" dirty="0">
                <a:latin typeface="Tahoma"/>
                <a:cs typeface="Tahoma"/>
              </a:rPr>
              <a:t>A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24827" y="1524965"/>
            <a:ext cx="289560" cy="89535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77470" marR="5080" indent="-65405">
              <a:lnSpc>
                <a:spcPts val="3490"/>
              </a:lnSpc>
              <a:spcBef>
                <a:spcPts val="65"/>
              </a:spcBef>
            </a:pPr>
            <a:r>
              <a:rPr sz="2800" b="1" spc="90" dirty="0">
                <a:latin typeface="Tahoma"/>
                <a:cs typeface="Tahoma"/>
              </a:rPr>
              <a:t>A  </a:t>
            </a:r>
            <a:r>
              <a:rPr sz="2800" b="1" spc="-220" dirty="0">
                <a:latin typeface="Tahoma"/>
                <a:cs typeface="Tahoma"/>
              </a:rPr>
              <a:t>0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68004" y="1706067"/>
            <a:ext cx="2889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50" dirty="0">
                <a:latin typeface="Tahoma"/>
                <a:cs typeface="Tahoma"/>
              </a:rPr>
              <a:t>A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90613" y="2825876"/>
            <a:ext cx="288290" cy="817244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ts val="2880"/>
              </a:lnSpc>
              <a:spcBef>
                <a:spcPts val="590"/>
              </a:spcBef>
            </a:pPr>
            <a:r>
              <a:rPr sz="2800" b="1" spc="90" dirty="0">
                <a:latin typeface="Tahoma"/>
                <a:cs typeface="Tahoma"/>
              </a:rPr>
              <a:t>A  </a:t>
            </a:r>
            <a:r>
              <a:rPr sz="2800" b="1" spc="-220" dirty="0"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557006" y="3055111"/>
            <a:ext cx="2247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20" dirty="0"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594603" y="4645152"/>
            <a:ext cx="2438400" cy="1499870"/>
            <a:chOff x="5594603" y="4645152"/>
            <a:chExt cx="2438400" cy="1499870"/>
          </a:xfrm>
        </p:grpSpPr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21679" y="4645152"/>
              <a:ext cx="2211324" cy="149961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97879" y="5324856"/>
              <a:ext cx="560831" cy="44805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46063" y="5146548"/>
              <a:ext cx="97466" cy="54557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5897117" y="5171694"/>
              <a:ext cx="0" cy="449580"/>
            </a:xfrm>
            <a:custGeom>
              <a:avLst/>
              <a:gdLst/>
              <a:ahLst/>
              <a:cxnLst/>
              <a:rect l="l" t="t" r="r" b="b"/>
              <a:pathLst>
                <a:path h="449579">
                  <a:moveTo>
                    <a:pt x="0" y="449135"/>
                  </a:moveTo>
                  <a:lnTo>
                    <a:pt x="0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94603" y="5123746"/>
              <a:ext cx="449605" cy="11576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645657" y="5148834"/>
              <a:ext cx="353060" cy="19050"/>
            </a:xfrm>
            <a:custGeom>
              <a:avLst/>
              <a:gdLst/>
              <a:ahLst/>
              <a:cxnLst/>
              <a:rect l="l" t="t" r="r" b="b"/>
              <a:pathLst>
                <a:path w="353060" h="19050">
                  <a:moveTo>
                    <a:pt x="-11112" y="9334"/>
                  </a:moveTo>
                  <a:lnTo>
                    <a:pt x="364172" y="9334"/>
                  </a:lnTo>
                </a:path>
              </a:pathLst>
            </a:custGeom>
            <a:ln w="408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386832" y="4914391"/>
            <a:ext cx="2882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50" dirty="0">
                <a:latin typeface="Tahoma"/>
                <a:cs typeface="Tahoma"/>
              </a:rPr>
              <a:t>A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327140" y="5740704"/>
            <a:ext cx="2882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50" dirty="0">
                <a:latin typeface="Tahoma"/>
                <a:cs typeface="Tahoma"/>
              </a:rPr>
              <a:t>A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297167" y="5769864"/>
            <a:ext cx="330835" cy="96520"/>
            <a:chOff x="6297167" y="5769864"/>
            <a:chExt cx="330835" cy="96520"/>
          </a:xfrm>
        </p:grpSpPr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7167" y="5769864"/>
              <a:ext cx="330746" cy="9601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348221" y="5795010"/>
              <a:ext cx="233679" cy="0"/>
            </a:xfrm>
            <a:custGeom>
              <a:avLst/>
              <a:gdLst/>
              <a:ahLst/>
              <a:cxnLst/>
              <a:rect l="l" t="t" r="r" b="b"/>
              <a:pathLst>
                <a:path w="233679">
                  <a:moveTo>
                    <a:pt x="0" y="0"/>
                  </a:moveTo>
                  <a:lnTo>
                    <a:pt x="233299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8229727" y="5052771"/>
            <a:ext cx="2247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20" dirty="0"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39" name="object 3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13319" y="1438655"/>
            <a:ext cx="1039368" cy="870203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05700" y="2685288"/>
            <a:ext cx="1039368" cy="870203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797296" y="3320796"/>
            <a:ext cx="847344" cy="88087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2367" y="121920"/>
            <a:ext cx="7972806" cy="89992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22905" y="231724"/>
            <a:ext cx="74656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80" dirty="0"/>
              <a:t>BOOLEAN</a:t>
            </a:r>
            <a:r>
              <a:rPr sz="3200" spc="-65" dirty="0"/>
              <a:t> </a:t>
            </a:r>
            <a:r>
              <a:rPr sz="3200" spc="-125" dirty="0"/>
              <a:t>ALGEBRA</a:t>
            </a:r>
            <a:r>
              <a:rPr sz="3200" spc="-50" dirty="0"/>
              <a:t> </a:t>
            </a:r>
            <a:r>
              <a:rPr sz="3200" spc="-254" dirty="0"/>
              <a:t>LAWS</a:t>
            </a:r>
            <a:r>
              <a:rPr sz="3200" spc="-70" dirty="0"/>
              <a:t> </a:t>
            </a:r>
            <a:r>
              <a:rPr sz="3200" spc="-35" dirty="0"/>
              <a:t>AND</a:t>
            </a:r>
            <a:r>
              <a:rPr sz="3200" spc="-65" dirty="0"/>
              <a:t> </a:t>
            </a:r>
            <a:r>
              <a:rPr sz="3200" spc="-380" dirty="0"/>
              <a:t>RULES</a:t>
            </a:r>
            <a:r>
              <a:rPr sz="3200" spc="-45" dirty="0"/>
              <a:t> </a:t>
            </a:r>
            <a:r>
              <a:rPr sz="3200" spc="-270" dirty="0"/>
              <a:t>: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833424" y="1420494"/>
            <a:ext cx="972566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imes New Roman"/>
                <a:cs typeface="Times New Roman"/>
              </a:rPr>
              <a:t>Commutative </a:t>
            </a:r>
            <a:r>
              <a:rPr sz="2800" b="1" spc="-10" dirty="0">
                <a:latin typeface="Times New Roman"/>
                <a:cs typeface="Times New Roman"/>
              </a:rPr>
              <a:t>Law: </a:t>
            </a:r>
            <a:r>
              <a:rPr sz="2800" spc="-5" dirty="0">
                <a:latin typeface="Times New Roman"/>
                <a:cs typeface="Times New Roman"/>
              </a:rPr>
              <a:t>order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variables in OR and </a:t>
            </a:r>
            <a:r>
              <a:rPr sz="2800" spc="-10" dirty="0">
                <a:latin typeface="Times New Roman"/>
                <a:cs typeface="Times New Roman"/>
              </a:rPr>
              <a:t>AND </a:t>
            </a:r>
            <a:r>
              <a:rPr sz="2800" dirty="0">
                <a:latin typeface="Times New Roman"/>
                <a:cs typeface="Times New Roman"/>
              </a:rPr>
              <a:t>operation </a:t>
            </a:r>
            <a:r>
              <a:rPr sz="2800" spc="-5" dirty="0">
                <a:latin typeface="Times New Roman"/>
                <a:cs typeface="Times New Roman"/>
              </a:rPr>
              <a:t>is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insignificant(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allows change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position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variable)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6871334" algn="l"/>
              </a:tabLst>
            </a:pPr>
            <a:r>
              <a:rPr sz="2800" spc="-5" dirty="0">
                <a:latin typeface="Times New Roman"/>
                <a:cs typeface="Times New Roman"/>
              </a:rPr>
              <a:t>L</a:t>
            </a:r>
            <a:r>
              <a:rPr sz="2800" spc="-15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w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9 ( Co</a:t>
            </a:r>
            <a:r>
              <a:rPr sz="2800" spc="-15" dirty="0">
                <a:latin typeface="Times New Roman"/>
                <a:cs typeface="Times New Roman"/>
              </a:rPr>
              <a:t>m</a:t>
            </a:r>
            <a:r>
              <a:rPr sz="2800" spc="-20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ative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law 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5" dirty="0">
                <a:latin typeface="Times New Roman"/>
                <a:cs typeface="Times New Roman"/>
              </a:rPr>
              <a:t>f ad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-5" dirty="0">
                <a:latin typeface="Times New Roman"/>
                <a:cs typeface="Times New Roman"/>
              </a:rPr>
              <a:t>iti</a:t>
            </a:r>
            <a:r>
              <a:rPr sz="2800" spc="5" dirty="0">
                <a:latin typeface="Times New Roman"/>
                <a:cs typeface="Times New Roman"/>
              </a:rPr>
              <a:t>o</a:t>
            </a:r>
            <a:r>
              <a:rPr sz="2800" spc="-5" dirty="0">
                <a:latin typeface="Times New Roman"/>
                <a:cs typeface="Times New Roman"/>
              </a:rPr>
              <a:t>n)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:</a:t>
            </a:r>
            <a:r>
              <a:rPr sz="2800" spc="-1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15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+ B = B +</a:t>
            </a:r>
            <a:r>
              <a:rPr sz="2800" spc="-16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3424" y="4408170"/>
            <a:ext cx="65170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66825" algn="l"/>
              </a:tabLst>
            </a:pPr>
            <a:r>
              <a:rPr sz="2800" spc="-10" dirty="0">
                <a:latin typeface="Times New Roman"/>
                <a:cs typeface="Times New Roman"/>
              </a:rPr>
              <a:t>Law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10	(Commutative law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multiplication)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49590" y="4408170"/>
            <a:ext cx="24066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94995" algn="l"/>
                <a:tab pos="861060" algn="l"/>
                <a:tab pos="1889760" algn="l"/>
                <a:tab pos="2136775" algn="l"/>
              </a:tabLst>
            </a:pPr>
            <a:r>
              <a:rPr sz="2800" spc="-5" dirty="0">
                <a:latin typeface="Times New Roman"/>
                <a:cs typeface="Times New Roman"/>
              </a:rPr>
              <a:t>:</a:t>
            </a:r>
            <a:r>
              <a:rPr sz="2800" spc="-1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B =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11695" y="2837688"/>
            <a:ext cx="4215384" cy="136855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19088" y="5160264"/>
            <a:ext cx="5122164" cy="123139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2367" y="121920"/>
            <a:ext cx="7972806" cy="89992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22905" y="231724"/>
            <a:ext cx="74656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80" dirty="0"/>
              <a:t>BOOLEAN</a:t>
            </a:r>
            <a:r>
              <a:rPr sz="3200" spc="-65" dirty="0"/>
              <a:t> </a:t>
            </a:r>
            <a:r>
              <a:rPr sz="3200" spc="-125" dirty="0"/>
              <a:t>ALGEBRA</a:t>
            </a:r>
            <a:r>
              <a:rPr sz="3200" spc="-50" dirty="0"/>
              <a:t> </a:t>
            </a:r>
            <a:r>
              <a:rPr sz="3200" spc="-254" dirty="0"/>
              <a:t>LAWS</a:t>
            </a:r>
            <a:r>
              <a:rPr sz="3200" spc="-70" dirty="0"/>
              <a:t> </a:t>
            </a:r>
            <a:r>
              <a:rPr sz="3200" spc="-35" dirty="0"/>
              <a:t>AND</a:t>
            </a:r>
            <a:r>
              <a:rPr sz="3200" spc="-65" dirty="0"/>
              <a:t> </a:t>
            </a:r>
            <a:r>
              <a:rPr sz="3200" spc="-380" dirty="0"/>
              <a:t>RULES</a:t>
            </a:r>
            <a:r>
              <a:rPr sz="3200" spc="-45" dirty="0"/>
              <a:t> </a:t>
            </a:r>
            <a:r>
              <a:rPr sz="3200" spc="-270" dirty="0"/>
              <a:t>: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1880997" y="669417"/>
            <a:ext cx="934720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Times New Roman"/>
                <a:cs typeface="Times New Roman"/>
              </a:rPr>
              <a:t>Associative</a:t>
            </a:r>
            <a:r>
              <a:rPr sz="2800" b="1" spc="-2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Law:</a:t>
            </a:r>
            <a:r>
              <a:rPr sz="2800" b="1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order</a:t>
            </a:r>
            <a:r>
              <a:rPr sz="2800" dirty="0">
                <a:latin typeface="Times New Roman"/>
                <a:cs typeface="Times New Roman"/>
              </a:rPr>
              <a:t> of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grouping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OR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-1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AND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operation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insignificant(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allows </a:t>
            </a:r>
            <a:r>
              <a:rPr sz="2800" dirty="0">
                <a:latin typeface="Times New Roman"/>
                <a:cs typeface="Times New Roman"/>
              </a:rPr>
              <a:t>change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grouping)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7400" y="1577339"/>
            <a:ext cx="5949696" cy="258622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57400" y="4242814"/>
            <a:ext cx="5949696" cy="261518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2367" y="121920"/>
            <a:ext cx="7972806" cy="89992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22905" y="231724"/>
            <a:ext cx="74656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80" dirty="0"/>
              <a:t>BOOLEAN</a:t>
            </a:r>
            <a:r>
              <a:rPr sz="3200" spc="-65" dirty="0"/>
              <a:t> </a:t>
            </a:r>
            <a:r>
              <a:rPr sz="3200" spc="-125" dirty="0"/>
              <a:t>ALGEBRA</a:t>
            </a:r>
            <a:r>
              <a:rPr sz="3200" spc="-50" dirty="0"/>
              <a:t> </a:t>
            </a:r>
            <a:r>
              <a:rPr sz="3200" spc="-254" dirty="0"/>
              <a:t>LAWS</a:t>
            </a:r>
            <a:r>
              <a:rPr sz="3200" spc="-70" dirty="0"/>
              <a:t> </a:t>
            </a:r>
            <a:r>
              <a:rPr sz="3200" spc="-35" dirty="0"/>
              <a:t>AND</a:t>
            </a:r>
            <a:r>
              <a:rPr sz="3200" spc="-65" dirty="0"/>
              <a:t> </a:t>
            </a:r>
            <a:r>
              <a:rPr sz="3200" spc="-380" dirty="0"/>
              <a:t>RULES</a:t>
            </a:r>
            <a:r>
              <a:rPr sz="3200" spc="-45" dirty="0"/>
              <a:t> </a:t>
            </a:r>
            <a:r>
              <a:rPr sz="3200" spc="-270" dirty="0"/>
              <a:t>: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1880997" y="669417"/>
            <a:ext cx="958151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Times New Roman"/>
                <a:cs typeface="Times New Roman"/>
              </a:rPr>
              <a:t>Distributive </a:t>
            </a:r>
            <a:r>
              <a:rPr sz="2800" b="1" spc="-10" dirty="0">
                <a:latin typeface="Times New Roman"/>
                <a:cs typeface="Times New Roman"/>
              </a:rPr>
              <a:t>Law:</a:t>
            </a:r>
            <a:r>
              <a:rPr sz="2800" b="1" spc="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factoring or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multiplying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different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terms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 an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expression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allowed.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69389" y="1522552"/>
            <a:ext cx="1102995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Law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13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spc="-5" dirty="0">
                <a:latin typeface="Times New Roman"/>
                <a:cs typeface="Times New Roman"/>
              </a:rPr>
              <a:t>Law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14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10178" y="1522552"/>
            <a:ext cx="4747260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7970" algn="l"/>
              </a:tabLst>
            </a:pPr>
            <a:r>
              <a:rPr sz="2800" spc="-5" dirty="0">
                <a:latin typeface="Times New Roman"/>
                <a:cs typeface="Times New Roman"/>
              </a:rPr>
              <a:t>:	A</a:t>
            </a:r>
            <a:r>
              <a:rPr sz="2800" spc="-15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(B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+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C)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=</a:t>
            </a:r>
            <a:r>
              <a:rPr sz="2800" spc="-15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AB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+</a:t>
            </a:r>
            <a:r>
              <a:rPr sz="2800" spc="-1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AC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68605" algn="l"/>
              </a:tabLst>
            </a:pPr>
            <a:r>
              <a:rPr sz="2800" spc="-5" dirty="0">
                <a:latin typeface="Times New Roman"/>
                <a:cs typeface="Times New Roman"/>
              </a:rPr>
              <a:t>:	A</a:t>
            </a:r>
            <a:r>
              <a:rPr sz="2800" spc="-15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+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(B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r>
              <a:rPr sz="2800" spc="-10" dirty="0">
                <a:latin typeface="Times New Roman"/>
                <a:cs typeface="Times New Roman"/>
              </a:rPr>
              <a:t> C)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=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(</a:t>
            </a:r>
            <a:r>
              <a:rPr sz="2800" spc="-1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15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+ </a:t>
            </a:r>
            <a:r>
              <a:rPr sz="2800" spc="-10" dirty="0">
                <a:latin typeface="Times New Roman"/>
                <a:cs typeface="Times New Roman"/>
              </a:rPr>
              <a:t>B).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(</a:t>
            </a:r>
            <a:r>
              <a:rPr sz="2800" spc="-15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15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+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C)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1055" y="2731007"/>
            <a:ext cx="6524244" cy="303885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182367" y="121920"/>
            <a:ext cx="5778500" cy="900430"/>
            <a:chOff x="2182367" y="121920"/>
            <a:chExt cx="5778500" cy="9004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82367" y="121920"/>
              <a:ext cx="1030986" cy="89992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79191" y="121920"/>
              <a:ext cx="704850" cy="89992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9879" y="121920"/>
              <a:ext cx="5110734" cy="899921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22905" y="231724"/>
            <a:ext cx="52698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70" dirty="0"/>
              <a:t>D</a:t>
            </a:r>
            <a:r>
              <a:rPr sz="3200" spc="-215" dirty="0"/>
              <a:t>E</a:t>
            </a:r>
            <a:r>
              <a:rPr sz="3200" spc="-40" dirty="0"/>
              <a:t>-</a:t>
            </a:r>
            <a:r>
              <a:rPr sz="3200" spc="135" dirty="0"/>
              <a:t>M</a:t>
            </a:r>
            <a:r>
              <a:rPr sz="3200" spc="105" dirty="0"/>
              <a:t>O</a:t>
            </a:r>
            <a:r>
              <a:rPr sz="3200" spc="-75" dirty="0"/>
              <a:t>RGAN’</a:t>
            </a:r>
            <a:r>
              <a:rPr sz="3200" spc="-70" dirty="0"/>
              <a:t>S </a:t>
            </a:r>
            <a:r>
              <a:rPr sz="3200" spc="-260" dirty="0"/>
              <a:t>THEOREMS</a:t>
            </a:r>
            <a:r>
              <a:rPr sz="3200" spc="-70" dirty="0"/>
              <a:t> </a:t>
            </a:r>
            <a:r>
              <a:rPr sz="3200" spc="-270" dirty="0"/>
              <a:t>:</a:t>
            </a:r>
            <a:endParaRPr sz="3200"/>
          </a:p>
        </p:txBody>
      </p:sp>
      <p:sp>
        <p:nvSpPr>
          <p:cNvPr id="8" name="object 8"/>
          <p:cNvSpPr txBox="1"/>
          <p:nvPr/>
        </p:nvSpPr>
        <p:spPr>
          <a:xfrm>
            <a:off x="1508252" y="1428699"/>
            <a:ext cx="824801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latin typeface="Times New Roman"/>
                <a:cs typeface="Times New Roman"/>
              </a:rPr>
              <a:t>Demorgan’s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first</a:t>
            </a:r>
            <a:r>
              <a:rPr sz="2800" b="1" spc="-55" dirty="0">
                <a:latin typeface="Times New Roman"/>
                <a:cs typeface="Times New Roman"/>
              </a:rPr>
              <a:t> </a:t>
            </a:r>
            <a:r>
              <a:rPr sz="2800" b="1" spc="-15" dirty="0">
                <a:latin typeface="Times New Roman"/>
                <a:cs typeface="Times New Roman"/>
              </a:rPr>
              <a:t>Theorem: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708150" algn="l"/>
              </a:tabLst>
            </a:pPr>
            <a:r>
              <a:rPr sz="2800" spc="-5" dirty="0">
                <a:latin typeface="Times New Roman"/>
                <a:cs typeface="Times New Roman"/>
              </a:rPr>
              <a:t>Statement:	</a:t>
            </a:r>
            <a:r>
              <a:rPr sz="2800" spc="-10" dirty="0">
                <a:latin typeface="Times New Roman"/>
                <a:cs typeface="Times New Roman"/>
              </a:rPr>
              <a:t>Complement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sum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equal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product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08252" y="2282698"/>
            <a:ext cx="177736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co</a:t>
            </a:r>
            <a:r>
              <a:rPr sz="2800" spc="-20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ent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63085" y="2282698"/>
            <a:ext cx="2332355" cy="87884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500">
              <a:latin typeface="Times New Roman"/>
              <a:cs typeface="Times New Roman"/>
            </a:endParaRPr>
          </a:p>
          <a:p>
            <a:pPr marL="78105">
              <a:lnSpc>
                <a:spcPct val="100000"/>
              </a:lnSpc>
              <a:tabLst>
                <a:tab pos="918844" algn="l"/>
                <a:tab pos="1428750" algn="l"/>
                <a:tab pos="1824989" algn="l"/>
                <a:tab pos="2319020" algn="l"/>
              </a:tabLst>
            </a:pP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800" spc="-5" dirty="0">
                <a:latin typeface="Times New Roman"/>
                <a:cs typeface="Times New Roman"/>
              </a:rPr>
              <a:t>	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800" spc="65" dirty="0">
                <a:latin typeface="Times New Roman"/>
                <a:cs typeface="Times New Roman"/>
              </a:rPr>
              <a:t> 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  <a:tabLst>
                <a:tab pos="1130935" algn="l"/>
                <a:tab pos="1488440" algn="l"/>
              </a:tabLst>
            </a:pP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14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+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	=	A</a:t>
            </a:r>
            <a:r>
              <a:rPr sz="2800" spc="-17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08252" y="3136518"/>
            <a:ext cx="9175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Times New Roman"/>
                <a:cs typeface="Times New Roman"/>
              </a:rPr>
              <a:t>Proof: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90771" y="2692907"/>
            <a:ext cx="851928" cy="9601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41035" y="2720339"/>
            <a:ext cx="408419" cy="9601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34811" y="2711195"/>
            <a:ext cx="408419" cy="9601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66544" y="3817620"/>
            <a:ext cx="8968740" cy="283311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182367" y="121920"/>
            <a:ext cx="5778500" cy="900430"/>
            <a:chOff x="2182367" y="121920"/>
            <a:chExt cx="5778500" cy="9004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82367" y="121920"/>
              <a:ext cx="1030986" cy="89992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79191" y="121920"/>
              <a:ext cx="704850" cy="89992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9879" y="121920"/>
              <a:ext cx="5110734" cy="899921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22905" y="231724"/>
            <a:ext cx="52698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70" dirty="0"/>
              <a:t>D</a:t>
            </a:r>
            <a:r>
              <a:rPr sz="3200" spc="-215" dirty="0"/>
              <a:t>E</a:t>
            </a:r>
            <a:r>
              <a:rPr sz="3200" spc="-40" dirty="0"/>
              <a:t>-</a:t>
            </a:r>
            <a:r>
              <a:rPr sz="3200" spc="135" dirty="0"/>
              <a:t>M</a:t>
            </a:r>
            <a:r>
              <a:rPr sz="3200" spc="105" dirty="0"/>
              <a:t>O</a:t>
            </a:r>
            <a:r>
              <a:rPr sz="3200" spc="-75" dirty="0"/>
              <a:t>RGAN’</a:t>
            </a:r>
            <a:r>
              <a:rPr sz="3200" spc="-70" dirty="0"/>
              <a:t>S </a:t>
            </a:r>
            <a:r>
              <a:rPr sz="3200" spc="-260" dirty="0"/>
              <a:t>THEOREMS</a:t>
            </a:r>
            <a:r>
              <a:rPr sz="3200" spc="-70" dirty="0"/>
              <a:t> </a:t>
            </a:r>
            <a:r>
              <a:rPr sz="3200" spc="-270" dirty="0"/>
              <a:t>:</a:t>
            </a:r>
            <a:endParaRPr sz="3200"/>
          </a:p>
        </p:txBody>
      </p:sp>
      <p:sp>
        <p:nvSpPr>
          <p:cNvPr id="8" name="object 8"/>
          <p:cNvSpPr txBox="1"/>
          <p:nvPr/>
        </p:nvSpPr>
        <p:spPr>
          <a:xfrm>
            <a:off x="1508252" y="1428699"/>
            <a:ext cx="824738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latin typeface="Times New Roman"/>
                <a:cs typeface="Times New Roman"/>
              </a:rPr>
              <a:t>Demorgan’s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Second</a:t>
            </a:r>
            <a:r>
              <a:rPr sz="2800" b="1" spc="-45" dirty="0">
                <a:latin typeface="Times New Roman"/>
                <a:cs typeface="Times New Roman"/>
              </a:rPr>
              <a:t> </a:t>
            </a:r>
            <a:r>
              <a:rPr sz="2800" b="1" spc="-15" dirty="0">
                <a:latin typeface="Times New Roman"/>
                <a:cs typeface="Times New Roman"/>
              </a:rPr>
              <a:t>Theorem: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708150" algn="l"/>
              </a:tabLst>
            </a:pPr>
            <a:r>
              <a:rPr sz="2800" spc="-5" dirty="0">
                <a:latin typeface="Times New Roman"/>
                <a:cs typeface="Times New Roman"/>
              </a:rPr>
              <a:t>Statement:	</a:t>
            </a:r>
            <a:r>
              <a:rPr sz="2800" spc="-10" dirty="0">
                <a:latin typeface="Times New Roman"/>
                <a:cs typeface="Times New Roman"/>
              </a:rPr>
              <a:t>Complement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product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 equal to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sum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08252" y="2282698"/>
            <a:ext cx="177736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co</a:t>
            </a:r>
            <a:r>
              <a:rPr sz="2800" spc="-20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ent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63085" y="2282698"/>
            <a:ext cx="2420620" cy="87884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500">
              <a:latin typeface="Times New Roman"/>
              <a:cs typeface="Times New Roman"/>
            </a:endParaRPr>
          </a:p>
          <a:p>
            <a:pPr marL="78105">
              <a:lnSpc>
                <a:spcPct val="100000"/>
              </a:lnSpc>
              <a:tabLst>
                <a:tab pos="918844" algn="l"/>
                <a:tab pos="1340485" algn="l"/>
                <a:tab pos="1736725" algn="l"/>
                <a:tab pos="2011045" algn="l"/>
                <a:tab pos="2407285" algn="l"/>
              </a:tabLst>
            </a:pP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800" spc="-5" dirty="0">
                <a:latin typeface="Times New Roman"/>
                <a:cs typeface="Times New Roman"/>
              </a:rPr>
              <a:t>	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800" spc="-5" dirty="0">
                <a:latin typeface="Times New Roman"/>
                <a:cs typeface="Times New Roman"/>
              </a:rPr>
              <a:t>	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  <a:tabLst>
                <a:tab pos="1019810" algn="l"/>
                <a:tab pos="1378585" algn="l"/>
                <a:tab pos="1793239" algn="l"/>
              </a:tabLst>
            </a:pP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14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	=	A	+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08252" y="3136518"/>
            <a:ext cx="9175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Times New Roman"/>
                <a:cs typeface="Times New Roman"/>
              </a:rPr>
              <a:t>Proof: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90771" y="2692907"/>
            <a:ext cx="851928" cy="9601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52644" y="2721864"/>
            <a:ext cx="408419" cy="9601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23203" y="2692907"/>
            <a:ext cx="408419" cy="9601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91055" y="3790186"/>
            <a:ext cx="8830056" cy="29458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736</Words>
  <Application>Microsoft Office PowerPoint</Application>
  <PresentationFormat>Widescreen</PresentationFormat>
  <Paragraphs>195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Calibri</vt:lpstr>
      <vt:lpstr>Tahoma</vt:lpstr>
      <vt:lpstr>Times New Roman</vt:lpstr>
      <vt:lpstr>Verdana</vt:lpstr>
      <vt:lpstr>Office Theme</vt:lpstr>
      <vt:lpstr>CARDAMOM PLANTERS’ ASSOCIATION COLLLEGE BODINAYAKANUR</vt:lpstr>
      <vt:lpstr>LOGIC GATES:</vt:lpstr>
      <vt:lpstr>BASIC GATES:</vt:lpstr>
      <vt:lpstr>BASIC GATES:</vt:lpstr>
      <vt:lpstr>BASIC GATES:</vt:lpstr>
      <vt:lpstr>PowerPoint Presentation</vt:lpstr>
      <vt:lpstr>PowerPoint Presentation</vt:lpstr>
      <vt:lpstr>PowerPoint Presentation</vt:lpstr>
      <vt:lpstr>PowerPoint Presentation</vt:lpstr>
      <vt:lpstr>UNIVERSAL PROPERTIES OF NAND:</vt:lpstr>
      <vt:lpstr>UNIVERSAL PROPERTIES OF NAND:</vt:lpstr>
      <vt:lpstr>UNIVERSAL PROPERTIES OF NOR:</vt:lpstr>
      <vt:lpstr>UNIVERSAL PROPERTIES OF NOR:</vt:lpstr>
      <vt:lpstr>LOGIC OPERATORS :</vt:lpstr>
      <vt:lpstr>LOGIC OPERATORS :</vt:lpstr>
      <vt:lpstr>BOOLEAN ALGEBRA LAWS AND RULES :</vt:lpstr>
      <vt:lpstr>BOOLEAN ALGEBRA LAWS AND RULES :</vt:lpstr>
      <vt:lpstr>BOOLEAN ALGEBRA LAWS AND RULES :</vt:lpstr>
      <vt:lpstr>BOOLEAN ALGEBRA LAWS AND RULES :</vt:lpstr>
      <vt:lpstr>BOOLEAN ALGEBRA LAWS AND RULES :</vt:lpstr>
      <vt:lpstr>DE-MORGAN’S THEOREMS :</vt:lpstr>
      <vt:lpstr>DE-MORGAN’S THEOREMS 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:ii logic gates</dc:title>
  <dc:creator>Bhanudas Narwade</dc:creator>
  <cp:lastModifiedBy>User</cp:lastModifiedBy>
  <cp:revision>3</cp:revision>
  <dcterms:created xsi:type="dcterms:W3CDTF">2024-11-12T14:32:20Z</dcterms:created>
  <dcterms:modified xsi:type="dcterms:W3CDTF">2024-11-14T14:39:11Z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2021-08-26T00:00:00Z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2024-11-12T00:00:00Z</vt:filetime>
  </property>
</Properties>
</file>