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58" r:id="rId4"/>
    <p:sldId id="261" r:id="rId5"/>
    <p:sldId id="262"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65A70067-92A0-4A5D-B926-1891D023ED12}"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A70067-92A0-4A5D-B926-1891D023ED12}"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70067-92A0-4A5D-B926-1891D023ED12}"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A70067-92A0-4A5D-B926-1891D023ED12}" type="datetimeFigureOut">
              <a:rPr lang="en-US" smtClean="0"/>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14A86A-131D-47EF-95F6-AA46718D9C3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6462395"/>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solidFill>
                <a:srgbClr val="00B050"/>
              </a:solidFill>
            </a:endParaRPr>
          </a:p>
        </p:txBody>
      </p:sp>
      <p:sp>
        <p:nvSpPr>
          <p:cNvPr id="3" name="Rectangle 2"/>
          <p:cNvSpPr/>
          <p:nvPr/>
        </p:nvSpPr>
        <p:spPr>
          <a:xfrm>
            <a:off x="0" y="0"/>
            <a:ext cx="12131675" cy="6755130"/>
          </a:xfrm>
          <a:prstGeom prst="rect">
            <a:avLst/>
          </a:prstGeom>
        </p:spPr>
        <p:txBody>
          <a:bodyPr wrap="square">
            <a:noAutofit/>
          </a:bodyPr>
          <a:lstStyle/>
          <a:p>
            <a:pPr algn="ctr"/>
            <a:r>
              <a:rPr lang="en-US" sz="5400" dirty="0">
                <a:ln w="22225">
                  <a:solidFill>
                    <a:schemeClr val="accent2"/>
                  </a:solidFill>
                  <a:prstDash val="solid"/>
                </a:ln>
                <a:gradFill>
                  <a:gsLst>
                    <a:gs pos="0">
                      <a:srgbClr val="012D86"/>
                    </a:gs>
                    <a:gs pos="100000">
                      <a:srgbClr val="0E2557"/>
                    </a:gs>
                  </a:gsLst>
                  <a:lin scaled="0"/>
                </a:gradFill>
                <a:effectLst/>
              </a:rPr>
              <a:t>Dr. S. SENTHIL KUMAR </a:t>
            </a:r>
            <a:endParaRPr lang="en-US" sz="5400" dirty="0">
              <a:ln w="22225">
                <a:solidFill>
                  <a:schemeClr val="accent2"/>
                </a:solidFill>
                <a:prstDash val="solid"/>
              </a:ln>
              <a:gradFill>
                <a:gsLst>
                  <a:gs pos="0">
                    <a:srgbClr val="012D86"/>
                  </a:gs>
                  <a:gs pos="100000">
                    <a:srgbClr val="0E2557"/>
                  </a:gs>
                </a:gsLst>
                <a:lin scaled="0"/>
              </a:gradFill>
              <a:effectLst/>
            </a:endParaRPr>
          </a:p>
          <a:p>
            <a:pPr algn="ctr"/>
            <a:r>
              <a:rPr lang="en-US" sz="5400" dirty="0">
                <a:ln w="22225">
                  <a:solidFill>
                    <a:schemeClr val="accent2"/>
                  </a:solidFill>
                  <a:prstDash val="solid"/>
                </a:ln>
                <a:gradFill>
                  <a:gsLst>
                    <a:gs pos="0">
                      <a:srgbClr val="012D86"/>
                    </a:gs>
                    <a:gs pos="100000">
                      <a:srgbClr val="0E2557"/>
                    </a:gs>
                  </a:gsLst>
                  <a:lin scaled="0"/>
                </a:gradFill>
                <a:effectLst/>
              </a:rPr>
              <a:t>Assistant Professor &amp;Head, </a:t>
            </a:r>
            <a:br>
              <a:rPr lang="en-US" sz="5400" dirty="0">
                <a:ln w="22225">
                  <a:solidFill>
                    <a:schemeClr val="accent2"/>
                  </a:solidFill>
                  <a:prstDash val="solid"/>
                </a:ln>
                <a:gradFill>
                  <a:gsLst>
                    <a:gs pos="0">
                      <a:srgbClr val="012D86"/>
                    </a:gs>
                    <a:gs pos="100000">
                      <a:srgbClr val="0E2557"/>
                    </a:gs>
                  </a:gsLst>
                  <a:lin scaled="0"/>
                </a:gradFill>
                <a:effectLst/>
              </a:rPr>
            </a:br>
            <a:r>
              <a:rPr lang="en-US" sz="5400" dirty="0">
                <a:ln w="22225">
                  <a:solidFill>
                    <a:schemeClr val="accent2"/>
                  </a:solidFill>
                  <a:prstDash val="solid"/>
                </a:ln>
                <a:gradFill>
                  <a:gsLst>
                    <a:gs pos="0">
                      <a:srgbClr val="012D86"/>
                    </a:gs>
                    <a:gs pos="100000">
                      <a:srgbClr val="0E2557"/>
                    </a:gs>
                  </a:gsLst>
                  <a:lin scaled="0"/>
                </a:gradFill>
                <a:effectLst/>
              </a:rPr>
              <a:t>Department of Economics </a:t>
            </a:r>
            <a:br>
              <a:rPr lang="en-US" sz="5400" dirty="0">
                <a:ln w="22225">
                  <a:solidFill>
                    <a:schemeClr val="accent2"/>
                  </a:solidFill>
                  <a:prstDash val="solid"/>
                </a:ln>
                <a:gradFill>
                  <a:gsLst>
                    <a:gs pos="0">
                      <a:srgbClr val="012D86"/>
                    </a:gs>
                    <a:gs pos="100000">
                      <a:srgbClr val="0E2557"/>
                    </a:gs>
                  </a:gsLst>
                  <a:lin scaled="0"/>
                </a:gradFill>
                <a:effectLst/>
              </a:rPr>
            </a:br>
            <a:r>
              <a:rPr lang="en-US" sz="5400" dirty="0">
                <a:ln w="22225">
                  <a:solidFill>
                    <a:schemeClr val="accent2"/>
                  </a:solidFill>
                  <a:prstDash val="solid"/>
                </a:ln>
                <a:gradFill>
                  <a:gsLst>
                    <a:gs pos="0">
                      <a:srgbClr val="012D86"/>
                    </a:gs>
                    <a:gs pos="100000">
                      <a:srgbClr val="0E2557"/>
                    </a:gs>
                  </a:gsLst>
                  <a:lin scaled="0"/>
                </a:gradFill>
                <a:effectLst/>
              </a:rPr>
              <a:t>Cardamom Planters’ Association College Bodinayakanur .  </a:t>
            </a:r>
            <a:endParaRPr lang="en-US" sz="5400" dirty="0">
              <a:ln w="22225">
                <a:solidFill>
                  <a:schemeClr val="accent2"/>
                </a:solidFill>
                <a:prstDash val="solid"/>
              </a:ln>
              <a:gradFill>
                <a:gsLst>
                  <a:gs pos="0">
                    <a:srgbClr val="012D86"/>
                  </a:gs>
                  <a:gs pos="100000">
                    <a:srgbClr val="0E2557"/>
                  </a:gs>
                </a:gsLst>
                <a:lin scaled="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17195"/>
            <a:ext cx="9144000" cy="485775"/>
          </a:xfrm>
        </p:spPr>
        <p:txBody>
          <a:bodyPr>
            <a:normAutofit fontScale="90000"/>
          </a:bodyPr>
          <a:lstStyle/>
          <a:p>
            <a:pPr algn="ctr"/>
            <a:r>
              <a:rPr lang="en-US" sz="5300" dirty="0">
                <a:solidFill>
                  <a:srgbClr val="7030A0"/>
                </a:solidFill>
              </a:rPr>
              <a:t> </a:t>
            </a:r>
            <a:br>
              <a:rPr lang="en-US" dirty="0"/>
            </a:br>
            <a:r>
              <a:rPr lang="en-US" sz="4000" dirty="0">
                <a:ln w="22225">
                  <a:solidFill>
                    <a:schemeClr val="accent2"/>
                  </a:solidFill>
                  <a:prstDash val="solid"/>
                </a:ln>
                <a:solidFill>
                  <a:schemeClr val="accent4"/>
                </a:solidFill>
                <a:effectLst/>
              </a:rPr>
              <a:t>An INTRODUCTION TO MARKETIN</a:t>
            </a:r>
            <a:endParaRPr lang="en-US" sz="4000" dirty="0">
              <a:ln w="22225">
                <a:solidFill>
                  <a:schemeClr val="accent2"/>
                </a:solidFill>
                <a:prstDash val="solid"/>
              </a:ln>
              <a:solidFill>
                <a:schemeClr val="accent4"/>
              </a:solidFill>
              <a:effectLst/>
            </a:endParaRPr>
          </a:p>
        </p:txBody>
      </p:sp>
      <p:sp>
        <p:nvSpPr>
          <p:cNvPr id="3" name="Subtitle 2"/>
          <p:cNvSpPr>
            <a:spLocks noGrp="1"/>
          </p:cNvSpPr>
          <p:nvPr>
            <p:ph type="subTitle" idx="1"/>
          </p:nvPr>
        </p:nvSpPr>
        <p:spPr>
          <a:xfrm>
            <a:off x="252095" y="835025"/>
            <a:ext cx="11939905" cy="6022975"/>
          </a:xfrm>
        </p:spPr>
        <p:style>
          <a:lnRef idx="2">
            <a:schemeClr val="dk1"/>
          </a:lnRef>
          <a:fillRef idx="1">
            <a:schemeClr val="lt1"/>
          </a:fillRef>
          <a:effectRef idx="0">
            <a:schemeClr val="dk1"/>
          </a:effectRef>
          <a:fontRef idx="minor">
            <a:schemeClr val="dk1"/>
          </a:fontRef>
        </p:style>
        <p:txBody>
          <a:bodyPr>
            <a:normAutofit lnSpcReduction="20000"/>
          </a:bodyPr>
          <a:lstStyle/>
          <a:p>
            <a:pPr algn="just"/>
            <a:r>
              <a:rPr lang="en-US" sz="28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Meaning of Marketing </a:t>
            </a:r>
            <a:endParaRPr lang="en-US" sz="28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marL="571500" indent="-571500" algn="just">
              <a:buFont typeface="Wingdings" panose="05000000000000000000" charset="0"/>
              <a:buChar char="Ø"/>
            </a:pPr>
            <a:r>
              <a:rPr lang="en-US" sz="3600" dirty="0">
                <a:solidFill>
                  <a:schemeClr val="accent4"/>
                </a:solidFill>
              </a:rPr>
              <a:t> </a:t>
            </a:r>
            <a:r>
              <a:rPr lang="en-US" sz="2800" dirty="0">
                <a:solidFill>
                  <a:schemeClr val="accent4"/>
                </a:solidFill>
              </a:rPr>
              <a:t>Marketing refers to activities a company undertakes to promote the buying or selling of a product or service.</a:t>
            </a:r>
            <a:endParaRPr lang="en-US" sz="2800" dirty="0">
              <a:solidFill>
                <a:schemeClr val="accent4"/>
              </a:solidFill>
            </a:endParaRPr>
          </a:p>
          <a:p>
            <a:pPr algn="just"/>
            <a:r>
              <a:rPr lang="en-US" sz="28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Definition of Marketing </a:t>
            </a:r>
            <a:endParaRPr lang="en-US" sz="28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marL="571500" indent="-571500" algn="just">
              <a:buFont typeface="Wingdings" panose="05000000000000000000" charset="0"/>
              <a:buChar char="Ø"/>
            </a:pPr>
            <a:r>
              <a:rPr lang="en-US" sz="2800" dirty="0">
                <a:solidFill>
                  <a:schemeClr val="accent4"/>
                </a:solidFill>
              </a:rPr>
              <a:t>Marketing is defined as both "the process or technique of promoting, selling, and distributing a product or service," and "an aggregate of functions involved in moving goods from producer to consumer.</a:t>
            </a:r>
            <a:endParaRPr lang="en-US" sz="2800" dirty="0">
              <a:solidFill>
                <a:schemeClr val="accent4"/>
              </a:solidFill>
            </a:endParaRPr>
          </a:p>
          <a:p>
            <a:pPr algn="just">
              <a:buFont typeface="Wingdings" panose="05000000000000000000" charset="0"/>
            </a:pPr>
            <a:r>
              <a:rPr lang="en-US" sz="28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Baasic concept of marketing</a:t>
            </a:r>
            <a:r>
              <a:rPr lang="en-US" sz="2800" dirty="0">
                <a:solidFill>
                  <a:schemeClr val="accent4"/>
                </a:solidFill>
                <a:effectLst/>
              </a:rPr>
              <a:t> </a:t>
            </a:r>
            <a:endParaRPr lang="en-US" sz="2800" dirty="0">
              <a:solidFill>
                <a:schemeClr val="accent4"/>
              </a:solidFill>
              <a:effectLst/>
            </a:endParaRPr>
          </a:p>
          <a:p>
            <a:pPr marL="571500" indent="-571500" algn="just">
              <a:buFont typeface="Wingdings" panose="05000000000000000000" charset="0"/>
              <a:buChar char="Ø"/>
            </a:pPr>
            <a:r>
              <a:rPr lang="en-US" sz="2800" dirty="0">
                <a:solidFill>
                  <a:schemeClr val="accent4"/>
                </a:solidFill>
              </a:rPr>
              <a:t>The marketing concept rests on four pillars: target market, customer needs, integrated marketing and profitability.</a:t>
            </a:r>
            <a:endParaRPr lang="en-US" sz="2800" dirty="0">
              <a:solidFill>
                <a:schemeClr val="accent4"/>
              </a:solidFill>
            </a:endParaRPr>
          </a:p>
          <a:p>
            <a:pPr algn="just">
              <a:buFont typeface="Wingdings" panose="05000000000000000000" charset="0"/>
            </a:pPr>
            <a:r>
              <a:rPr lang="en-US" sz="2800" dirty="0">
                <a:solidFill>
                  <a:schemeClr val="accent1"/>
                </a:solidFill>
                <a:effectLst>
                  <a:outerShdw blurRad="38100" dist="25400" dir="5400000" algn="ctr" rotWithShape="0">
                    <a:srgbClr val="6E747A">
                      <a:alpha val="43000"/>
                    </a:srgbClr>
                  </a:outerShdw>
                </a:effectLst>
                <a:sym typeface="+mn-ea"/>
              </a:rPr>
              <a:t>objectives of Marketing </a:t>
            </a:r>
            <a:endParaRPr lang="en-US" sz="2800" dirty="0">
              <a:solidFill>
                <a:schemeClr val="accent1"/>
              </a:solidFill>
              <a:effectLst>
                <a:outerShdw blurRad="38100" dist="25400" dir="5400000" algn="ctr" rotWithShape="0">
                  <a:srgbClr val="6E747A">
                    <a:alpha val="43000"/>
                  </a:srgbClr>
                </a:outerShdw>
              </a:effectLst>
              <a:sym typeface="+mn-ea"/>
            </a:endParaRPr>
          </a:p>
          <a:p>
            <a:pPr algn="just">
              <a:buFont typeface="Wingdings" panose="05000000000000000000" charset="0"/>
              <a:buChar char="Ø"/>
            </a:pPr>
            <a:r>
              <a:rPr lang="en-US" sz="2800" dirty="0">
                <a:solidFill>
                  <a:schemeClr val="accent4"/>
                </a:solidFill>
                <a:effectLst/>
                <a:sym typeface="+mn-ea"/>
              </a:rPr>
              <a:t> The objectives of marketing increase sales build brand awareness. Grow market share launch new product or services. </a:t>
            </a:r>
            <a:endParaRPr lang="en-US" sz="2800" dirty="0">
              <a:solidFill>
                <a:schemeClr val="accent4"/>
              </a:solidFill>
              <a:effectLst/>
              <a:sym typeface="+mn-ea"/>
            </a:endParaRPr>
          </a:p>
          <a:p>
            <a:pPr marL="571500" indent="-571500" algn="just">
              <a:buFont typeface="Wingdings" panose="05000000000000000000" charset="0"/>
              <a:buChar char="Ø"/>
            </a:pPr>
            <a:endParaRPr lang="en-US" sz="2800" dirty="0">
              <a:solidFill>
                <a:schemeClr val="accent4"/>
              </a:solidFill>
            </a:endParaRPr>
          </a:p>
          <a:p>
            <a:pPr marL="571500" indent="-571500" algn="just">
              <a:buFont typeface="Wingdings" panose="05000000000000000000" charset="0"/>
              <a:buChar char="Ø"/>
            </a:pPr>
            <a:endParaRPr lang="en-US" sz="2000" dirty="0">
              <a:solidFill>
                <a:schemeClr val="accent4"/>
              </a:solidFill>
            </a:endParaRPr>
          </a:p>
          <a:p>
            <a:pPr algn="just">
              <a:buFont typeface="Wingdings" panose="05000000000000000000" charset="0"/>
            </a:pPr>
            <a:endParaRPr lang="en-US" sz="2000" dirty="0">
              <a:solidFill>
                <a:schemeClr val="accent4"/>
              </a:solidFill>
              <a:effectLst/>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96520" y="127635"/>
            <a:ext cx="12095480" cy="5913755"/>
          </a:xfrm>
        </p:spPr>
        <p:txBody>
          <a:bodyPr>
            <a:noAutofit/>
          </a:bodyPr>
          <a:p>
            <a:pPr marL="0" indent="0" algn="just">
              <a:buFont typeface="Wingdings" panose="05000000000000000000" charset="0"/>
              <a:buNone/>
            </a:pPr>
            <a:endParaRPr lang="en-US" dirty="0">
              <a:solidFill>
                <a:schemeClr val="accent4"/>
              </a:solidFill>
            </a:endParaRPr>
          </a:p>
          <a:p>
            <a:pPr marL="0" indent="0" algn="just">
              <a:buFont typeface="Wingdings" panose="05000000000000000000" charset="0"/>
              <a:buNone/>
            </a:pPr>
            <a:r>
              <a:rPr lang="en-US" sz="2800" dirty="0">
                <a:ln w="22225">
                  <a:solidFill>
                    <a:schemeClr val="accent2"/>
                  </a:solidFill>
                  <a:prstDash val="solid"/>
                </a:ln>
                <a:solidFill>
                  <a:schemeClr val="accent2">
                    <a:lumMod val="40000"/>
                    <a:lumOff val="60000"/>
                  </a:schemeClr>
                </a:solidFill>
                <a:effectLst/>
                <a:sym typeface="+mn-ea"/>
              </a:rPr>
              <a:t>Importance of Marketing </a:t>
            </a:r>
            <a:endParaRPr lang="en-US" sz="2800" dirty="0">
              <a:ln w="22225">
                <a:solidFill>
                  <a:schemeClr val="accent2"/>
                </a:solidFill>
                <a:prstDash val="solid"/>
              </a:ln>
              <a:solidFill>
                <a:schemeClr val="accent2">
                  <a:lumMod val="40000"/>
                  <a:lumOff val="60000"/>
                </a:schemeClr>
              </a:solidFill>
              <a:effectLst/>
              <a:sym typeface="+mn-ea"/>
            </a:endParaRPr>
          </a:p>
          <a:p>
            <a:pPr algn="just">
              <a:buFont typeface="Wingdings" panose="05000000000000000000" charset="0"/>
              <a:buChar char="v"/>
            </a:pPr>
            <a:r>
              <a:rPr lang="en-US" sz="2800" dirty="0">
                <a:solidFill>
                  <a:schemeClr val="accent4"/>
                </a:solidFill>
                <a:effectLst/>
                <a:sym typeface="+mn-ea"/>
              </a:rPr>
              <a:t>	The importance of marketing for your business is that it makes the customers aware of your products or services, engages them, and helps them make the buying decision.</a:t>
            </a:r>
            <a:endParaRPr lang="en-US" sz="2800">
              <a:ln w="22225">
                <a:solidFill>
                  <a:schemeClr val="accent2"/>
                </a:solidFill>
                <a:prstDash val="solid"/>
              </a:ln>
              <a:solidFill>
                <a:schemeClr val="accent2">
                  <a:lumMod val="40000"/>
                  <a:lumOff val="60000"/>
                </a:schemeClr>
              </a:solidFill>
              <a:effectLst/>
            </a:endParaRPr>
          </a:p>
          <a:p>
            <a:pPr marL="0" indent="0">
              <a:buNone/>
            </a:pPr>
            <a:r>
              <a:rPr lang="en-US" sz="2800">
                <a:ln w="22225">
                  <a:solidFill>
                    <a:schemeClr val="accent2"/>
                  </a:solidFill>
                  <a:prstDash val="solid"/>
                </a:ln>
                <a:solidFill>
                  <a:schemeClr val="accent2">
                    <a:lumMod val="40000"/>
                    <a:lumOff val="60000"/>
                  </a:schemeClr>
                </a:solidFill>
                <a:effectLst/>
              </a:rPr>
              <a:t>Selling and Marketing</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v"/>
            </a:pPr>
            <a:r>
              <a:rPr lang="en-US" sz="2800">
                <a:solidFill>
                  <a:schemeClr val="accent4"/>
                </a:solidFill>
                <a:effectLst/>
              </a:rPr>
              <a:t>Selling transforms the goods into money, but marketing is the method of serving and satisfying customer needs. The marketing process includes the planning of a product's and service's price, promotion and distribution.</a:t>
            </a:r>
            <a:endParaRPr lang="en-US" sz="2800">
              <a:solidFill>
                <a:schemeClr val="accent4"/>
              </a:solidFill>
              <a:effectLst/>
            </a:endParaRPr>
          </a:p>
          <a:p>
            <a:pPr marL="0" indent="0" algn="just">
              <a:buFont typeface="Wingdings" panose="05000000000000000000" charset="0"/>
              <a:buNone/>
            </a:pPr>
            <a:r>
              <a:rPr lang="en-US" sz="2800">
                <a:ln w="22225">
                  <a:solidFill>
                    <a:schemeClr val="accent2"/>
                  </a:solidFill>
                  <a:prstDash val="solid"/>
                </a:ln>
                <a:solidFill>
                  <a:schemeClr val="accent2">
                    <a:lumMod val="40000"/>
                    <a:lumOff val="60000"/>
                  </a:schemeClr>
                </a:solidFill>
                <a:effectLst/>
              </a:rPr>
              <a:t>Role of Marketing in Economic Development</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v"/>
            </a:pPr>
            <a:r>
              <a:rPr lang="en-US" sz="2800">
                <a:solidFill>
                  <a:schemeClr val="accent4"/>
                </a:solidFill>
                <a:effectLst/>
              </a:rPr>
              <a:t>Marketing can also, by playing a developmental role, facilitate the transformation of an economic and social system by helping to control changes in production and demand. Finally, marketing can promote economic development so that it corresponds to a society's values.</a:t>
            </a:r>
            <a:endParaRPr lang="en-US" sz="2800">
              <a:solidFill>
                <a:schemeClr val="accent4"/>
              </a:solidFill>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p:txBody>
          <a:bodyPr/>
          <a:p>
            <a:pPr algn="ctr"/>
            <a:r>
              <a:rPr lang="en-US" sz="9600">
                <a:ln w="22225">
                  <a:solidFill>
                    <a:schemeClr val="accent2"/>
                  </a:solidFill>
                  <a:prstDash val="solid"/>
                </a:ln>
                <a:solidFill>
                  <a:schemeClr val="accent2">
                    <a:lumMod val="40000"/>
                    <a:lumOff val="60000"/>
                  </a:schemeClr>
                </a:solidFill>
                <a:effectLst/>
              </a:rPr>
              <a:t>Thank you </a:t>
            </a:r>
            <a:endParaRPr lang="en-US" sz="9600">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1578</Words>
  <Application>WPS Presentation</Application>
  <PresentationFormat>Widescreen</PresentationFormat>
  <Paragraphs>28</Paragraphs>
  <Slides>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vt:i4>
      </vt:variant>
    </vt:vector>
  </HeadingPairs>
  <TitlesOfParts>
    <vt:vector size="15" baseType="lpstr">
      <vt:lpstr>Arial</vt:lpstr>
      <vt:lpstr>SimSun</vt:lpstr>
      <vt:lpstr>Wingdings</vt:lpstr>
      <vt:lpstr>Wingdings 3</vt:lpstr>
      <vt:lpstr>Arial</vt:lpstr>
      <vt:lpstr>Wingdings</vt:lpstr>
      <vt:lpstr>Trebuchet MS</vt:lpstr>
      <vt:lpstr>Microsoft YaHei</vt:lpstr>
      <vt:lpstr>Arial Unicode MS</vt:lpstr>
      <vt:lpstr>Calibri</vt:lpstr>
      <vt:lpstr>Facet</vt:lpstr>
      <vt:lpstr>                            </vt:lpstr>
      <vt:lpstr>  An INTRODUCTION TO MARKETIN</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PUBLIC FINANCE  </dc:title>
  <dc:creator>PERSONAL</dc:creator>
  <cp:lastModifiedBy>PERSONAL</cp:lastModifiedBy>
  <cp:revision>17</cp:revision>
  <dcterms:created xsi:type="dcterms:W3CDTF">2021-06-05T02:51:00Z</dcterms:created>
  <dcterms:modified xsi:type="dcterms:W3CDTF">2024-11-06T23:55:25Z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E0DE99500AF24983B646242E4DD5F6AD</vt:lpwstr>
  </property>
  <property fmtid="{D5CDD505-2E9C-101B-9397-08002B2CF9AE}" pid="3" name="KSOProductBuildVer">
    <vt:lpwstr>1033-12.2.0.18607</vt:lpwstr>
  </property>
</Properties>
</file>