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050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598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420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301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872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626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559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144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261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523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064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066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14400" y="413703"/>
            <a:ext cx="6396355" cy="3096895"/>
            <a:chOff x="1400555" y="1434083"/>
            <a:chExt cx="6396355" cy="30968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00555" y="1434083"/>
              <a:ext cx="6396228" cy="199948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49195" y="2692908"/>
              <a:ext cx="5298948" cy="13106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70887" y="2531363"/>
              <a:ext cx="5654040" cy="1999488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057400" y="3044148"/>
            <a:ext cx="4556760" cy="131063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733799" y="4234960"/>
            <a:ext cx="5044567" cy="1463862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481455" marR="6350" indent="-70485" algn="just">
              <a:lnSpc>
                <a:spcPct val="100000"/>
              </a:lnSpc>
              <a:spcBef>
                <a:spcPts val="395"/>
              </a:spcBef>
            </a:pPr>
            <a:r>
              <a:rPr lang="en-US" sz="2000" b="1" dirty="0" smtClean="0">
                <a:solidFill>
                  <a:schemeClr val="tx1"/>
                </a:solidFill>
                <a:latin typeface="Georgia"/>
                <a:cs typeface="Georgia"/>
              </a:rPr>
              <a:t>M.SARANYADEVI,</a:t>
            </a:r>
          </a:p>
          <a:p>
            <a:pPr marL="1481455" marR="6350" indent="-70485" algn="just">
              <a:lnSpc>
                <a:spcPct val="100000"/>
              </a:lnSpc>
              <a:spcBef>
                <a:spcPts val="395"/>
              </a:spcBef>
            </a:pPr>
            <a:r>
              <a:rPr sz="2000" b="1" dirty="0" smtClean="0">
                <a:solidFill>
                  <a:schemeClr val="tx1"/>
                </a:solidFill>
                <a:latin typeface="Georgia"/>
                <a:cs typeface="Georgia"/>
              </a:rPr>
              <a:t>A</a:t>
            </a:r>
            <a:r>
              <a:rPr lang="en-US" sz="2000" b="1" dirty="0" smtClean="0">
                <a:solidFill>
                  <a:schemeClr val="tx1"/>
                </a:solidFill>
                <a:latin typeface="Georgia"/>
                <a:cs typeface="Georgia"/>
              </a:rPr>
              <a:t>ssistant </a:t>
            </a:r>
            <a:r>
              <a:rPr sz="2000" b="1" spc="-40" dirty="0" smtClean="0">
                <a:solidFill>
                  <a:schemeClr val="tx1"/>
                </a:solidFill>
                <a:latin typeface="Georgia"/>
                <a:cs typeface="Georgia"/>
              </a:rPr>
              <a:t>P</a:t>
            </a:r>
            <a:r>
              <a:rPr lang="en-US" sz="2000" b="1" spc="-40" dirty="0" smtClean="0">
                <a:solidFill>
                  <a:schemeClr val="tx1"/>
                </a:solidFill>
                <a:latin typeface="Georgia"/>
                <a:cs typeface="Georgia"/>
              </a:rPr>
              <a:t>rofessor,</a:t>
            </a:r>
            <a:endParaRPr lang="en-US" sz="2000" dirty="0">
              <a:solidFill>
                <a:schemeClr val="tx1"/>
              </a:solidFill>
              <a:latin typeface="Georgia"/>
              <a:cs typeface="Georgia"/>
            </a:endParaRPr>
          </a:p>
          <a:p>
            <a:pPr marL="1481455" marR="6350" indent="-70485" algn="just">
              <a:lnSpc>
                <a:spcPct val="100000"/>
              </a:lnSpc>
              <a:spcBef>
                <a:spcPts val="395"/>
              </a:spcBef>
            </a:pPr>
            <a:r>
              <a:rPr sz="2000" b="1" spc="-50" dirty="0" smtClean="0">
                <a:solidFill>
                  <a:schemeClr val="tx1"/>
                </a:solidFill>
                <a:latin typeface="Georgia"/>
                <a:cs typeface="Georgia"/>
              </a:rPr>
              <a:t>D</a:t>
            </a:r>
            <a:r>
              <a:rPr lang="en-US" sz="2000" b="1" spc="-50" dirty="0" smtClean="0">
                <a:solidFill>
                  <a:schemeClr val="tx1"/>
                </a:solidFill>
                <a:latin typeface="Georgia"/>
                <a:cs typeface="Georgia"/>
              </a:rPr>
              <a:t>epartment</a:t>
            </a:r>
            <a:r>
              <a:rPr sz="2000" b="1" spc="-85" dirty="0" smtClean="0">
                <a:solidFill>
                  <a:schemeClr val="tx1"/>
                </a:solidFill>
                <a:latin typeface="Georgia"/>
                <a:cs typeface="Georgia"/>
              </a:rPr>
              <a:t> </a:t>
            </a:r>
            <a:r>
              <a:rPr lang="en-US" sz="2000" b="1" spc="125" dirty="0" smtClean="0">
                <a:solidFill>
                  <a:schemeClr val="tx1"/>
                </a:solidFill>
                <a:latin typeface="Georgia"/>
                <a:cs typeface="Georgia"/>
              </a:rPr>
              <a:t>of Commerce,</a:t>
            </a:r>
          </a:p>
          <a:p>
            <a:pPr marL="1481455" marR="6350" indent="-70485" algn="just">
              <a:lnSpc>
                <a:spcPct val="100000"/>
              </a:lnSpc>
              <a:spcBef>
                <a:spcPts val="395"/>
              </a:spcBef>
            </a:pPr>
            <a:r>
              <a:rPr lang="en-US" sz="2000" b="1" spc="125" dirty="0" smtClean="0">
                <a:solidFill>
                  <a:schemeClr val="tx1"/>
                </a:solidFill>
                <a:latin typeface="Georgia"/>
                <a:cs typeface="Georgia"/>
              </a:rPr>
              <a:t>C.P.A College.</a:t>
            </a:r>
            <a:endParaRPr sz="1600" dirty="0">
              <a:solidFill>
                <a:schemeClr val="tx1"/>
              </a:solidFill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48027" y="176920"/>
            <a:ext cx="5678424" cy="101193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22348" y="833627"/>
            <a:ext cx="5129784" cy="7772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31140" y="1014730"/>
            <a:ext cx="8618220" cy="20412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5"/>
              </a:spcBef>
            </a:pP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When</a:t>
            </a:r>
            <a:r>
              <a:rPr b="1" spc="-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a person</a:t>
            </a:r>
            <a:r>
              <a:rPr b="1" spc="-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becomes</a:t>
            </a:r>
            <a:r>
              <a:rPr b="1" spc="-3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heavily</a:t>
            </a:r>
            <a:r>
              <a:rPr b="1" spc="-3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indebted</a:t>
            </a:r>
            <a:r>
              <a:rPr b="1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due</a:t>
            </a:r>
            <a:r>
              <a:rPr b="1" spc="-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to</a:t>
            </a:r>
            <a:r>
              <a:rPr b="1" spc="-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various</a:t>
            </a:r>
            <a:r>
              <a:rPr b="1" spc="-3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circumstances</a:t>
            </a:r>
            <a:r>
              <a:rPr b="1" spc="-5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and</a:t>
            </a:r>
            <a:r>
              <a:rPr b="1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spc="-25" dirty="0">
                <a:solidFill>
                  <a:schemeClr val="tx1"/>
                </a:solidFill>
                <a:latin typeface="Times New Roman"/>
                <a:cs typeface="Times New Roman"/>
              </a:rPr>
              <a:t>it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becomes</a:t>
            </a:r>
            <a:r>
              <a:rPr b="1" spc="-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impossible</a:t>
            </a:r>
            <a:r>
              <a:rPr b="1" spc="-5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for</a:t>
            </a:r>
            <a:r>
              <a:rPr b="1" spc="-6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him</a:t>
            </a:r>
            <a:r>
              <a:rPr b="1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to</a:t>
            </a:r>
            <a:r>
              <a:rPr b="1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pay</a:t>
            </a:r>
            <a:r>
              <a:rPr b="1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his</a:t>
            </a:r>
            <a:r>
              <a:rPr b="1" spc="-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debts</a:t>
            </a:r>
            <a:r>
              <a:rPr b="1" spc="-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spc="-10" dirty="0">
                <a:solidFill>
                  <a:schemeClr val="tx1"/>
                </a:solidFill>
                <a:latin typeface="Times New Roman"/>
                <a:cs typeface="Times New Roman"/>
              </a:rPr>
              <a:t>fully,</a:t>
            </a:r>
            <a:r>
              <a:rPr b="1" spc="-3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he</a:t>
            </a:r>
            <a:r>
              <a:rPr b="1" spc="-1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takes</a:t>
            </a:r>
            <a:r>
              <a:rPr b="1" spc="-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shelter</a:t>
            </a:r>
            <a:r>
              <a:rPr b="1" spc="-6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under</a:t>
            </a:r>
            <a:r>
              <a:rPr b="1" spc="-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spc="-25" dirty="0">
                <a:solidFill>
                  <a:schemeClr val="tx1"/>
                </a:solidFill>
                <a:latin typeface="Times New Roman"/>
                <a:cs typeface="Times New Roman"/>
              </a:rPr>
              <a:t>the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Insolvency</a:t>
            </a:r>
            <a:r>
              <a:rPr b="1" spc="-15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Act.</a:t>
            </a:r>
            <a:r>
              <a:rPr b="1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Under</a:t>
            </a:r>
            <a:r>
              <a:rPr b="1" spc="-5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this</a:t>
            </a:r>
            <a:r>
              <a:rPr b="1" spc="-13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Act,</a:t>
            </a:r>
            <a:r>
              <a:rPr b="1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debtor</a:t>
            </a:r>
            <a:r>
              <a:rPr b="1" spc="-6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is</a:t>
            </a:r>
            <a:r>
              <a:rPr b="1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exempted</a:t>
            </a:r>
            <a:r>
              <a:rPr b="1" spc="-3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from</a:t>
            </a:r>
            <a:r>
              <a:rPr b="1" spc="-3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his</a:t>
            </a:r>
            <a:r>
              <a:rPr b="1" spc="-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various</a:t>
            </a:r>
            <a:r>
              <a:rPr b="1" spc="-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debts</a:t>
            </a:r>
            <a:r>
              <a:rPr b="1" spc="-25" dirty="0">
                <a:solidFill>
                  <a:schemeClr val="tx1"/>
                </a:solidFill>
                <a:latin typeface="Times New Roman"/>
                <a:cs typeface="Times New Roman"/>
              </a:rPr>
              <a:t> and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his</a:t>
            </a:r>
            <a:r>
              <a:rPr b="1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property</a:t>
            </a:r>
            <a:r>
              <a:rPr b="1" spc="-3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is</a:t>
            </a:r>
            <a:r>
              <a:rPr b="1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sold</a:t>
            </a:r>
            <a:r>
              <a:rPr b="1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under</a:t>
            </a:r>
            <a:r>
              <a:rPr b="1" spc="-5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the</a:t>
            </a:r>
            <a:r>
              <a:rPr b="1" spc="-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supervision</a:t>
            </a:r>
            <a:r>
              <a:rPr b="1" spc="-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of</a:t>
            </a:r>
            <a:r>
              <a:rPr b="1" spc="-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Government</a:t>
            </a:r>
            <a:r>
              <a:rPr b="1" spc="-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spc="-25" dirty="0">
                <a:solidFill>
                  <a:schemeClr val="tx1"/>
                </a:solidFill>
                <a:latin typeface="Times New Roman"/>
                <a:cs typeface="Times New Roman"/>
              </a:rPr>
              <a:t>Officer.</a:t>
            </a:r>
            <a:r>
              <a:rPr b="1" spc="-8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The </a:t>
            </a:r>
            <a:r>
              <a:rPr b="1" spc="-10" dirty="0">
                <a:solidFill>
                  <a:schemeClr val="tx1"/>
                </a:solidFill>
                <a:latin typeface="Times New Roman"/>
                <a:cs typeface="Times New Roman"/>
              </a:rPr>
              <a:t>amount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realised</a:t>
            </a:r>
            <a:r>
              <a:rPr b="1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by</a:t>
            </a:r>
            <a:r>
              <a:rPr b="1" spc="-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sale</a:t>
            </a:r>
            <a:r>
              <a:rPr b="1" spc="-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of</a:t>
            </a:r>
            <a:r>
              <a:rPr b="1" spc="-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his</a:t>
            </a:r>
            <a:r>
              <a:rPr b="1" spc="-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property</a:t>
            </a:r>
            <a:r>
              <a:rPr b="1" spc="-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is</a:t>
            </a:r>
            <a:r>
              <a:rPr b="1" spc="-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distributed</a:t>
            </a:r>
            <a:r>
              <a:rPr b="1" spc="-5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amongst</a:t>
            </a:r>
            <a:r>
              <a:rPr b="1" spc="-5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his</a:t>
            </a:r>
            <a:r>
              <a:rPr b="1" spc="-3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creditors</a:t>
            </a:r>
            <a:r>
              <a:rPr b="1" spc="-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according</a:t>
            </a:r>
            <a:r>
              <a:rPr b="1" spc="-5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spc="-25" dirty="0">
                <a:solidFill>
                  <a:schemeClr val="tx1"/>
                </a:solidFill>
                <a:latin typeface="Times New Roman"/>
                <a:cs typeface="Times New Roman"/>
              </a:rPr>
              <a:t>to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the</a:t>
            </a:r>
            <a:r>
              <a:rPr b="1" spc="-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provisions</a:t>
            </a:r>
            <a:r>
              <a:rPr b="1" spc="-6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of</a:t>
            </a:r>
            <a:r>
              <a:rPr b="1" spc="-1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spc="-20" dirty="0">
                <a:solidFill>
                  <a:schemeClr val="tx1"/>
                </a:solidFill>
                <a:latin typeface="Times New Roman"/>
                <a:cs typeface="Times New Roman"/>
              </a:rPr>
              <a:t>law.</a:t>
            </a:r>
            <a:endParaRPr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1140" y="3449192"/>
            <a:ext cx="7960359" cy="266034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18185" algn="ctr">
              <a:lnSpc>
                <a:spcPct val="150000"/>
              </a:lnSpc>
              <a:spcBef>
                <a:spcPts val="105"/>
              </a:spcBef>
            </a:pPr>
            <a:r>
              <a:rPr sz="2400" b="1" dirty="0">
                <a:solidFill>
                  <a:schemeClr val="tx1"/>
                </a:solidFill>
                <a:latin typeface="Times New Roman"/>
                <a:cs typeface="Times New Roman"/>
              </a:rPr>
              <a:t>MEANING</a:t>
            </a:r>
            <a:r>
              <a:rPr sz="2400" b="1" spc="-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chemeClr val="tx1"/>
                </a:solidFill>
                <a:latin typeface="Times New Roman"/>
                <a:cs typeface="Times New Roman"/>
              </a:rPr>
              <a:t>OF</a:t>
            </a:r>
            <a:r>
              <a:rPr sz="2400" b="1" spc="-1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chemeClr val="tx1"/>
                </a:solidFill>
                <a:latin typeface="Times New Roman"/>
                <a:cs typeface="Times New Roman"/>
              </a:rPr>
              <a:t>INSOLVENCY</a:t>
            </a:r>
            <a:endParaRPr sz="24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12700" marR="5080">
              <a:lnSpc>
                <a:spcPct val="150000"/>
              </a:lnSpc>
              <a:spcBef>
                <a:spcPts val="2900"/>
              </a:spcBef>
            </a:pP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Any</a:t>
            </a:r>
            <a:r>
              <a:rPr b="1" spc="-3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person,</a:t>
            </a:r>
            <a:r>
              <a:rPr b="1" spc="-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who</a:t>
            </a:r>
            <a:r>
              <a:rPr b="1" spc="-1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fulfils</a:t>
            </a:r>
            <a:r>
              <a:rPr b="1" spc="-7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the</a:t>
            </a:r>
            <a:r>
              <a:rPr b="1" spc="-3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following</a:t>
            </a:r>
            <a:r>
              <a:rPr b="1" spc="-5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two</a:t>
            </a:r>
            <a:r>
              <a:rPr b="1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conditions,</a:t>
            </a:r>
            <a:r>
              <a:rPr b="1" spc="-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is</a:t>
            </a:r>
            <a:r>
              <a:rPr b="1" spc="-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b="1" spc="-10" dirty="0">
                <a:solidFill>
                  <a:schemeClr val="tx1"/>
                </a:solidFill>
                <a:latin typeface="Times New Roman"/>
                <a:cs typeface="Times New Roman"/>
              </a:rPr>
              <a:t>called insolvent.</a:t>
            </a:r>
            <a:endParaRPr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algn="just">
              <a:lnSpc>
                <a:spcPct val="150000"/>
              </a:lnSpc>
              <a:spcBef>
                <a:spcPts val="120"/>
              </a:spcBef>
            </a:pPr>
            <a:endParaRPr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469265" indent="-456565">
              <a:lnSpc>
                <a:spcPct val="150000"/>
              </a:lnSpc>
              <a:spcBef>
                <a:spcPts val="5"/>
              </a:spcBef>
              <a:buAutoNum type="arabicPeriod"/>
              <a:tabLst>
                <a:tab pos="469265" algn="l"/>
              </a:tabLst>
            </a:pP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His</a:t>
            </a:r>
            <a:r>
              <a:rPr b="1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chemeClr val="tx1"/>
                </a:solidFill>
                <a:latin typeface="Times New Roman"/>
                <a:cs typeface="Times New Roman"/>
              </a:rPr>
              <a:t>liabilities</a:t>
            </a:r>
            <a:r>
              <a:rPr sz="1600" b="1" spc="-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chemeClr val="tx1"/>
                </a:solidFill>
                <a:latin typeface="Times New Roman"/>
                <a:cs typeface="Times New Roman"/>
              </a:rPr>
              <a:t>should</a:t>
            </a:r>
            <a:r>
              <a:rPr sz="1600" b="1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chemeClr val="tx1"/>
                </a:solidFill>
                <a:latin typeface="Times New Roman"/>
                <a:cs typeface="Times New Roman"/>
              </a:rPr>
              <a:t>be</a:t>
            </a:r>
            <a:r>
              <a:rPr sz="1600" b="1" spc="-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chemeClr val="tx1"/>
                </a:solidFill>
                <a:latin typeface="Times New Roman"/>
                <a:cs typeface="Times New Roman"/>
              </a:rPr>
              <a:t>more</a:t>
            </a:r>
            <a:r>
              <a:rPr sz="1600" b="1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chemeClr val="tx1"/>
                </a:solidFill>
                <a:latin typeface="Times New Roman"/>
                <a:cs typeface="Times New Roman"/>
              </a:rPr>
              <a:t>than</a:t>
            </a:r>
            <a:r>
              <a:rPr sz="1600" b="1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chemeClr val="tx1"/>
                </a:solidFill>
                <a:latin typeface="Times New Roman"/>
                <a:cs typeface="Times New Roman"/>
              </a:rPr>
              <a:t>his</a:t>
            </a:r>
            <a:r>
              <a:rPr sz="1600" b="1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chemeClr val="tx1"/>
                </a:solidFill>
                <a:latin typeface="Times New Roman"/>
                <a:cs typeface="Times New Roman"/>
              </a:rPr>
              <a:t>assets;</a:t>
            </a:r>
            <a:r>
              <a:rPr sz="1600" b="1" spc="-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b="1" spc="-25" dirty="0">
                <a:solidFill>
                  <a:schemeClr val="tx1"/>
                </a:solidFill>
                <a:latin typeface="Times New Roman"/>
                <a:cs typeface="Times New Roman"/>
              </a:rPr>
              <a:t>and</a:t>
            </a:r>
            <a:endParaRPr sz="16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469265" indent="-456565">
              <a:lnSpc>
                <a:spcPct val="150000"/>
              </a:lnSpc>
              <a:buAutoNum type="arabicPeriod"/>
              <a:tabLst>
                <a:tab pos="469265" algn="l"/>
              </a:tabLst>
            </a:pPr>
            <a:r>
              <a:rPr b="1" dirty="0">
                <a:solidFill>
                  <a:schemeClr val="tx1"/>
                </a:solidFill>
                <a:latin typeface="Times New Roman"/>
                <a:cs typeface="Times New Roman"/>
              </a:rPr>
              <a:t>He</a:t>
            </a:r>
            <a:r>
              <a:rPr b="1" spc="-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chemeClr val="tx1"/>
                </a:solidFill>
                <a:latin typeface="Times New Roman"/>
                <a:cs typeface="Times New Roman"/>
              </a:rPr>
              <a:t>must</a:t>
            </a:r>
            <a:r>
              <a:rPr sz="1600" b="1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chemeClr val="tx1"/>
                </a:solidFill>
                <a:latin typeface="Times New Roman"/>
                <a:cs typeface="Times New Roman"/>
              </a:rPr>
              <a:t>be adjudged</a:t>
            </a:r>
            <a:r>
              <a:rPr sz="1600" b="1" spc="-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chemeClr val="tx1"/>
                </a:solidFill>
                <a:latin typeface="Times New Roman"/>
                <a:cs typeface="Times New Roman"/>
              </a:rPr>
              <a:t>insolvent</a:t>
            </a:r>
            <a:r>
              <a:rPr sz="1600" b="1" spc="-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chemeClr val="tx1"/>
                </a:solidFill>
                <a:latin typeface="Times New Roman"/>
                <a:cs typeface="Times New Roman"/>
              </a:rPr>
              <a:t>by</a:t>
            </a:r>
            <a:r>
              <a:rPr sz="1600" b="1" spc="-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chemeClr val="tx1"/>
                </a:solidFill>
                <a:latin typeface="Times New Roman"/>
                <a:cs typeface="Times New Roman"/>
              </a:rPr>
              <a:t>a competent</a:t>
            </a:r>
            <a:r>
              <a:rPr sz="1600" b="1" spc="-3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chemeClr val="tx1"/>
                </a:solidFill>
                <a:latin typeface="Times New Roman"/>
                <a:cs typeface="Times New Roman"/>
              </a:rPr>
              <a:t>Court.</a:t>
            </a:r>
            <a:endParaRPr sz="16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59126" y="346477"/>
            <a:ext cx="3822700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9245" algn="l"/>
              </a:tabLst>
            </a:pPr>
            <a:r>
              <a:rPr spc="-3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INSOLVENCY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38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LAW</a:t>
            </a:r>
            <a:endParaRPr spc="-38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59740" y="1241501"/>
            <a:ext cx="8189595" cy="53367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59130">
              <a:lnSpc>
                <a:spcPct val="200000"/>
              </a:lnSpc>
              <a:spcBef>
                <a:spcPts val="100"/>
              </a:spcBef>
            </a:pPr>
            <a:r>
              <a:rPr dirty="0">
                <a:solidFill>
                  <a:schemeClr val="tx1"/>
                </a:solidFill>
                <a:latin typeface="Times New Roman"/>
                <a:cs typeface="Times New Roman"/>
              </a:rPr>
              <a:t>In</a:t>
            </a:r>
            <a:r>
              <a:rPr spc="-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chemeClr val="tx1"/>
                </a:solidFill>
                <a:latin typeface="Times New Roman"/>
                <a:cs typeface="Times New Roman"/>
              </a:rPr>
              <a:t>India,</a:t>
            </a:r>
            <a:r>
              <a:rPr spc="-1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chemeClr val="tx1"/>
                </a:solidFill>
                <a:latin typeface="Times New Roman"/>
                <a:cs typeface="Times New Roman"/>
              </a:rPr>
              <a:t>insolvency</a:t>
            </a:r>
            <a:r>
              <a:rPr spc="-3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chemeClr val="tx1"/>
                </a:solidFill>
                <a:latin typeface="Times New Roman"/>
                <a:cs typeface="Times New Roman"/>
              </a:rPr>
              <a:t>is</a:t>
            </a:r>
            <a:r>
              <a:rPr spc="-1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chemeClr val="tx1"/>
                </a:solidFill>
                <a:latin typeface="Times New Roman"/>
                <a:cs typeface="Times New Roman"/>
              </a:rPr>
              <a:t>governed</a:t>
            </a:r>
            <a:r>
              <a:rPr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chemeClr val="tx1"/>
                </a:solidFill>
                <a:latin typeface="Times New Roman"/>
                <a:cs typeface="Times New Roman"/>
              </a:rPr>
              <a:t>by</a:t>
            </a:r>
            <a:r>
              <a:rPr spc="-10" dirty="0">
                <a:solidFill>
                  <a:schemeClr val="tx1"/>
                </a:solidFill>
                <a:latin typeface="Times New Roman"/>
                <a:cs typeface="Times New Roman"/>
              </a:rPr>
              <a:t> two</a:t>
            </a:r>
            <a:r>
              <a:rPr spc="-1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chemeClr val="tx1"/>
                </a:solidFill>
                <a:latin typeface="Times New Roman"/>
                <a:cs typeface="Times New Roman"/>
              </a:rPr>
              <a:t>Acts</a:t>
            </a:r>
            <a:r>
              <a:rPr spc="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namely</a:t>
            </a:r>
            <a:r>
              <a:rPr dirty="0">
                <a:solidFill>
                  <a:schemeClr val="tx1"/>
                </a:solidFill>
                <a:latin typeface="Times New Roman"/>
                <a:cs typeface="Times New Roman"/>
              </a:rPr>
              <a:t>:</a:t>
            </a:r>
            <a:r>
              <a:rPr spc="-8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pc="-25" dirty="0">
                <a:solidFill>
                  <a:schemeClr val="tx1"/>
                </a:solidFill>
                <a:latin typeface="Times New Roman"/>
                <a:cs typeface="Times New Roman"/>
              </a:rPr>
              <a:t>The </a:t>
            </a:r>
            <a:r>
              <a:rPr dirty="0">
                <a:solidFill>
                  <a:schemeClr val="tx1"/>
                </a:solidFill>
                <a:latin typeface="Times New Roman"/>
                <a:cs typeface="Times New Roman"/>
              </a:rPr>
              <a:t>presidency</a:t>
            </a:r>
            <a:r>
              <a:rPr spc="-11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pc="-35" dirty="0">
                <a:solidFill>
                  <a:schemeClr val="tx1"/>
                </a:solidFill>
                <a:latin typeface="Times New Roman"/>
                <a:cs typeface="Times New Roman"/>
              </a:rPr>
              <a:t>Towns</a:t>
            </a:r>
            <a:r>
              <a:rPr spc="-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pc="-10" dirty="0">
                <a:solidFill>
                  <a:schemeClr val="tx1"/>
                </a:solidFill>
                <a:latin typeface="Times New Roman"/>
                <a:cs typeface="Times New Roman"/>
              </a:rPr>
              <a:t>Insolvency</a:t>
            </a:r>
            <a:r>
              <a:rPr spc="-1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chemeClr val="tx1"/>
                </a:solidFill>
                <a:latin typeface="Times New Roman"/>
                <a:cs typeface="Times New Roman"/>
              </a:rPr>
              <a:t>Act,</a:t>
            </a:r>
            <a:r>
              <a:rPr spc="-3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chemeClr val="tx1"/>
                </a:solidFill>
                <a:latin typeface="Times New Roman"/>
                <a:cs typeface="Times New Roman"/>
              </a:rPr>
              <a:t>1909</a:t>
            </a:r>
            <a:r>
              <a:rPr spc="-3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chemeClr val="tx1"/>
                </a:solidFill>
                <a:latin typeface="Times New Roman"/>
                <a:cs typeface="Times New Roman"/>
              </a:rPr>
              <a:t>and</a:t>
            </a:r>
            <a:r>
              <a:rPr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chemeClr val="tx1"/>
                </a:solidFill>
                <a:latin typeface="Times New Roman"/>
                <a:cs typeface="Times New Roman"/>
              </a:rPr>
              <a:t>the</a:t>
            </a:r>
            <a:r>
              <a:rPr spc="-3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pc="-10" dirty="0">
                <a:solidFill>
                  <a:schemeClr val="tx1"/>
                </a:solidFill>
                <a:latin typeface="Times New Roman"/>
                <a:cs typeface="Times New Roman"/>
              </a:rPr>
              <a:t>Provincial Insolvency</a:t>
            </a:r>
            <a:r>
              <a:rPr spc="-1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chemeClr val="tx1"/>
                </a:solidFill>
                <a:latin typeface="Times New Roman"/>
                <a:cs typeface="Times New Roman"/>
              </a:rPr>
              <a:t>Act,</a:t>
            </a:r>
            <a:r>
              <a:rPr spc="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pc="-10" dirty="0">
                <a:solidFill>
                  <a:schemeClr val="tx1"/>
                </a:solidFill>
                <a:latin typeface="Times New Roman"/>
                <a:cs typeface="Times New Roman"/>
              </a:rPr>
              <a:t>1920.</a:t>
            </a:r>
            <a:endParaRPr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12700">
              <a:lnSpc>
                <a:spcPct val="200000"/>
              </a:lnSpc>
              <a:spcBef>
                <a:spcPts val="869"/>
              </a:spcBef>
            </a:pPr>
            <a:r>
              <a:rPr sz="2000" b="1" dirty="0">
                <a:solidFill>
                  <a:schemeClr val="tx1"/>
                </a:solidFill>
                <a:latin typeface="Times New Roman"/>
                <a:cs typeface="Times New Roman"/>
              </a:rPr>
              <a:t>The</a:t>
            </a:r>
            <a:r>
              <a:rPr sz="2000" b="1" spc="-10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chemeClr val="tx1"/>
                </a:solidFill>
                <a:latin typeface="Times New Roman"/>
                <a:cs typeface="Times New Roman"/>
              </a:rPr>
              <a:t>Presidency</a:t>
            </a:r>
            <a:r>
              <a:rPr sz="2000" b="1" spc="-10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b="1" spc="-35" dirty="0">
                <a:solidFill>
                  <a:schemeClr val="tx1"/>
                </a:solidFill>
                <a:latin typeface="Times New Roman"/>
                <a:cs typeface="Times New Roman"/>
              </a:rPr>
              <a:t>Towns</a:t>
            </a:r>
            <a:r>
              <a:rPr sz="2000" b="1" spc="-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b="1" spc="-20" dirty="0">
                <a:solidFill>
                  <a:schemeClr val="tx1"/>
                </a:solidFill>
                <a:latin typeface="Times New Roman"/>
                <a:cs typeface="Times New Roman"/>
              </a:rPr>
              <a:t>Insolvency</a:t>
            </a:r>
            <a:r>
              <a:rPr sz="2000" b="1" spc="-17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b="1" spc="-25" dirty="0">
                <a:solidFill>
                  <a:schemeClr val="tx1"/>
                </a:solidFill>
                <a:latin typeface="Times New Roman"/>
                <a:cs typeface="Times New Roman"/>
              </a:rPr>
              <a:t>Act</a:t>
            </a:r>
            <a:endParaRPr sz="2000" b="1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12700" marR="573405" indent="457200">
              <a:lnSpc>
                <a:spcPct val="200000"/>
              </a:lnSpc>
              <a:spcBef>
                <a:spcPts val="320"/>
              </a:spcBef>
            </a:pPr>
            <a:r>
              <a:rPr sz="1600" spc="-10" dirty="0">
                <a:solidFill>
                  <a:schemeClr val="tx1"/>
                </a:solidFill>
                <a:latin typeface="Times New Roman"/>
                <a:cs typeface="Times New Roman"/>
              </a:rPr>
              <a:t>This</a:t>
            </a:r>
            <a:r>
              <a:rPr sz="1600" spc="-1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Act</a:t>
            </a:r>
            <a:r>
              <a:rPr sz="1600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applies</a:t>
            </a:r>
            <a:r>
              <a:rPr sz="1600" spc="-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in</a:t>
            </a:r>
            <a:r>
              <a:rPr sz="1600" spc="-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the</a:t>
            </a:r>
            <a:r>
              <a:rPr sz="1600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Presidency</a:t>
            </a:r>
            <a:r>
              <a:rPr sz="1600" spc="-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towns</a:t>
            </a:r>
            <a:r>
              <a:rPr sz="1600" spc="-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of</a:t>
            </a:r>
            <a:r>
              <a:rPr sz="1600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Mumbai,</a:t>
            </a:r>
            <a:r>
              <a:rPr sz="1600" spc="-3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Chennai</a:t>
            </a:r>
            <a:r>
              <a:rPr sz="1600" spc="-3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spc="-25" dirty="0">
                <a:solidFill>
                  <a:schemeClr val="tx1"/>
                </a:solidFill>
                <a:latin typeface="Times New Roman"/>
                <a:cs typeface="Times New Roman"/>
              </a:rPr>
              <a:t>and </a:t>
            </a:r>
            <a:r>
              <a:rPr sz="1600" spc="-10" dirty="0">
                <a:solidFill>
                  <a:schemeClr val="tx1"/>
                </a:solidFill>
                <a:latin typeface="Times New Roman"/>
                <a:cs typeface="Times New Roman"/>
              </a:rPr>
              <a:t>Kolkata.</a:t>
            </a:r>
            <a:endParaRPr sz="16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12700" marR="274320">
              <a:lnSpc>
                <a:spcPct val="200000"/>
              </a:lnSpc>
              <a:spcBef>
                <a:spcPts val="85"/>
              </a:spcBef>
            </a:pPr>
            <a:r>
              <a:rPr dirty="0">
                <a:solidFill>
                  <a:schemeClr val="tx1"/>
                </a:solidFill>
                <a:latin typeface="Times New Roman"/>
                <a:cs typeface="Times New Roman"/>
              </a:rPr>
              <a:t>The</a:t>
            </a:r>
            <a:r>
              <a:rPr spc="-6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chemeClr val="tx1"/>
                </a:solidFill>
                <a:latin typeface="Times New Roman"/>
                <a:cs typeface="Times New Roman"/>
              </a:rPr>
              <a:t>Preferential</a:t>
            </a:r>
            <a:r>
              <a:rPr spc="-7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chemeClr val="tx1"/>
                </a:solidFill>
                <a:latin typeface="Times New Roman"/>
                <a:cs typeface="Times New Roman"/>
              </a:rPr>
              <a:t>Creditors</a:t>
            </a:r>
            <a:r>
              <a:rPr spc="-5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chemeClr val="tx1"/>
                </a:solidFill>
                <a:latin typeface="Times New Roman"/>
                <a:cs typeface="Times New Roman"/>
              </a:rPr>
              <a:t>are</a:t>
            </a:r>
            <a:r>
              <a:rPr spc="-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chemeClr val="tx1"/>
                </a:solidFill>
                <a:latin typeface="Times New Roman"/>
                <a:cs typeface="Times New Roman"/>
              </a:rPr>
              <a:t>described</a:t>
            </a:r>
            <a:r>
              <a:rPr spc="-5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chemeClr val="tx1"/>
                </a:solidFill>
                <a:latin typeface="Times New Roman"/>
                <a:cs typeface="Times New Roman"/>
              </a:rPr>
              <a:t>in</a:t>
            </a:r>
            <a:r>
              <a:rPr spc="-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chemeClr val="tx1"/>
                </a:solidFill>
                <a:latin typeface="Times New Roman"/>
                <a:cs typeface="Times New Roman"/>
              </a:rPr>
              <a:t>Sec.49</a:t>
            </a:r>
            <a:r>
              <a:rPr spc="-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chemeClr val="tx1"/>
                </a:solidFill>
                <a:latin typeface="Times New Roman"/>
                <a:cs typeface="Times New Roman"/>
              </a:rPr>
              <a:t>of</a:t>
            </a:r>
            <a:r>
              <a:rPr spc="-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pc="-10" dirty="0">
                <a:solidFill>
                  <a:schemeClr val="tx1"/>
                </a:solidFill>
                <a:latin typeface="Times New Roman"/>
                <a:cs typeface="Times New Roman"/>
              </a:rPr>
              <a:t>this</a:t>
            </a:r>
            <a:r>
              <a:rPr spc="-1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pc="-25" dirty="0">
                <a:solidFill>
                  <a:schemeClr val="tx1"/>
                </a:solidFill>
                <a:latin typeface="Times New Roman"/>
                <a:cs typeface="Times New Roman"/>
              </a:rPr>
              <a:t>Act </a:t>
            </a:r>
            <a:r>
              <a:rPr dirty="0">
                <a:solidFill>
                  <a:schemeClr val="tx1"/>
                </a:solidFill>
                <a:latin typeface="Times New Roman"/>
                <a:cs typeface="Times New Roman"/>
              </a:rPr>
              <a:t>as</a:t>
            </a:r>
            <a:r>
              <a:rPr spc="-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chemeClr val="tx1"/>
                </a:solidFill>
                <a:latin typeface="Times New Roman"/>
                <a:cs typeface="Times New Roman"/>
              </a:rPr>
              <a:t>under</a:t>
            </a:r>
            <a:r>
              <a:rPr spc="-8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pc="-50" dirty="0">
                <a:solidFill>
                  <a:schemeClr val="tx1"/>
                </a:solidFill>
                <a:latin typeface="Times New Roman"/>
                <a:cs typeface="Times New Roman"/>
              </a:rPr>
              <a:t>:</a:t>
            </a:r>
            <a:endParaRPr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469900" indent="-457200">
              <a:lnSpc>
                <a:spcPct val="200000"/>
              </a:lnSpc>
              <a:buAutoNum type="arabicPeriod"/>
              <a:tabLst>
                <a:tab pos="469900" algn="l"/>
              </a:tabLst>
            </a:pP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All</a:t>
            </a:r>
            <a:r>
              <a:rPr sz="1600" spc="-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debts</a:t>
            </a:r>
            <a:r>
              <a:rPr sz="1600" spc="-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to</a:t>
            </a:r>
            <a:r>
              <a:rPr sz="1600" spc="-1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the</a:t>
            </a:r>
            <a:r>
              <a:rPr sz="1600" spc="-1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Government</a:t>
            </a:r>
            <a:r>
              <a:rPr sz="1600" spc="-3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or</a:t>
            </a:r>
            <a:r>
              <a:rPr sz="1600" spc="-3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to</a:t>
            </a:r>
            <a:r>
              <a:rPr sz="1600" spc="-1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any </a:t>
            </a:r>
            <a:r>
              <a:rPr sz="1600" spc="-10" dirty="0">
                <a:solidFill>
                  <a:schemeClr val="tx1"/>
                </a:solidFill>
                <a:latin typeface="Times New Roman"/>
                <a:cs typeface="Times New Roman"/>
              </a:rPr>
              <a:t>Local</a:t>
            </a:r>
            <a:r>
              <a:rPr sz="1600" spc="-1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chemeClr val="tx1"/>
                </a:solidFill>
                <a:latin typeface="Times New Roman"/>
                <a:cs typeface="Times New Roman"/>
              </a:rPr>
              <a:t>Authority;</a:t>
            </a:r>
            <a:endParaRPr sz="16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469900" marR="5080" indent="-457834">
              <a:lnSpc>
                <a:spcPct val="200000"/>
              </a:lnSpc>
              <a:buAutoNum type="arabicPeriod"/>
              <a:tabLst>
                <a:tab pos="469900" algn="l"/>
              </a:tabLst>
            </a:pP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All</a:t>
            </a:r>
            <a:r>
              <a:rPr sz="1600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salaries</a:t>
            </a:r>
            <a:r>
              <a:rPr sz="1600" spc="-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or</a:t>
            </a:r>
            <a:r>
              <a:rPr sz="1600" spc="-5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wages</a:t>
            </a:r>
            <a:r>
              <a:rPr sz="1600" spc="-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of</a:t>
            </a:r>
            <a:r>
              <a:rPr sz="1600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any</a:t>
            </a:r>
            <a:r>
              <a:rPr sz="1600" spc="-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clerk,</a:t>
            </a:r>
            <a:r>
              <a:rPr sz="1600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servant</a:t>
            </a:r>
            <a:r>
              <a:rPr sz="1600" spc="-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or</a:t>
            </a:r>
            <a:r>
              <a:rPr sz="1600" spc="-5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labourer</a:t>
            </a:r>
            <a:r>
              <a:rPr sz="1600" spc="-5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in</a:t>
            </a:r>
            <a:r>
              <a:rPr sz="1600" spc="-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respect</a:t>
            </a:r>
            <a:r>
              <a:rPr sz="1600" spc="-25" dirty="0">
                <a:solidFill>
                  <a:schemeClr val="tx1"/>
                </a:solidFill>
                <a:latin typeface="Times New Roman"/>
                <a:cs typeface="Times New Roman"/>
              </a:rPr>
              <a:t> of </a:t>
            </a: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services</a:t>
            </a:r>
            <a:r>
              <a:rPr sz="1600" spc="-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rendered</a:t>
            </a:r>
            <a:r>
              <a:rPr sz="1600" spc="-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to</a:t>
            </a:r>
            <a:r>
              <a:rPr sz="1600" spc="-1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the</a:t>
            </a:r>
            <a:r>
              <a:rPr sz="1600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insolvent</a:t>
            </a:r>
            <a:r>
              <a:rPr sz="1600" spc="-5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during</a:t>
            </a:r>
            <a:r>
              <a:rPr sz="1600" spc="-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four</a:t>
            </a:r>
            <a:r>
              <a:rPr sz="1600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months</a:t>
            </a:r>
            <a:r>
              <a:rPr sz="1600" spc="-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before</a:t>
            </a:r>
            <a:r>
              <a:rPr sz="1600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the</a:t>
            </a:r>
            <a:r>
              <a:rPr sz="1600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date</a:t>
            </a:r>
            <a:r>
              <a:rPr sz="1600" spc="-25" dirty="0">
                <a:solidFill>
                  <a:schemeClr val="tx1"/>
                </a:solidFill>
                <a:latin typeface="Times New Roman"/>
                <a:cs typeface="Times New Roman"/>
              </a:rPr>
              <a:t> of </a:t>
            </a: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the</a:t>
            </a:r>
            <a:r>
              <a:rPr sz="1600" spc="-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presentation</a:t>
            </a:r>
            <a:r>
              <a:rPr sz="1600" spc="-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of</a:t>
            </a:r>
            <a:r>
              <a:rPr sz="1600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the</a:t>
            </a:r>
            <a:r>
              <a:rPr sz="1600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petition,</a:t>
            </a:r>
            <a:r>
              <a:rPr sz="1600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not</a:t>
            </a:r>
            <a:r>
              <a:rPr sz="1600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exceeding</a:t>
            </a:r>
            <a:r>
              <a:rPr sz="1600" spc="-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three</a:t>
            </a:r>
            <a:r>
              <a:rPr sz="1600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hundred</a:t>
            </a:r>
            <a:r>
              <a:rPr sz="1600" spc="-3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rupees</a:t>
            </a:r>
            <a:r>
              <a:rPr sz="1600" spc="-3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spc="-25" dirty="0">
                <a:solidFill>
                  <a:schemeClr val="tx1"/>
                </a:solidFill>
                <a:latin typeface="Times New Roman"/>
                <a:cs typeface="Times New Roman"/>
              </a:rPr>
              <a:t>for </a:t>
            </a: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each clerk,</a:t>
            </a:r>
            <a:r>
              <a:rPr sz="1600" spc="-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and</a:t>
            </a:r>
            <a:r>
              <a:rPr sz="1600" spc="-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one</a:t>
            </a:r>
            <a:r>
              <a:rPr sz="1600" spc="-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hundred</a:t>
            </a:r>
            <a:r>
              <a:rPr sz="1600" spc="-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rupees</a:t>
            </a:r>
            <a:r>
              <a:rPr sz="1600" spc="-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for</a:t>
            </a:r>
            <a:r>
              <a:rPr sz="1600" spc="-5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each such</a:t>
            </a:r>
            <a:r>
              <a:rPr sz="1600" spc="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servant</a:t>
            </a:r>
            <a:r>
              <a:rPr sz="1600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chemeClr val="tx1"/>
                </a:solidFill>
                <a:latin typeface="Times New Roman"/>
                <a:cs typeface="Times New Roman"/>
              </a:rPr>
              <a:t>or</a:t>
            </a:r>
            <a:r>
              <a:rPr sz="1600" spc="-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chemeClr val="tx1"/>
                </a:solidFill>
                <a:latin typeface="Times New Roman"/>
                <a:cs typeface="Times New Roman"/>
              </a:rPr>
              <a:t>labourer; </a:t>
            </a:r>
            <a:r>
              <a:rPr sz="1600" spc="-25" dirty="0">
                <a:solidFill>
                  <a:schemeClr val="tx1"/>
                </a:solidFill>
                <a:latin typeface="Times New Roman"/>
                <a:cs typeface="Times New Roman"/>
              </a:rPr>
              <a:t>and</a:t>
            </a:r>
            <a:endParaRPr sz="16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9740" y="1912747"/>
            <a:ext cx="8222615" cy="16671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125" algn="just">
              <a:lnSpc>
                <a:spcPts val="3320"/>
              </a:lnSpc>
              <a:buClr>
                <a:srgbClr val="FF0000"/>
              </a:buClr>
              <a:buSzPct val="133333"/>
              <a:tabLst>
                <a:tab pos="864235" algn="l"/>
                <a:tab pos="6463030" algn="l"/>
              </a:tabLst>
            </a:pPr>
            <a:r>
              <a:rPr lang="en-US" sz="2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3. </a:t>
            </a:r>
            <a:r>
              <a:rPr sz="2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Rent</a:t>
            </a:r>
            <a:r>
              <a:rPr sz="2000" spc="-35" dirty="0" smtClean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due</a:t>
            </a:r>
            <a:r>
              <a:rPr sz="2000" spc="-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to</a:t>
            </a:r>
            <a:r>
              <a:rPr sz="2000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a</a:t>
            </a:r>
            <a:r>
              <a:rPr sz="2000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landlord</a:t>
            </a:r>
            <a:r>
              <a:rPr sz="2000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from</a:t>
            </a:r>
            <a:r>
              <a:rPr sz="2000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the</a:t>
            </a:r>
            <a:r>
              <a:rPr sz="2000" spc="-3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spc="-10" dirty="0" smtClean="0">
                <a:solidFill>
                  <a:schemeClr val="tx1"/>
                </a:solidFill>
                <a:latin typeface="Times New Roman"/>
                <a:cs typeface="Times New Roman"/>
              </a:rPr>
              <a:t>insolvent,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provided</a:t>
            </a:r>
            <a:r>
              <a:rPr sz="2000" spc="-60" dirty="0" smtClean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chemeClr val="tx1"/>
                </a:solidFill>
                <a:latin typeface="Times New Roman"/>
                <a:cs typeface="Times New Roman"/>
              </a:rPr>
              <a:t>the</a:t>
            </a:r>
            <a:endParaRPr sz="20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3818254" marR="5080" indent="-3806190" algn="just">
              <a:lnSpc>
                <a:spcPct val="100000"/>
              </a:lnSpc>
              <a:spcBef>
                <a:spcPts val="20"/>
              </a:spcBef>
            </a:pP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amount</a:t>
            </a:r>
            <a:r>
              <a:rPr sz="2000" spc="-3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payable</a:t>
            </a:r>
            <a:r>
              <a:rPr sz="2000" spc="-3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under</a:t>
            </a:r>
            <a:r>
              <a:rPr sz="2000" spc="-7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this</a:t>
            </a:r>
            <a:r>
              <a:rPr sz="2000" spc="-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Clause</a:t>
            </a:r>
            <a:r>
              <a:rPr sz="2000" spc="-3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shall</a:t>
            </a:r>
            <a:r>
              <a:rPr sz="2000" spc="-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not</a:t>
            </a:r>
            <a:r>
              <a:rPr sz="2000" spc="-3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exceed</a:t>
            </a:r>
            <a:r>
              <a:rPr sz="2000" spc="-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one</a:t>
            </a:r>
            <a:r>
              <a:rPr sz="2000" spc="-3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Times New Roman"/>
                <a:cs typeface="Times New Roman"/>
              </a:rPr>
              <a:t>month’s rent.</a:t>
            </a:r>
            <a:endParaRPr sz="20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algn="just">
              <a:lnSpc>
                <a:spcPct val="100000"/>
              </a:lnSpc>
              <a:spcBef>
                <a:spcPts val="80"/>
              </a:spcBef>
            </a:pPr>
            <a:endParaRPr sz="20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52070" marR="44450" algn="just">
              <a:lnSpc>
                <a:spcPct val="100499"/>
              </a:lnSpc>
              <a:buClr>
                <a:srgbClr val="FF0000"/>
              </a:buClr>
              <a:buSzPct val="133333"/>
              <a:tabLst>
                <a:tab pos="2750185" algn="l"/>
              </a:tabLst>
            </a:pPr>
            <a:r>
              <a:rPr lang="en-US" sz="2000" spc="-10" dirty="0" smtClean="0">
                <a:solidFill>
                  <a:schemeClr val="tx1"/>
                </a:solidFill>
                <a:latin typeface="Times New Roman"/>
                <a:cs typeface="Times New Roman"/>
              </a:rPr>
              <a:t>4. </a:t>
            </a:r>
            <a:r>
              <a:rPr sz="2000" spc="-10" dirty="0" smtClean="0">
                <a:solidFill>
                  <a:schemeClr val="tx1"/>
                </a:solidFill>
                <a:latin typeface="Times New Roman"/>
                <a:cs typeface="Times New Roman"/>
              </a:rPr>
              <a:t>Compensation</a:t>
            </a:r>
            <a:r>
              <a:rPr sz="2000" spc="-35" dirty="0" smtClean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payable</a:t>
            </a:r>
            <a:r>
              <a:rPr sz="2000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Times New Roman"/>
                <a:cs typeface="Times New Roman"/>
              </a:rPr>
              <a:t>under</a:t>
            </a:r>
            <a:r>
              <a:rPr sz="2000" spc="-114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chemeClr val="tx1"/>
                </a:solidFill>
                <a:latin typeface="Times New Roman"/>
                <a:cs typeface="Times New Roman"/>
              </a:rPr>
              <a:t>Workmen’s</a:t>
            </a:r>
            <a:r>
              <a:rPr sz="2000" spc="-5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Times New Roman"/>
                <a:cs typeface="Times New Roman"/>
              </a:rPr>
              <a:t>Compensation 	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Act</a:t>
            </a:r>
            <a:r>
              <a:rPr sz="2000" spc="-1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or</a:t>
            </a:r>
            <a:r>
              <a:rPr sz="2000" spc="-5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any</a:t>
            </a:r>
            <a:r>
              <a:rPr sz="2000" spc="-1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other</a:t>
            </a:r>
            <a:r>
              <a:rPr sz="2000" spc="-18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chemeClr val="tx1"/>
                </a:solidFill>
                <a:latin typeface="Times New Roman"/>
                <a:cs typeface="Times New Roman"/>
              </a:rPr>
              <a:t>Act.</a:t>
            </a:r>
            <a:endParaRPr sz="2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87805" y="324357"/>
            <a:ext cx="624014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3200" b="1" u="none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b="1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Provincial</a:t>
            </a:r>
            <a:r>
              <a:rPr sz="3200" b="1" u="none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b="1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Insolvency</a:t>
            </a:r>
            <a:r>
              <a:rPr sz="3200" b="1" u="none" spc="-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b="1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Act,</a:t>
            </a:r>
            <a:r>
              <a:rPr sz="3200" b="1" u="none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b="1" u="none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1920</a:t>
            </a:r>
            <a:endParaRPr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7340" y="1089405"/>
            <a:ext cx="8322945" cy="52332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72795">
              <a:lnSpc>
                <a:spcPct val="150000"/>
              </a:lnSpc>
              <a:spcBef>
                <a:spcPts val="100"/>
              </a:spcBef>
            </a:pP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It</a:t>
            </a:r>
            <a:r>
              <a:rPr sz="2000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applies</a:t>
            </a:r>
            <a:r>
              <a:rPr sz="2000" spc="-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in</a:t>
            </a:r>
            <a:r>
              <a:rPr sz="2000" spc="-3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whole</a:t>
            </a:r>
            <a:r>
              <a:rPr sz="2000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of</a:t>
            </a:r>
            <a:r>
              <a:rPr sz="2000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India</a:t>
            </a:r>
            <a:r>
              <a:rPr sz="2000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except</a:t>
            </a:r>
            <a:r>
              <a:rPr sz="2000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the</a:t>
            </a:r>
            <a:r>
              <a:rPr sz="2000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Presidency</a:t>
            </a:r>
            <a:r>
              <a:rPr sz="2000" spc="-5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towns </a:t>
            </a:r>
            <a:r>
              <a:rPr sz="2000" spc="-25" dirty="0">
                <a:solidFill>
                  <a:schemeClr val="tx1"/>
                </a:solidFill>
                <a:latin typeface="Times New Roman"/>
                <a:cs typeface="Times New Roman"/>
              </a:rPr>
              <a:t>of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Bombay,</a:t>
            </a:r>
            <a:r>
              <a:rPr sz="2000" spc="-6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Madras,</a:t>
            </a:r>
            <a:r>
              <a:rPr sz="2000" spc="-5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and</a:t>
            </a:r>
            <a:r>
              <a:rPr sz="2000" spc="-5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Times New Roman"/>
                <a:cs typeface="Times New Roman"/>
              </a:rPr>
              <a:t>Calcutta.</a:t>
            </a:r>
            <a:endParaRPr sz="20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>
              <a:lnSpc>
                <a:spcPct val="150000"/>
              </a:lnSpc>
              <a:spcBef>
                <a:spcPts val="105"/>
              </a:spcBef>
            </a:pPr>
            <a:endParaRPr sz="20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12700" marR="376555">
              <a:lnSpc>
                <a:spcPct val="150000"/>
              </a:lnSpc>
            </a:pPr>
            <a:r>
              <a:rPr sz="2400" b="1" spc="-10" dirty="0">
                <a:solidFill>
                  <a:schemeClr val="tx1"/>
                </a:solidFill>
                <a:latin typeface="Times New Roman"/>
                <a:cs typeface="Times New Roman"/>
              </a:rPr>
              <a:t>Preferential</a:t>
            </a:r>
            <a:r>
              <a:rPr sz="2400" b="1" spc="-7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chemeClr val="tx1"/>
                </a:solidFill>
                <a:latin typeface="Times New Roman"/>
                <a:cs typeface="Times New Roman"/>
              </a:rPr>
              <a:t>Creditors</a:t>
            </a:r>
            <a:r>
              <a:rPr sz="2400" b="1" spc="-7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chemeClr val="tx1"/>
                </a:solidFill>
                <a:latin typeface="Times New Roman"/>
                <a:cs typeface="Times New Roman"/>
              </a:rPr>
              <a:t>are</a:t>
            </a:r>
            <a:r>
              <a:rPr sz="2400" b="1" spc="-8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chemeClr val="tx1"/>
                </a:solidFill>
                <a:latin typeface="Times New Roman"/>
                <a:cs typeface="Times New Roman"/>
              </a:rPr>
              <a:t>described</a:t>
            </a:r>
            <a:r>
              <a:rPr sz="2400" b="1" spc="-6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chemeClr val="tx1"/>
                </a:solidFill>
                <a:latin typeface="Times New Roman"/>
                <a:cs typeface="Times New Roman"/>
              </a:rPr>
              <a:t>in</a:t>
            </a:r>
            <a:r>
              <a:rPr sz="2400" b="1" spc="-8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chemeClr val="tx1"/>
                </a:solidFill>
                <a:latin typeface="Times New Roman"/>
                <a:cs typeface="Times New Roman"/>
              </a:rPr>
              <a:t>Sec.61</a:t>
            </a:r>
            <a:r>
              <a:rPr sz="2400" b="1" spc="-7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chemeClr val="tx1"/>
                </a:solidFill>
                <a:latin typeface="Times New Roman"/>
                <a:cs typeface="Times New Roman"/>
              </a:rPr>
              <a:t>of</a:t>
            </a:r>
            <a:r>
              <a:rPr sz="2400" b="1" spc="-7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chemeClr val="tx1"/>
                </a:solidFill>
                <a:latin typeface="Times New Roman"/>
                <a:cs typeface="Times New Roman"/>
              </a:rPr>
              <a:t>this </a:t>
            </a:r>
            <a:r>
              <a:rPr sz="2400" b="1" dirty="0">
                <a:solidFill>
                  <a:schemeClr val="tx1"/>
                </a:solidFill>
                <a:latin typeface="Times New Roman"/>
                <a:cs typeface="Times New Roman"/>
              </a:rPr>
              <a:t>Act</a:t>
            </a:r>
            <a:r>
              <a:rPr sz="2400" b="1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chemeClr val="tx1"/>
                </a:solidFill>
                <a:latin typeface="Times New Roman"/>
                <a:cs typeface="Times New Roman"/>
              </a:rPr>
              <a:t>as</a:t>
            </a:r>
            <a:r>
              <a:rPr sz="2400" b="1" spc="-3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chemeClr val="tx1"/>
                </a:solidFill>
                <a:latin typeface="Times New Roman"/>
                <a:cs typeface="Times New Roman"/>
              </a:rPr>
              <a:t>under</a:t>
            </a:r>
            <a:r>
              <a:rPr sz="2400" b="1" spc="-8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chemeClr val="tx1"/>
                </a:solidFill>
                <a:latin typeface="Times New Roman"/>
                <a:cs typeface="Times New Roman"/>
              </a:rPr>
              <a:t>:</a:t>
            </a:r>
            <a:endParaRPr sz="24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528955" indent="-516255">
              <a:lnSpc>
                <a:spcPct val="150000"/>
              </a:lnSpc>
              <a:spcBef>
                <a:spcPts val="20"/>
              </a:spcBef>
              <a:buAutoNum type="arabicPeriod"/>
              <a:tabLst>
                <a:tab pos="528955" algn="l"/>
              </a:tabLst>
            </a:pP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All</a:t>
            </a:r>
            <a:r>
              <a:rPr sz="2000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debts</a:t>
            </a:r>
            <a:r>
              <a:rPr sz="2000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due</a:t>
            </a:r>
            <a:r>
              <a:rPr sz="2000" spc="-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to</a:t>
            </a:r>
            <a:r>
              <a:rPr sz="2000" spc="-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the</a:t>
            </a:r>
            <a:r>
              <a:rPr sz="2000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Government</a:t>
            </a:r>
            <a:r>
              <a:rPr sz="2000" spc="-3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or</a:t>
            </a:r>
            <a:r>
              <a:rPr sz="2000" spc="-6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to</a:t>
            </a:r>
            <a:r>
              <a:rPr sz="2000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any</a:t>
            </a:r>
            <a:r>
              <a:rPr sz="2000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Local</a:t>
            </a:r>
            <a:r>
              <a:rPr sz="2000" spc="-15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Times New Roman"/>
                <a:cs typeface="Times New Roman"/>
              </a:rPr>
              <a:t>Authority;</a:t>
            </a:r>
            <a:endParaRPr sz="20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469900" marR="5080" indent="-457200">
              <a:lnSpc>
                <a:spcPct val="150000"/>
              </a:lnSpc>
              <a:buAutoNum type="arabicPeriod"/>
              <a:tabLst>
                <a:tab pos="469900" algn="l"/>
              </a:tabLst>
            </a:pP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All</a:t>
            </a:r>
            <a:r>
              <a:rPr sz="2000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salaries</a:t>
            </a:r>
            <a:r>
              <a:rPr sz="2000" spc="-3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or</a:t>
            </a:r>
            <a:r>
              <a:rPr sz="2000" spc="-7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wages,</a:t>
            </a:r>
            <a:r>
              <a:rPr sz="2000" spc="-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not</a:t>
            </a:r>
            <a:r>
              <a:rPr sz="2000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exceeding</a:t>
            </a:r>
            <a:r>
              <a:rPr sz="2000" spc="-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twenty</a:t>
            </a:r>
            <a:r>
              <a:rPr sz="2000" spc="-3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rupees</a:t>
            </a:r>
            <a:r>
              <a:rPr sz="2000" spc="-1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in</a:t>
            </a:r>
            <a:r>
              <a:rPr sz="2000" spc="-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all,</a:t>
            </a:r>
            <a:r>
              <a:rPr sz="2000" spc="-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chemeClr val="tx1"/>
                </a:solidFill>
                <a:latin typeface="Times New Roman"/>
                <a:cs typeface="Times New Roman"/>
              </a:rPr>
              <a:t>of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any</a:t>
            </a:r>
            <a:r>
              <a:rPr sz="2000" spc="-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clerk,</a:t>
            </a:r>
            <a:r>
              <a:rPr sz="2000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servant,</a:t>
            </a:r>
            <a:r>
              <a:rPr sz="2000" spc="-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or</a:t>
            </a:r>
            <a:r>
              <a:rPr sz="2000" spc="-5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labourer</a:t>
            </a:r>
            <a:r>
              <a:rPr sz="2000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in</a:t>
            </a:r>
            <a:r>
              <a:rPr sz="2000" spc="-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respect</a:t>
            </a:r>
            <a:r>
              <a:rPr sz="2000" spc="-1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of</a:t>
            </a:r>
            <a:r>
              <a:rPr sz="2000" spc="-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services</a:t>
            </a:r>
            <a:r>
              <a:rPr sz="2000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Times New Roman"/>
                <a:cs typeface="Times New Roman"/>
              </a:rPr>
              <a:t>rendered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to</a:t>
            </a:r>
            <a:r>
              <a:rPr sz="2000" spc="-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the</a:t>
            </a:r>
            <a:r>
              <a:rPr sz="2000" spc="-5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insolvent</a:t>
            </a:r>
            <a:r>
              <a:rPr sz="2000" spc="-5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during</a:t>
            </a:r>
            <a:r>
              <a:rPr sz="2000" spc="-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four</a:t>
            </a:r>
            <a:r>
              <a:rPr sz="2000" spc="-8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months</a:t>
            </a:r>
            <a:r>
              <a:rPr sz="2000" spc="-3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before</a:t>
            </a:r>
            <a:r>
              <a:rPr sz="2000" spc="-5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the</a:t>
            </a:r>
            <a:r>
              <a:rPr sz="2000" spc="-5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Times New Roman"/>
                <a:cs typeface="Times New Roman"/>
              </a:rPr>
              <a:t>presentation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of</a:t>
            </a:r>
            <a:r>
              <a:rPr sz="2000" spc="-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the</a:t>
            </a:r>
            <a:r>
              <a:rPr sz="2000" spc="-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Times New Roman"/>
                <a:cs typeface="Times New Roman"/>
              </a:rPr>
              <a:t>petition.</a:t>
            </a:r>
            <a:endParaRPr sz="20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469900" marR="140970" indent="-457200">
              <a:lnSpc>
                <a:spcPct val="150000"/>
              </a:lnSpc>
              <a:buAutoNum type="arabicPeriod"/>
              <a:tabLst>
                <a:tab pos="469900" algn="l"/>
              </a:tabLst>
            </a:pP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Compensation</a:t>
            </a:r>
            <a:r>
              <a:rPr sz="2000" spc="-7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payable</a:t>
            </a:r>
            <a:r>
              <a:rPr sz="2000" spc="-6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under</a:t>
            </a:r>
            <a:r>
              <a:rPr sz="2000" spc="-1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Work</a:t>
            </a:r>
            <a:r>
              <a:rPr sz="2000" spc="-6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–</a:t>
            </a:r>
            <a:r>
              <a:rPr sz="2000" spc="-7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Men’s</a:t>
            </a:r>
            <a:r>
              <a:rPr sz="2000" spc="-7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Times New Roman"/>
                <a:cs typeface="Times New Roman"/>
              </a:rPr>
              <a:t>Compensation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Act</a:t>
            </a:r>
            <a:r>
              <a:rPr sz="2000" spc="-3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or</a:t>
            </a:r>
            <a:r>
              <a:rPr sz="2000" spc="-6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any</a:t>
            </a:r>
            <a:r>
              <a:rPr sz="2000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other</a:t>
            </a:r>
            <a:r>
              <a:rPr sz="2000" spc="-18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chemeClr val="tx1"/>
                </a:solidFill>
                <a:latin typeface="Times New Roman"/>
                <a:cs typeface="Times New Roman"/>
              </a:rPr>
              <a:t>Act.</a:t>
            </a:r>
            <a:endParaRPr sz="2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1314" y="1257300"/>
            <a:ext cx="5956300" cy="32384"/>
          </a:xfrm>
          <a:custGeom>
            <a:avLst/>
            <a:gdLst/>
            <a:ahLst/>
            <a:cxnLst/>
            <a:rect l="l" t="t" r="r" b="b"/>
            <a:pathLst>
              <a:path w="5956300" h="32384">
                <a:moveTo>
                  <a:pt x="5955792" y="0"/>
                </a:moveTo>
                <a:lnTo>
                  <a:pt x="0" y="0"/>
                </a:lnTo>
                <a:lnTo>
                  <a:pt x="0" y="32003"/>
                </a:lnTo>
                <a:lnTo>
                  <a:pt x="5955792" y="32003"/>
                </a:lnTo>
                <a:lnTo>
                  <a:pt x="595579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18869" y="653801"/>
            <a:ext cx="5980430" cy="62901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962150" algn="l"/>
                <a:tab pos="2900680" algn="l"/>
              </a:tabLst>
            </a:pPr>
            <a:r>
              <a:rPr sz="4000" u="none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TYPES</a:t>
            </a:r>
            <a:r>
              <a:rPr sz="4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4000" u="none" spc="-5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4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4000" u="none" spc="-2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LIABILITIES</a:t>
            </a:r>
            <a:endParaRPr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9740" y="2002662"/>
            <a:ext cx="7678420" cy="370550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200000"/>
              </a:lnSpc>
              <a:spcBef>
                <a:spcPts val="95"/>
              </a:spcBef>
            </a:pP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All</a:t>
            </a:r>
            <a:r>
              <a:rPr sz="2000" spc="-6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the</a:t>
            </a:r>
            <a:r>
              <a:rPr sz="2000" spc="-6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liabilities</a:t>
            </a:r>
            <a:r>
              <a:rPr sz="2000" spc="-8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are</a:t>
            </a:r>
            <a:r>
              <a:rPr sz="2000" spc="-6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grounded</a:t>
            </a:r>
            <a:r>
              <a:rPr sz="2000" spc="-6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in</a:t>
            </a:r>
            <a:r>
              <a:rPr sz="2000" spc="-6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four</a:t>
            </a:r>
            <a:r>
              <a:rPr sz="2000" spc="-9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heading,</a:t>
            </a:r>
            <a:r>
              <a:rPr sz="2000" spc="-6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chemeClr val="tx1"/>
                </a:solidFill>
                <a:latin typeface="Times New Roman"/>
                <a:cs typeface="Times New Roman"/>
              </a:rPr>
              <a:t>for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each</a:t>
            </a:r>
            <a:r>
              <a:rPr sz="2000" spc="-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group</a:t>
            </a:r>
            <a:r>
              <a:rPr sz="2000" spc="-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there</a:t>
            </a:r>
            <a:r>
              <a:rPr sz="2000" spc="-3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is</a:t>
            </a:r>
            <a:r>
              <a:rPr sz="2000" spc="-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a</a:t>
            </a:r>
            <a:r>
              <a:rPr sz="2000" spc="-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list</a:t>
            </a:r>
            <a:r>
              <a:rPr sz="2000" spc="-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and</a:t>
            </a:r>
            <a:r>
              <a:rPr sz="2000" spc="-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thus</a:t>
            </a:r>
            <a:r>
              <a:rPr sz="2000" spc="-3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four</a:t>
            </a:r>
            <a:r>
              <a:rPr sz="2000" spc="-8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lists</a:t>
            </a:r>
            <a:r>
              <a:rPr sz="2000" spc="-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chemeClr val="tx1"/>
                </a:solidFill>
                <a:latin typeface="Times New Roman"/>
                <a:cs typeface="Times New Roman"/>
              </a:rPr>
              <a:t>are </a:t>
            </a:r>
            <a:r>
              <a:rPr sz="2000" spc="-10" dirty="0">
                <a:solidFill>
                  <a:schemeClr val="tx1"/>
                </a:solidFill>
                <a:latin typeface="Times New Roman"/>
                <a:cs typeface="Times New Roman"/>
              </a:rPr>
              <a:t>prepared</a:t>
            </a:r>
            <a:r>
              <a:rPr sz="2000" spc="-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for</a:t>
            </a:r>
            <a:r>
              <a:rPr sz="2000" spc="-9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all</a:t>
            </a:r>
            <a:r>
              <a:rPr sz="2000" spc="-5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the</a:t>
            </a:r>
            <a:r>
              <a:rPr sz="2000" spc="-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liabilities</a:t>
            </a:r>
            <a:r>
              <a:rPr sz="2000" spc="-8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spc="-50" dirty="0" smtClean="0">
                <a:solidFill>
                  <a:schemeClr val="tx1"/>
                </a:solidFill>
                <a:latin typeface="Times New Roman"/>
                <a:cs typeface="Times New Roman"/>
              </a:rPr>
              <a:t>:</a:t>
            </a:r>
            <a:endParaRPr sz="20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12700" marR="2627630">
              <a:lnSpc>
                <a:spcPct val="200000"/>
              </a:lnSpc>
            </a:pP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List</a:t>
            </a:r>
            <a:r>
              <a:rPr sz="2000" spc="-17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chemeClr val="tx1"/>
                </a:solidFill>
                <a:latin typeface="Times New Roman"/>
                <a:cs typeface="Times New Roman"/>
              </a:rPr>
              <a:t>A</a:t>
            </a:r>
            <a:r>
              <a:rPr sz="2000" spc="-15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-</a:t>
            </a:r>
            <a:r>
              <a:rPr sz="2000" spc="-7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Unsecured</a:t>
            </a:r>
            <a:r>
              <a:rPr sz="2000" spc="-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Times New Roman"/>
                <a:cs typeface="Times New Roman"/>
              </a:rPr>
              <a:t>Creditors;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List</a:t>
            </a:r>
            <a:r>
              <a:rPr sz="2000" spc="-6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B</a:t>
            </a:r>
            <a:r>
              <a:rPr sz="2000" spc="-6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–</a:t>
            </a:r>
            <a:r>
              <a:rPr sz="2000" spc="-5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Fully</a:t>
            </a:r>
            <a:r>
              <a:rPr sz="2000" spc="-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Secured</a:t>
            </a:r>
            <a:r>
              <a:rPr sz="2000" spc="-5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Times New Roman"/>
                <a:cs typeface="Times New Roman"/>
              </a:rPr>
              <a:t>Creditors;</a:t>
            </a:r>
            <a:endParaRPr sz="20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12700" marR="2449830">
              <a:lnSpc>
                <a:spcPct val="200000"/>
              </a:lnSpc>
              <a:spcBef>
                <a:spcPts val="5"/>
              </a:spcBef>
            </a:pP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List</a:t>
            </a:r>
            <a:r>
              <a:rPr sz="2000" spc="-7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C</a:t>
            </a:r>
            <a:r>
              <a:rPr sz="2000" spc="-5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–</a:t>
            </a:r>
            <a:r>
              <a:rPr sz="2000" spc="-6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Partly</a:t>
            </a:r>
            <a:r>
              <a:rPr sz="2000" spc="-5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Secured</a:t>
            </a:r>
            <a:r>
              <a:rPr sz="2000" spc="-6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Times New Roman"/>
                <a:cs typeface="Times New Roman"/>
              </a:rPr>
              <a:t>Creditors;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List</a:t>
            </a:r>
            <a:r>
              <a:rPr sz="2000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D</a:t>
            </a:r>
            <a:r>
              <a:rPr sz="2000" spc="-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chemeClr val="tx1"/>
                </a:solidFill>
                <a:latin typeface="Times New Roman"/>
                <a:cs typeface="Times New Roman"/>
              </a:rPr>
              <a:t>–</a:t>
            </a:r>
            <a:r>
              <a:rPr sz="2000" spc="-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Times New Roman"/>
                <a:cs typeface="Times New Roman"/>
              </a:rPr>
              <a:t>Preferential</a:t>
            </a:r>
            <a:r>
              <a:rPr sz="2000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Times New Roman"/>
                <a:cs typeface="Times New Roman"/>
              </a:rPr>
              <a:t>Creditors.</a:t>
            </a:r>
            <a:endParaRPr sz="2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36394" y="245109"/>
            <a:ext cx="486727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00630" algn="l"/>
                <a:tab pos="3180715" algn="l"/>
              </a:tabLst>
            </a:pPr>
            <a:r>
              <a:rPr sz="3200" spc="-70" dirty="0"/>
              <a:t>STATEMENT</a:t>
            </a:r>
            <a:r>
              <a:rPr sz="3200" dirty="0"/>
              <a:t>	</a:t>
            </a:r>
            <a:r>
              <a:rPr sz="3200" spc="-370" dirty="0"/>
              <a:t>OF</a:t>
            </a:r>
            <a:r>
              <a:rPr sz="3200" dirty="0"/>
              <a:t>	</a:t>
            </a:r>
            <a:r>
              <a:rPr sz="3200" spc="-100" dirty="0"/>
              <a:t>AFFAIRS</a:t>
            </a:r>
            <a:endParaRPr sz="32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9021338"/>
              </p:ext>
            </p:extLst>
          </p:nvPr>
        </p:nvGraphicFramePr>
        <p:xfrm>
          <a:off x="107950" y="895350"/>
          <a:ext cx="8915400" cy="60077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3000"/>
                <a:gridCol w="2895600"/>
                <a:gridCol w="1066800"/>
                <a:gridCol w="2743200"/>
                <a:gridCol w="1066800"/>
              </a:tblGrid>
              <a:tr h="5882640">
                <a:tc>
                  <a:txBody>
                    <a:bodyPr/>
                    <a:lstStyle/>
                    <a:p>
                      <a:pPr marL="139065" marR="132715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GROSS LIAB.</a:t>
                      </a:r>
                      <a:endParaRPr sz="20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endParaRPr sz="20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2000" b="1" spc="-2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Rs.</a:t>
                      </a:r>
                      <a:endParaRPr sz="20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6629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LIABILITIES</a:t>
                      </a:r>
                      <a:endParaRPr sz="20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895"/>
                        </a:spcBef>
                      </a:pPr>
                      <a:endParaRPr sz="20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91440" marR="108585">
                        <a:lnSpc>
                          <a:spcPct val="100000"/>
                        </a:lnSpc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Unsecured</a:t>
                      </a:r>
                      <a:r>
                        <a:rPr sz="1600" b="1" spc="-5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Creditors</a:t>
                      </a:r>
                      <a:r>
                        <a:rPr sz="1600" b="1" spc="-4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as</a:t>
                      </a:r>
                      <a:r>
                        <a:rPr sz="1600" b="1" spc="-6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per</a:t>
                      </a:r>
                      <a:r>
                        <a:rPr sz="1600" b="1" spc="-7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2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list </a:t>
                      </a:r>
                      <a:r>
                        <a:rPr sz="1600" b="1" spc="-5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Fully</a:t>
                      </a:r>
                      <a:r>
                        <a:rPr sz="1600" b="1" spc="-4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Secured</a:t>
                      </a:r>
                      <a:r>
                        <a:rPr sz="1600" b="1" spc="-5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Creditors</a:t>
                      </a:r>
                      <a:r>
                        <a:rPr sz="1600" b="1" spc="-4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as</a:t>
                      </a:r>
                      <a:r>
                        <a:rPr sz="1600" b="1" spc="-5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2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per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list</a:t>
                      </a:r>
                      <a:r>
                        <a:rPr sz="1600" b="1" spc="-3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5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B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91440" marR="729615" indent="101600">
                        <a:lnSpc>
                          <a:spcPct val="100000"/>
                        </a:lnSpc>
                        <a:tabLst>
                          <a:tab pos="1556385" algn="l"/>
                          <a:tab pos="1600835" algn="l"/>
                          <a:tab pos="2112645" algn="l"/>
                          <a:tab pos="2157730" algn="l"/>
                        </a:tabLst>
                      </a:pPr>
                      <a:r>
                        <a:rPr sz="1600" b="1" spc="-2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Loan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600" b="1" u="sng" dirty="0">
                          <a:solidFill>
                            <a:schemeClr val="tx1"/>
                          </a:solidFill>
                          <a:uFill>
                            <a:solidFill>
                              <a:srgbClr val="FEBF00"/>
                            </a:solidFill>
                          </a:uFill>
                          <a:latin typeface="Times New Roman"/>
                          <a:cs typeface="Times New Roman"/>
                        </a:rPr>
                        <a:t>		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2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(-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)</a:t>
                      </a:r>
                      <a:r>
                        <a:rPr sz="1600" b="1" spc="-4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2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Value</a:t>
                      </a:r>
                      <a:r>
                        <a:rPr sz="1600" b="1" spc="-2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1600" b="1" spc="-3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2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Sec.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		</a:t>
                      </a:r>
                      <a:r>
                        <a:rPr sz="1600" b="1" u="sng" dirty="0">
                          <a:solidFill>
                            <a:schemeClr val="tx1"/>
                          </a:solidFill>
                          <a:uFill>
                            <a:solidFill>
                              <a:srgbClr val="FEBF00"/>
                            </a:solidFill>
                          </a:uFill>
                          <a:latin typeface="Times New Roman"/>
                          <a:cs typeface="Times New Roman"/>
                        </a:rPr>
                        <a:t>		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98475">
                        <a:lnSpc>
                          <a:spcPct val="100000"/>
                        </a:lnSpc>
                        <a:tabLst>
                          <a:tab pos="1378585" algn="l"/>
                          <a:tab pos="2240915" algn="l"/>
                        </a:tabLst>
                      </a:pPr>
                      <a:r>
                        <a:rPr sz="1600" b="1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Surplus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600" b="1" u="sng" dirty="0">
                          <a:solidFill>
                            <a:schemeClr val="tx1"/>
                          </a:solidFill>
                          <a:uFill>
                            <a:solidFill>
                              <a:srgbClr val="FEBF00"/>
                            </a:solidFill>
                          </a:uFill>
                          <a:latin typeface="Times New Roman"/>
                          <a:cs typeface="Times New Roman"/>
                        </a:rPr>
                        <a:t>	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91440" marR="391160">
                        <a:lnSpc>
                          <a:spcPct val="100000"/>
                        </a:lnSpc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Partly</a:t>
                      </a:r>
                      <a:r>
                        <a:rPr sz="1600" b="1" spc="-5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Secured</a:t>
                      </a:r>
                      <a:r>
                        <a:rPr sz="1600" b="1" spc="-6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Creditors</a:t>
                      </a:r>
                      <a:r>
                        <a:rPr sz="1600" b="1" spc="-5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2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as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per</a:t>
                      </a:r>
                      <a:r>
                        <a:rPr sz="1600" b="1" spc="-5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list</a:t>
                      </a:r>
                      <a:r>
                        <a:rPr sz="1600" b="1" spc="-1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5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C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91440" marR="729615" indent="50165">
                        <a:lnSpc>
                          <a:spcPct val="100000"/>
                        </a:lnSpc>
                        <a:tabLst>
                          <a:tab pos="1555750" algn="l"/>
                          <a:tab pos="1600835" algn="l"/>
                          <a:tab pos="2112645" algn="l"/>
                          <a:tab pos="2157730" algn="l"/>
                        </a:tabLst>
                      </a:pPr>
                      <a:r>
                        <a:rPr sz="1600" b="1" spc="-2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Loan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600" b="1" u="sng" dirty="0">
                          <a:solidFill>
                            <a:schemeClr val="tx1"/>
                          </a:solidFill>
                          <a:uFill>
                            <a:solidFill>
                              <a:srgbClr val="FEBF00"/>
                            </a:solidFill>
                          </a:uFill>
                          <a:latin typeface="Times New Roman"/>
                          <a:cs typeface="Times New Roman"/>
                        </a:rPr>
                        <a:t>		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2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(-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)</a:t>
                      </a:r>
                      <a:r>
                        <a:rPr sz="1600" b="1" spc="-4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2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Value</a:t>
                      </a:r>
                      <a:r>
                        <a:rPr sz="1600" b="1" spc="-2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1600" b="1" spc="-3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2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Sec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		</a:t>
                      </a:r>
                      <a:r>
                        <a:rPr sz="1600" b="1" u="sng" dirty="0">
                          <a:solidFill>
                            <a:schemeClr val="tx1"/>
                          </a:solidFill>
                          <a:uFill>
                            <a:solidFill>
                              <a:srgbClr val="FEBF00"/>
                            </a:solidFill>
                          </a:uFill>
                          <a:latin typeface="Times New Roman"/>
                          <a:cs typeface="Times New Roman"/>
                        </a:rPr>
                        <a:t>		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91440" marR="303530">
                        <a:lnSpc>
                          <a:spcPct val="100000"/>
                        </a:lnSpc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Preferential</a:t>
                      </a:r>
                      <a:r>
                        <a:rPr sz="1600" b="1" spc="-4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Creditors</a:t>
                      </a:r>
                      <a:r>
                        <a:rPr sz="1600" b="1" spc="-6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as</a:t>
                      </a:r>
                      <a:r>
                        <a:rPr sz="1600" b="1" spc="-8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2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per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list</a:t>
                      </a:r>
                      <a:r>
                        <a:rPr sz="1600" b="1" spc="-3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5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D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Deducted</a:t>
                      </a:r>
                      <a:r>
                        <a:rPr sz="1600" b="1" spc="-2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as</a:t>
                      </a:r>
                      <a:r>
                        <a:rPr sz="1600" b="1" spc="-3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per</a:t>
                      </a:r>
                      <a:r>
                        <a:rPr sz="1600" b="1" spc="-5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contra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75565" algn="ctr">
                        <a:lnSpc>
                          <a:spcPct val="100000"/>
                        </a:lnSpc>
                      </a:pPr>
                      <a:r>
                        <a:rPr sz="1600" b="1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(B/F)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109220" marR="10223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b="1" spc="-2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EXPTD </a:t>
                      </a:r>
                      <a:r>
                        <a:rPr sz="2000" b="1" spc="-2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TO </a:t>
                      </a:r>
                      <a:r>
                        <a:rPr sz="2000" b="1" spc="-2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BANK</a:t>
                      </a:r>
                      <a:endParaRPr sz="200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800" b="1" spc="-2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Rs.</a:t>
                      </a:r>
                      <a:endParaRPr sz="180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endParaRPr sz="18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b="1" spc="-1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TOTAL</a:t>
                      </a:r>
                      <a:endParaRPr sz="160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86296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b="1" spc="-1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ASSETS</a:t>
                      </a:r>
                      <a:endParaRPr sz="20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885"/>
                        </a:spcBef>
                      </a:pPr>
                      <a:endParaRPr sz="20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Property</a:t>
                      </a:r>
                      <a:r>
                        <a:rPr sz="1600" b="1" spc="-4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as</a:t>
                      </a:r>
                      <a:r>
                        <a:rPr sz="1600" b="1" spc="-4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per</a:t>
                      </a:r>
                      <a:r>
                        <a:rPr sz="1600" b="1" spc="-5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list</a:t>
                      </a:r>
                      <a:r>
                        <a:rPr sz="1600" b="1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600" b="1" spc="-3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2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viz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34340" indent="-342265">
                        <a:lnSpc>
                          <a:spcPct val="100000"/>
                        </a:lnSpc>
                        <a:buAutoNum type="alphaLcParenBoth"/>
                        <a:tabLst>
                          <a:tab pos="434340" algn="l"/>
                        </a:tabLst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Cash</a:t>
                      </a:r>
                      <a:r>
                        <a:rPr sz="1600" b="1" spc="-2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at</a:t>
                      </a:r>
                      <a:r>
                        <a:rPr sz="1600" b="1" spc="-1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2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Bank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34340" indent="-342265">
                        <a:lnSpc>
                          <a:spcPct val="100000"/>
                        </a:lnSpc>
                        <a:buAutoNum type="alphaLcParenBoth"/>
                        <a:tabLst>
                          <a:tab pos="434340" algn="l"/>
                        </a:tabLst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Cash</a:t>
                      </a:r>
                      <a:r>
                        <a:rPr sz="1600" b="1" spc="-2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sz="1600" b="1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2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Hand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33705" indent="-341630">
                        <a:lnSpc>
                          <a:spcPct val="100000"/>
                        </a:lnSpc>
                        <a:buAutoNum type="alphaLcParenBoth"/>
                        <a:tabLst>
                          <a:tab pos="433705" algn="l"/>
                        </a:tabLst>
                      </a:pPr>
                      <a:r>
                        <a:rPr sz="1600" b="1" spc="-2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Stock-in-Trade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34340" indent="-342265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lphaLcParenBoth"/>
                        <a:tabLst>
                          <a:tab pos="434340" algn="l"/>
                        </a:tabLst>
                      </a:pPr>
                      <a:r>
                        <a:rPr sz="1600" b="1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Machinery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34340" indent="-342265">
                        <a:lnSpc>
                          <a:spcPct val="100000"/>
                        </a:lnSpc>
                        <a:buAutoNum type="alphaLcParenBoth"/>
                        <a:tabLst>
                          <a:tab pos="434340" algn="l"/>
                        </a:tabLst>
                      </a:pPr>
                      <a:r>
                        <a:rPr sz="1600" b="1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Furniture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Book</a:t>
                      </a:r>
                      <a:r>
                        <a:rPr sz="1600" b="1" spc="-4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debts</a:t>
                      </a:r>
                      <a:r>
                        <a:rPr sz="1600" b="1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as</a:t>
                      </a:r>
                      <a:r>
                        <a:rPr sz="1600" b="1" spc="-3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per</a:t>
                      </a:r>
                      <a:r>
                        <a:rPr sz="1600" b="1" spc="-5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list</a:t>
                      </a:r>
                      <a:r>
                        <a:rPr sz="1600" b="1" spc="-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list</a:t>
                      </a:r>
                      <a:r>
                        <a:rPr sz="1600" b="1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5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F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600" b="1" spc="-2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viz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92075" marR="1865630">
                        <a:lnSpc>
                          <a:spcPct val="100000"/>
                        </a:lnSpc>
                      </a:pPr>
                      <a:r>
                        <a:rPr sz="1600" b="1" spc="-2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Good </a:t>
                      </a:r>
                      <a:r>
                        <a:rPr sz="1600" b="1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Doubtful </a:t>
                      </a:r>
                      <a:r>
                        <a:rPr sz="1600" b="1" spc="-2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Bad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Bills</a:t>
                      </a:r>
                      <a:r>
                        <a:rPr sz="1600" b="1" spc="-2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1600" b="1" spc="-2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Exchange</a:t>
                      </a:r>
                      <a:r>
                        <a:rPr sz="1600" b="1" spc="-3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as</a:t>
                      </a:r>
                      <a:r>
                        <a:rPr sz="1600" b="1" spc="-2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per</a:t>
                      </a:r>
                      <a:r>
                        <a:rPr sz="1600" b="1" spc="-5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2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List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600" b="1" spc="-5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G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92075" marR="516890" algn="just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Surplus</a:t>
                      </a:r>
                      <a:r>
                        <a:rPr sz="1600" b="1" spc="-5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from</a:t>
                      </a:r>
                      <a:r>
                        <a:rPr sz="1600" b="1" spc="-5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Securities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Deducted</a:t>
                      </a:r>
                      <a:r>
                        <a:rPr sz="1600" b="1" spc="-2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as</a:t>
                      </a:r>
                      <a:r>
                        <a:rPr sz="1600" b="1" spc="-3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per</a:t>
                      </a:r>
                      <a:r>
                        <a:rPr sz="1600" b="1" spc="-5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contra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Deficiency as</a:t>
                      </a:r>
                      <a:r>
                        <a:rPr sz="1600" b="1" spc="-3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per</a:t>
                      </a:r>
                      <a:r>
                        <a:rPr sz="1600" b="1" spc="32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List</a:t>
                      </a:r>
                      <a:r>
                        <a:rPr sz="1600" b="1" spc="-2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5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H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R="67310" algn="ctr">
                        <a:lnSpc>
                          <a:spcPct val="100000"/>
                        </a:lnSpc>
                      </a:pPr>
                      <a:r>
                        <a:rPr sz="1600" b="1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(B/F)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130810" marR="121285" indent="-127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b="1" spc="-2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ESTD </a:t>
                      </a:r>
                      <a:r>
                        <a:rPr sz="2000" b="1" spc="-2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TO </a:t>
                      </a:r>
                      <a:r>
                        <a:rPr sz="2000" b="1" spc="-1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PROD.</a:t>
                      </a:r>
                      <a:endParaRPr sz="20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600" b="1" spc="-2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Rs.</a:t>
                      </a:r>
                      <a:endParaRPr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445"/>
                        </a:spcBef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b="1" spc="-1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TOTAL</a:t>
                      </a:r>
                      <a:endParaRPr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4306570" y="5425270"/>
            <a:ext cx="759460" cy="0"/>
          </a:xfrm>
          <a:custGeom>
            <a:avLst/>
            <a:gdLst/>
            <a:ahLst/>
            <a:cxnLst/>
            <a:rect l="l" t="t" r="r" b="b"/>
            <a:pathLst>
              <a:path w="759460">
                <a:moveTo>
                  <a:pt x="0" y="0"/>
                </a:moveTo>
                <a:lnTo>
                  <a:pt x="759164" y="0"/>
                </a:lnTo>
              </a:path>
            </a:pathLst>
          </a:custGeom>
          <a:ln w="20372">
            <a:solidFill>
              <a:srgbClr val="FEB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291329" y="6402957"/>
            <a:ext cx="789940" cy="0"/>
          </a:xfrm>
          <a:custGeom>
            <a:avLst/>
            <a:gdLst/>
            <a:ahLst/>
            <a:cxnLst/>
            <a:rect l="l" t="t" r="r" b="b"/>
            <a:pathLst>
              <a:path w="789939">
                <a:moveTo>
                  <a:pt x="0" y="0"/>
                </a:moveTo>
                <a:lnTo>
                  <a:pt x="789648" y="0"/>
                </a:lnTo>
              </a:path>
            </a:pathLst>
          </a:custGeom>
          <a:ln w="18039">
            <a:solidFill>
              <a:srgbClr val="FEB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101838" y="6494397"/>
            <a:ext cx="789940" cy="0"/>
          </a:xfrm>
          <a:custGeom>
            <a:avLst/>
            <a:gdLst/>
            <a:ahLst/>
            <a:cxnLst/>
            <a:rect l="l" t="t" r="r" b="b"/>
            <a:pathLst>
              <a:path w="789940">
                <a:moveTo>
                  <a:pt x="0" y="0"/>
                </a:moveTo>
                <a:lnTo>
                  <a:pt x="789648" y="0"/>
                </a:lnTo>
              </a:path>
            </a:pathLst>
          </a:custGeom>
          <a:ln w="18039">
            <a:solidFill>
              <a:srgbClr val="FEB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7340" y="508246"/>
            <a:ext cx="8416290" cy="1039322"/>
          </a:xfrm>
          <a:prstGeom prst="rect">
            <a:avLst/>
          </a:prstGeom>
        </p:spPr>
        <p:txBody>
          <a:bodyPr vert="horz" wrap="square" lIns="0" tIns="169671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  <a:tabLst>
                <a:tab pos="1003300" algn="l"/>
                <a:tab pos="1733550" algn="l"/>
                <a:tab pos="6316980" algn="l"/>
              </a:tabLst>
            </a:pPr>
            <a:r>
              <a:rPr sz="2000" u="none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QUES.</a:t>
            </a:r>
            <a:r>
              <a:rPr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2000" u="none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	the</a:t>
            </a:r>
            <a:r>
              <a:rPr sz="2000" u="none" spc="4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following</a:t>
            </a:r>
            <a:r>
              <a:rPr sz="2000" u="none" spc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particulars</a:t>
            </a:r>
            <a:r>
              <a:rPr sz="2000" u="none" spc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prepare</a:t>
            </a:r>
            <a:r>
              <a:rPr sz="2000" u="none" spc="4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2000" u="none" spc="4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Statement</a:t>
            </a:r>
            <a:r>
              <a:rPr sz="2000" u="none" spc="4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000" u="none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u="none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Affairs </a:t>
            </a:r>
            <a:r>
              <a:rPr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2000" u="none" spc="4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Deficiency</a:t>
            </a:r>
            <a:r>
              <a:rPr sz="2000" u="none" spc="3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Account</a:t>
            </a:r>
            <a:r>
              <a:rPr sz="2000" u="none" spc="4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000" u="none" spc="48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Ramesh</a:t>
            </a:r>
            <a:r>
              <a:rPr sz="2000" u="none" spc="4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000" u="none" spc="3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Allahabad</a:t>
            </a:r>
            <a:r>
              <a:rPr sz="2000" u="none" spc="4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u="none" spc="-2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who</a:t>
            </a:r>
            <a:r>
              <a:rPr sz="2000" u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sz="2000" u="none" spc="49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</a:t>
            </a:r>
            <a:r>
              <a:rPr sz="2000" u="none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u="none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insolvent </a:t>
            </a:r>
            <a:r>
              <a:rPr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debtor</a:t>
            </a:r>
            <a:r>
              <a:rPr sz="2000" u="none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u="none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7340" y="1573733"/>
            <a:ext cx="8416290" cy="537608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15875" indent="63500">
              <a:lnSpc>
                <a:spcPct val="150000"/>
              </a:lnSpc>
              <a:spcBef>
                <a:spcPts val="90"/>
              </a:spcBef>
            </a:pP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Unsecured</a:t>
            </a:r>
            <a:r>
              <a:rPr sz="1800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Creditors,</a:t>
            </a:r>
            <a:r>
              <a:rPr sz="1800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Rs.</a:t>
            </a:r>
            <a:r>
              <a:rPr sz="1800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15,050;</a:t>
            </a:r>
            <a:r>
              <a:rPr sz="1800" spc="40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Creditors</a:t>
            </a:r>
            <a:r>
              <a:rPr sz="1800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partly</a:t>
            </a:r>
            <a:r>
              <a:rPr sz="1800" spc="-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secured,</a:t>
            </a:r>
            <a:r>
              <a:rPr sz="1800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Rs.</a:t>
            </a:r>
            <a:r>
              <a:rPr sz="1800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19,080</a:t>
            </a:r>
            <a:r>
              <a:rPr sz="1800" spc="-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chemeClr val="tx1"/>
                </a:solidFill>
                <a:latin typeface="Times New Roman"/>
                <a:cs typeface="Times New Roman"/>
              </a:rPr>
              <a:t>(holding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Security</a:t>
            </a:r>
            <a:r>
              <a:rPr sz="1800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of</a:t>
            </a:r>
            <a:r>
              <a:rPr sz="1800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the</a:t>
            </a:r>
            <a:r>
              <a:rPr sz="1800" spc="-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value</a:t>
            </a:r>
            <a:r>
              <a:rPr sz="1800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of</a:t>
            </a:r>
            <a:r>
              <a:rPr sz="1800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Rs.</a:t>
            </a:r>
            <a:r>
              <a:rPr sz="1800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18,100</a:t>
            </a:r>
            <a:r>
              <a:rPr sz="1800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which</a:t>
            </a:r>
            <a:r>
              <a:rPr sz="1800" spc="-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is</a:t>
            </a:r>
            <a:r>
              <a:rPr sz="1800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estimated</a:t>
            </a:r>
            <a:r>
              <a:rPr sz="1800" spc="-3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to</a:t>
            </a:r>
            <a:r>
              <a:rPr sz="1800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realise</a:t>
            </a:r>
            <a:r>
              <a:rPr sz="1800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only</a:t>
            </a:r>
            <a:r>
              <a:rPr sz="1800" spc="-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Rs.</a:t>
            </a:r>
            <a:r>
              <a:rPr sz="1800" spc="-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chemeClr val="tx1"/>
                </a:solidFill>
                <a:latin typeface="Times New Roman"/>
                <a:cs typeface="Times New Roman"/>
              </a:rPr>
              <a:t>600), Preferential</a:t>
            </a:r>
            <a:r>
              <a:rPr sz="1800" spc="-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Creditors,</a:t>
            </a:r>
            <a:r>
              <a:rPr sz="1800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Rs.</a:t>
            </a:r>
            <a:r>
              <a:rPr sz="1800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500;</a:t>
            </a:r>
            <a:r>
              <a:rPr sz="1800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Bills</a:t>
            </a:r>
            <a:r>
              <a:rPr sz="1800" spc="-3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Receivable</a:t>
            </a:r>
            <a:r>
              <a:rPr sz="1800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discounted</a:t>
            </a:r>
            <a:r>
              <a:rPr sz="1800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Rs.</a:t>
            </a:r>
            <a:r>
              <a:rPr sz="1800" spc="-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2,060</a:t>
            </a:r>
            <a:r>
              <a:rPr sz="1800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(upon</a:t>
            </a:r>
            <a:r>
              <a:rPr sz="1800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which</a:t>
            </a:r>
            <a:r>
              <a:rPr sz="1800" spc="-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it</a:t>
            </a:r>
            <a:r>
              <a:rPr sz="1800" spc="-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chemeClr val="tx1"/>
                </a:solidFill>
                <a:latin typeface="Times New Roman"/>
                <a:cs typeface="Times New Roman"/>
              </a:rPr>
              <a:t>is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estimated</a:t>
            </a:r>
            <a:r>
              <a:rPr sz="1800" spc="-3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that</a:t>
            </a:r>
            <a:r>
              <a:rPr sz="1800" spc="-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there</a:t>
            </a:r>
            <a:r>
              <a:rPr sz="1800" spc="-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will</a:t>
            </a:r>
            <a:r>
              <a:rPr sz="1800" spc="-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be</a:t>
            </a:r>
            <a:r>
              <a:rPr sz="1800" spc="-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liability</a:t>
            </a:r>
            <a:r>
              <a:rPr sz="1800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of</a:t>
            </a:r>
            <a:r>
              <a:rPr sz="1800" spc="-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Rs.</a:t>
            </a:r>
            <a:r>
              <a:rPr sz="1800" spc="-1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280);</a:t>
            </a:r>
            <a:r>
              <a:rPr sz="1800" spc="-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chemeClr val="tx1"/>
                </a:solidFill>
                <a:latin typeface="Times New Roman"/>
                <a:cs typeface="Times New Roman"/>
              </a:rPr>
              <a:t>Stock-in-</a:t>
            </a:r>
            <a:r>
              <a:rPr sz="1800" spc="-20" dirty="0">
                <a:solidFill>
                  <a:schemeClr val="tx1"/>
                </a:solidFill>
                <a:latin typeface="Times New Roman"/>
                <a:cs typeface="Times New Roman"/>
              </a:rPr>
              <a:t>Trade,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Rs.</a:t>
            </a:r>
            <a:r>
              <a:rPr sz="1800" spc="-1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10,010</a:t>
            </a:r>
            <a:r>
              <a:rPr sz="1800" spc="-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chemeClr val="tx1"/>
                </a:solidFill>
                <a:latin typeface="Times New Roman"/>
                <a:cs typeface="Times New Roman"/>
              </a:rPr>
              <a:t>(estimated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to</a:t>
            </a:r>
            <a:r>
              <a:rPr sz="1800" spc="-3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realise</a:t>
            </a:r>
            <a:r>
              <a:rPr sz="1800" spc="-1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Rs.</a:t>
            </a:r>
            <a:r>
              <a:rPr sz="1800" spc="-1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8,000);</a:t>
            </a:r>
            <a:r>
              <a:rPr sz="1800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Book</a:t>
            </a:r>
            <a:r>
              <a:rPr sz="1800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Debts: Good</a:t>
            </a:r>
            <a:r>
              <a:rPr sz="1800" spc="-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Rs.</a:t>
            </a:r>
            <a:r>
              <a:rPr sz="1800" spc="-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7,860;</a:t>
            </a:r>
            <a:r>
              <a:rPr sz="1800" spc="-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Doubtful</a:t>
            </a:r>
            <a:r>
              <a:rPr sz="1800" spc="-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and</a:t>
            </a:r>
            <a:r>
              <a:rPr sz="1800" spc="-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Bad</a:t>
            </a:r>
            <a:r>
              <a:rPr sz="1800" spc="-1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Rs.</a:t>
            </a:r>
            <a:r>
              <a:rPr sz="1800" spc="-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chemeClr val="tx1"/>
                </a:solidFill>
                <a:latin typeface="Times New Roman"/>
                <a:cs typeface="Times New Roman"/>
              </a:rPr>
              <a:t>650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(estimated</a:t>
            </a:r>
            <a:r>
              <a:rPr sz="1800" spc="-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to</a:t>
            </a:r>
            <a:r>
              <a:rPr sz="1800" spc="-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realise</a:t>
            </a:r>
            <a:r>
              <a:rPr sz="1800" spc="-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Rs.</a:t>
            </a:r>
            <a:r>
              <a:rPr sz="1800" spc="-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178);</a:t>
            </a:r>
            <a:r>
              <a:rPr sz="1800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Land</a:t>
            </a:r>
            <a:r>
              <a:rPr sz="1800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and</a:t>
            </a:r>
            <a:r>
              <a:rPr sz="1800" spc="-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Buildings,</a:t>
            </a:r>
            <a:r>
              <a:rPr sz="1800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Rs.</a:t>
            </a:r>
            <a:r>
              <a:rPr sz="1800" spc="-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8,000</a:t>
            </a:r>
            <a:r>
              <a:rPr sz="1800" spc="-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(estimated</a:t>
            </a:r>
            <a:r>
              <a:rPr sz="1800" spc="38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to</a:t>
            </a:r>
            <a:r>
              <a:rPr sz="1800" spc="-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realise</a:t>
            </a:r>
            <a:r>
              <a:rPr sz="1800" spc="-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chemeClr val="tx1"/>
                </a:solidFill>
                <a:latin typeface="Times New Roman"/>
                <a:cs typeface="Times New Roman"/>
              </a:rPr>
              <a:t>Rs.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5,000);</a:t>
            </a:r>
            <a:r>
              <a:rPr sz="1800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Machinery</a:t>
            </a:r>
            <a:r>
              <a:rPr sz="1800" spc="-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and</a:t>
            </a:r>
            <a:r>
              <a:rPr sz="1800" spc="-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Plant</a:t>
            </a:r>
            <a:r>
              <a:rPr sz="1800" spc="-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Rs.</a:t>
            </a:r>
            <a:r>
              <a:rPr sz="1800" spc="-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12,500</a:t>
            </a:r>
            <a:r>
              <a:rPr sz="1800" spc="-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(estimated</a:t>
            </a:r>
            <a:r>
              <a:rPr sz="1800" spc="-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to</a:t>
            </a:r>
            <a:r>
              <a:rPr sz="1800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realise</a:t>
            </a:r>
            <a:r>
              <a:rPr sz="1800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Rs.</a:t>
            </a:r>
            <a:r>
              <a:rPr sz="1800" spc="-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5,500).</a:t>
            </a:r>
            <a:r>
              <a:rPr sz="1800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Cash</a:t>
            </a:r>
            <a:r>
              <a:rPr sz="1800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in</a:t>
            </a:r>
            <a:r>
              <a:rPr sz="1800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chemeClr val="tx1"/>
                </a:solidFill>
                <a:latin typeface="Times New Roman"/>
                <a:cs typeface="Times New Roman"/>
              </a:rPr>
              <a:t>hand,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Rs.</a:t>
            </a:r>
            <a:r>
              <a:rPr sz="1800" spc="-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chemeClr val="tx1"/>
                </a:solidFill>
                <a:latin typeface="Times New Roman"/>
                <a:cs typeface="Times New Roman"/>
              </a:rPr>
              <a:t>2.</a:t>
            </a:r>
            <a:endParaRPr sz="18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>
              <a:lnSpc>
                <a:spcPct val="150000"/>
              </a:lnSpc>
              <a:spcBef>
                <a:spcPts val="90"/>
              </a:spcBef>
            </a:pPr>
            <a:endParaRPr sz="18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12700" marR="5080" indent="685800">
              <a:lnSpc>
                <a:spcPct val="150000"/>
              </a:lnSpc>
            </a:pP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He</a:t>
            </a:r>
            <a:r>
              <a:rPr sz="1800" spc="-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started</a:t>
            </a:r>
            <a:r>
              <a:rPr sz="1800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business five</a:t>
            </a:r>
            <a:r>
              <a:rPr sz="1800" spc="-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years</a:t>
            </a:r>
            <a:r>
              <a:rPr sz="1800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ago</a:t>
            </a:r>
            <a:r>
              <a:rPr sz="1800" spc="-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with</a:t>
            </a:r>
            <a:r>
              <a:rPr sz="1800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a</a:t>
            </a:r>
            <a:r>
              <a:rPr sz="1800" spc="-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Capital of</a:t>
            </a:r>
            <a:r>
              <a:rPr sz="1800" spc="-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Rs. 25,000.</a:t>
            </a:r>
            <a:r>
              <a:rPr sz="1800" spc="-3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The</a:t>
            </a:r>
            <a:r>
              <a:rPr sz="1800" spc="-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chemeClr val="tx1"/>
                </a:solidFill>
                <a:latin typeface="Times New Roman"/>
                <a:cs typeface="Times New Roman"/>
              </a:rPr>
              <a:t>trading,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after</a:t>
            </a:r>
            <a:r>
              <a:rPr sz="1800" spc="-6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charging</a:t>
            </a:r>
            <a:r>
              <a:rPr sz="1800" spc="-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interest</a:t>
            </a:r>
            <a:r>
              <a:rPr sz="1800" spc="-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on</a:t>
            </a:r>
            <a:r>
              <a:rPr sz="1800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capital</a:t>
            </a:r>
            <a:r>
              <a:rPr sz="1800" spc="-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at</a:t>
            </a:r>
            <a:r>
              <a:rPr sz="1800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Rs.</a:t>
            </a:r>
            <a:r>
              <a:rPr sz="1800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1,000</a:t>
            </a:r>
            <a:r>
              <a:rPr sz="1800" spc="-3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per</a:t>
            </a:r>
            <a:r>
              <a:rPr sz="1800" spc="-5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year</a:t>
            </a:r>
            <a:r>
              <a:rPr sz="1800" spc="-7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resulted</a:t>
            </a:r>
            <a:r>
              <a:rPr sz="1800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in</a:t>
            </a:r>
            <a:r>
              <a:rPr sz="1800" spc="-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a</a:t>
            </a:r>
            <a:r>
              <a:rPr sz="1800" spc="-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profit</a:t>
            </a:r>
            <a:r>
              <a:rPr sz="1800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of</a:t>
            </a:r>
            <a:r>
              <a:rPr sz="1800" spc="-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Rs.</a:t>
            </a:r>
            <a:r>
              <a:rPr sz="1800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chemeClr val="tx1"/>
                </a:solidFill>
                <a:latin typeface="Times New Roman"/>
                <a:cs typeface="Times New Roman"/>
              </a:rPr>
              <a:t>602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for</a:t>
            </a:r>
            <a:r>
              <a:rPr sz="1800" spc="-5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the</a:t>
            </a:r>
            <a:r>
              <a:rPr sz="1800" spc="-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first</a:t>
            </a:r>
            <a:r>
              <a:rPr sz="1800" spc="-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year</a:t>
            </a:r>
            <a:r>
              <a:rPr sz="1800" spc="-5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and</a:t>
            </a:r>
            <a:r>
              <a:rPr sz="1800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losses</a:t>
            </a:r>
            <a:r>
              <a:rPr sz="1800" spc="-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of</a:t>
            </a:r>
            <a:r>
              <a:rPr sz="1800" spc="-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Rs.</a:t>
            </a:r>
            <a:r>
              <a:rPr sz="1800" spc="-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370,</a:t>
            </a:r>
            <a:r>
              <a:rPr sz="1800" spc="-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Rs.</a:t>
            </a:r>
            <a:r>
              <a:rPr sz="1800" spc="-1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450,</a:t>
            </a:r>
            <a:r>
              <a:rPr sz="1800" spc="-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Rs.</a:t>
            </a:r>
            <a:r>
              <a:rPr sz="1800" spc="-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500</a:t>
            </a:r>
            <a:r>
              <a:rPr sz="1800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and</a:t>
            </a:r>
            <a:r>
              <a:rPr sz="1800" spc="-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Rs.</a:t>
            </a:r>
            <a:r>
              <a:rPr sz="1800" spc="-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700</a:t>
            </a:r>
            <a:r>
              <a:rPr sz="1800" spc="-1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for</a:t>
            </a:r>
            <a:r>
              <a:rPr sz="1800" spc="-5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the</a:t>
            </a:r>
            <a:r>
              <a:rPr sz="1800" spc="-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chemeClr val="tx1"/>
                </a:solidFill>
                <a:latin typeface="Times New Roman"/>
                <a:cs typeface="Times New Roman"/>
              </a:rPr>
              <a:t>subsequent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years,</a:t>
            </a:r>
            <a:r>
              <a:rPr sz="1800" spc="-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His</a:t>
            </a:r>
            <a:r>
              <a:rPr sz="1800" spc="-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drawings</a:t>
            </a:r>
            <a:r>
              <a:rPr sz="1800" spc="-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were</a:t>
            </a:r>
            <a:r>
              <a:rPr sz="1800" spc="-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at</a:t>
            </a:r>
            <a:r>
              <a:rPr sz="1800" spc="-1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the</a:t>
            </a:r>
            <a:r>
              <a:rPr sz="1800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rate</a:t>
            </a:r>
            <a:r>
              <a:rPr sz="1800" spc="-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of</a:t>
            </a:r>
            <a:r>
              <a:rPr sz="1800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Rs.</a:t>
            </a:r>
            <a:r>
              <a:rPr sz="1800" spc="-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900</a:t>
            </a:r>
            <a:r>
              <a:rPr sz="1800" spc="-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a</a:t>
            </a:r>
            <a:r>
              <a:rPr sz="1800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year</a:t>
            </a:r>
            <a:r>
              <a:rPr sz="1800" spc="-6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and</a:t>
            </a:r>
            <a:r>
              <a:rPr sz="1800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there</a:t>
            </a:r>
            <a:r>
              <a:rPr sz="1800" spc="-1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was</a:t>
            </a:r>
            <a:r>
              <a:rPr sz="1800" spc="-3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a</a:t>
            </a:r>
            <a:r>
              <a:rPr sz="1800" spc="4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speculation</a:t>
            </a:r>
            <a:r>
              <a:rPr sz="1800" spc="-20" dirty="0">
                <a:solidFill>
                  <a:schemeClr val="tx1"/>
                </a:solidFill>
                <a:latin typeface="Times New Roman"/>
                <a:cs typeface="Times New Roman"/>
              </a:rPr>
              <a:t> loss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Rs.</a:t>
            </a:r>
            <a:r>
              <a:rPr sz="1800" spc="-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1,590</a:t>
            </a:r>
            <a:r>
              <a:rPr sz="1800" spc="-1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During</a:t>
            </a:r>
            <a:r>
              <a:rPr sz="1800" spc="-1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the</a:t>
            </a:r>
            <a:r>
              <a:rPr sz="1800" spc="-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whole</a:t>
            </a:r>
            <a:r>
              <a:rPr sz="1800" spc="-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period</a:t>
            </a:r>
            <a:r>
              <a:rPr sz="1800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of</a:t>
            </a:r>
            <a:r>
              <a:rPr sz="1800" spc="-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five</a:t>
            </a:r>
            <a:r>
              <a:rPr sz="1800" spc="-10" dirty="0">
                <a:solidFill>
                  <a:schemeClr val="tx1"/>
                </a:solidFill>
                <a:latin typeface="Times New Roman"/>
                <a:cs typeface="Times New Roman"/>
              </a:rPr>
              <a:t> years.</a:t>
            </a:r>
            <a:endParaRPr sz="18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7340" y="300939"/>
            <a:ext cx="151574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SOLUTION</a:t>
            </a:r>
            <a:r>
              <a:rPr sz="2000" b="1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spc="-50" dirty="0">
                <a:solidFill>
                  <a:srgbClr val="FF0000"/>
                </a:solidFill>
                <a:latin typeface="Times New Roman"/>
                <a:cs typeface="Times New Roman"/>
              </a:rPr>
              <a:t>: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68042" y="250647"/>
            <a:ext cx="467487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u="none" dirty="0"/>
              <a:t>Statement</a:t>
            </a:r>
            <a:r>
              <a:rPr sz="2400" u="none" spc="-45" dirty="0"/>
              <a:t> </a:t>
            </a:r>
            <a:r>
              <a:rPr sz="2400" u="none" dirty="0"/>
              <a:t>of</a:t>
            </a:r>
            <a:r>
              <a:rPr sz="2400" u="none" spc="-150" dirty="0"/>
              <a:t> </a:t>
            </a:r>
            <a:r>
              <a:rPr sz="2400" u="none" dirty="0"/>
              <a:t>Affairs</a:t>
            </a:r>
            <a:r>
              <a:rPr sz="2400" u="none" spc="-15" dirty="0"/>
              <a:t> </a:t>
            </a:r>
            <a:r>
              <a:rPr sz="2400" u="none" dirty="0"/>
              <a:t>(as</a:t>
            </a:r>
            <a:r>
              <a:rPr sz="2400" u="none" spc="-20" dirty="0"/>
              <a:t> </a:t>
            </a:r>
            <a:r>
              <a:rPr sz="2400" u="none" dirty="0"/>
              <a:t>at</a:t>
            </a:r>
            <a:r>
              <a:rPr sz="2400" u="none" spc="-20" dirty="0"/>
              <a:t> </a:t>
            </a:r>
            <a:r>
              <a:rPr sz="2400" u="none" spc="-10" dirty="0"/>
              <a:t>………..)</a:t>
            </a:r>
            <a:endParaRPr sz="2400"/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5387951"/>
              </p:ext>
            </p:extLst>
          </p:nvPr>
        </p:nvGraphicFramePr>
        <p:xfrm>
          <a:off x="89443" y="679450"/>
          <a:ext cx="8952230" cy="61715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7115"/>
                <a:gridCol w="2895600"/>
                <a:gridCol w="990600"/>
                <a:gridCol w="3124200"/>
                <a:gridCol w="894715"/>
              </a:tblGrid>
              <a:tr h="6171565">
                <a:tc>
                  <a:txBody>
                    <a:bodyPr/>
                    <a:lstStyle/>
                    <a:p>
                      <a:pPr marL="179705" marR="17208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b="1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GROSS LIAB.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600" b="1" spc="-2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Rs.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b="1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17,110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b="1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19,080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b="1" spc="-2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500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b="1" u="sng" spc="-10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cs typeface="Times New Roman"/>
                        </a:rPr>
                        <a:t>36,690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8686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-1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LIABILITIES</a:t>
                      </a:r>
                      <a:endParaRPr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91440" marR="132715">
                        <a:lnSpc>
                          <a:spcPct val="100000"/>
                        </a:lnSpc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Unsecured</a:t>
                      </a:r>
                      <a:r>
                        <a:rPr sz="1600" b="1" spc="-5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Creditors</a:t>
                      </a:r>
                      <a:r>
                        <a:rPr sz="1600" b="1" spc="-3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as</a:t>
                      </a:r>
                      <a:r>
                        <a:rPr sz="1600" b="1" spc="-4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2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per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List</a:t>
                      </a:r>
                      <a:r>
                        <a:rPr sz="1600" b="1" spc="-7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Fully</a:t>
                      </a:r>
                      <a:r>
                        <a:rPr sz="1600" b="1" spc="-1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Secured</a:t>
                      </a:r>
                      <a:r>
                        <a:rPr sz="1600" b="1" spc="-3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Creditors</a:t>
                      </a:r>
                      <a:r>
                        <a:rPr sz="1600" b="1" spc="1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2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as</a:t>
                      </a:r>
                      <a:endParaRPr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per</a:t>
                      </a:r>
                      <a:r>
                        <a:rPr sz="1600" b="1" spc="-2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List</a:t>
                      </a:r>
                      <a:r>
                        <a:rPr sz="1600" b="1" spc="-1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91440" marR="131445">
                        <a:lnSpc>
                          <a:spcPct val="100000"/>
                        </a:lnSpc>
                        <a:tabLst>
                          <a:tab pos="2009775" algn="l"/>
                        </a:tabLst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Partly</a:t>
                      </a:r>
                      <a:r>
                        <a:rPr sz="1600" b="1" spc="-6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Secured</a:t>
                      </a:r>
                      <a:r>
                        <a:rPr sz="1600" b="1" spc="-5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Creditors</a:t>
                      </a:r>
                      <a:r>
                        <a:rPr sz="1600" b="1" spc="-3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2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as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per</a:t>
                      </a:r>
                      <a:r>
                        <a:rPr sz="1600" b="1" spc="-1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List</a:t>
                      </a:r>
                      <a:r>
                        <a:rPr sz="1600" b="1" spc="-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sz="1600" b="1" spc="-2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: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1600" b="1" spc="-1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19,080 </a:t>
                      </a:r>
                      <a:r>
                        <a:rPr sz="1600" b="1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Less</a:t>
                      </a:r>
                      <a:r>
                        <a:rPr sz="1600" b="1" i="1" spc="-2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:</a:t>
                      </a:r>
                      <a:r>
                        <a:rPr sz="1600" b="1" i="1" spc="-2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Estimated</a:t>
                      </a:r>
                      <a:r>
                        <a:rPr sz="1600" b="1" spc="-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2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of</a:t>
                      </a:r>
                      <a:endParaRPr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 marL="777240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2148840" algn="l"/>
                        </a:tabLst>
                      </a:pPr>
                      <a:r>
                        <a:rPr sz="1600" b="1" spc="-1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Securities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1600" b="1" u="sng" spc="-10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cs typeface="Arial"/>
                        </a:rPr>
                        <a:t>6,000</a:t>
                      </a:r>
                      <a:endParaRPr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91440" marR="434340">
                        <a:lnSpc>
                          <a:spcPct val="100000"/>
                        </a:lnSpc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Preferential</a:t>
                      </a:r>
                      <a:r>
                        <a:rPr sz="1600" b="1" spc="-5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Creditors</a:t>
                      </a:r>
                      <a:r>
                        <a:rPr sz="1600" b="1" spc="-6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2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as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per</a:t>
                      </a:r>
                      <a:r>
                        <a:rPr sz="1600" b="1" spc="-2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List</a:t>
                      </a:r>
                      <a:r>
                        <a:rPr sz="1600" b="1" spc="-1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D</a:t>
                      </a:r>
                      <a:endParaRPr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b="1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Deducted</a:t>
                      </a:r>
                      <a:r>
                        <a:rPr sz="1600" b="1" i="1" spc="-1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as</a:t>
                      </a:r>
                      <a:r>
                        <a:rPr sz="1600" b="1" i="1" spc="-2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per</a:t>
                      </a:r>
                      <a:r>
                        <a:rPr sz="1600" b="1" i="1" spc="-1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i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contra</a:t>
                      </a:r>
                      <a:r>
                        <a:rPr sz="1600" b="1" i="1" spc="434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u="sng" spc="-25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cs typeface="Arial"/>
                        </a:rPr>
                        <a:t>500</a:t>
                      </a:r>
                      <a:endParaRPr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R="156210" algn="r">
                        <a:lnSpc>
                          <a:spcPct val="100000"/>
                        </a:lnSpc>
                      </a:pPr>
                      <a:r>
                        <a:rPr sz="1600" b="1" spc="-1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Total</a:t>
                      </a:r>
                      <a:endParaRPr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156210" marR="14986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-1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EXPTD </a:t>
                      </a:r>
                      <a:r>
                        <a:rPr sz="1600" b="1" spc="-2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TO </a:t>
                      </a:r>
                      <a:r>
                        <a:rPr sz="1600" b="1" spc="-2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RANK</a:t>
                      </a:r>
                      <a:endParaRPr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600" b="1" spc="-2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Rs.</a:t>
                      </a:r>
                      <a:endParaRPr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185420">
                        <a:lnSpc>
                          <a:spcPct val="100000"/>
                        </a:lnSpc>
                      </a:pPr>
                      <a:r>
                        <a:rPr sz="1600" b="1" spc="-1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15,330</a:t>
                      </a:r>
                      <a:endParaRPr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293370">
                        <a:lnSpc>
                          <a:spcPct val="100000"/>
                        </a:lnSpc>
                      </a:pPr>
                      <a:r>
                        <a:rPr sz="1600" b="1" spc="-2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-----</a:t>
                      </a:r>
                      <a:r>
                        <a:rPr sz="1600" b="1" spc="-5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-</a:t>
                      </a:r>
                      <a:endParaRPr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185420">
                        <a:lnSpc>
                          <a:spcPct val="100000"/>
                        </a:lnSpc>
                      </a:pPr>
                      <a:r>
                        <a:rPr sz="1600" b="1" spc="-1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13,080</a:t>
                      </a:r>
                      <a:endParaRPr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1854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b="1" u="sng" spc="-10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cs typeface="Arial"/>
                        </a:rPr>
                        <a:t>28,410</a:t>
                      </a:r>
                      <a:endParaRPr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-1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ASSETS</a:t>
                      </a:r>
                      <a:endParaRPr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262890" marR="796290" indent="-170815" algn="just">
                        <a:lnSpc>
                          <a:spcPct val="100000"/>
                        </a:lnSpc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Property</a:t>
                      </a:r>
                      <a:r>
                        <a:rPr sz="1600" b="1" spc="-2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as</a:t>
                      </a:r>
                      <a:r>
                        <a:rPr sz="1600" b="1" spc="-1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per</a:t>
                      </a:r>
                      <a:r>
                        <a:rPr sz="1600" b="1" spc="-1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List</a:t>
                      </a:r>
                      <a:r>
                        <a:rPr sz="1600" b="1" spc="-1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600" b="1" spc="-1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: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Cash</a:t>
                      </a:r>
                      <a:r>
                        <a:rPr sz="1600" b="1" spc="-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in </a:t>
                      </a:r>
                      <a:r>
                        <a:rPr sz="1600" b="1" spc="-2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hand</a:t>
                      </a:r>
                      <a:endParaRPr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 marL="262890" algn="just">
                        <a:lnSpc>
                          <a:spcPct val="100000"/>
                        </a:lnSpc>
                      </a:pPr>
                      <a:r>
                        <a:rPr sz="1600" b="1" spc="-2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Stock-in-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Trade</a:t>
                      </a:r>
                      <a:r>
                        <a:rPr sz="1600" b="1" spc="3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  </a:t>
                      </a:r>
                      <a:r>
                        <a:rPr sz="1600" b="1" spc="-1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10,010</a:t>
                      </a:r>
                      <a:endParaRPr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 marL="262890" marR="537845" algn="just">
                        <a:lnSpc>
                          <a:spcPct val="100000"/>
                        </a:lnSpc>
                        <a:tabLst>
                          <a:tab pos="2011045" algn="l"/>
                        </a:tabLst>
                      </a:pPr>
                      <a:r>
                        <a:rPr sz="1600" b="1" spc="-1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Machinery,</a:t>
                      </a:r>
                      <a:r>
                        <a:rPr sz="1600" b="1" spc="3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etc.</a:t>
                      </a:r>
                      <a:r>
                        <a:rPr sz="1600" b="1" spc="39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 </a:t>
                      </a:r>
                      <a:r>
                        <a:rPr sz="1600" b="1" spc="-1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12,500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Land,</a:t>
                      </a:r>
                      <a:r>
                        <a:rPr sz="1600" b="1" spc="-4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2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etc.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1600" b="1" u="sng" spc="-114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u="sng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cs typeface="Arial"/>
                        </a:rPr>
                        <a:t>8,000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Total</a:t>
                      </a:r>
                      <a:r>
                        <a:rPr sz="1600" b="1" spc="-2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as</a:t>
                      </a:r>
                      <a:r>
                        <a:rPr sz="1600" b="1" spc="-4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per</a:t>
                      </a:r>
                      <a:r>
                        <a:rPr sz="1600" b="1" spc="-3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List</a:t>
                      </a:r>
                      <a:r>
                        <a:rPr sz="1600" b="1" spc="-3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 marL="320675" marR="517525" indent="-228600" algn="just">
                        <a:lnSpc>
                          <a:spcPct val="100000"/>
                        </a:lnSpc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Book</a:t>
                      </a:r>
                      <a:r>
                        <a:rPr sz="1600" b="1" spc="-1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Debts</a:t>
                      </a:r>
                      <a:r>
                        <a:rPr sz="1600" b="1" spc="-1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as</a:t>
                      </a:r>
                      <a:r>
                        <a:rPr sz="1600" b="1" spc="-2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per</a:t>
                      </a:r>
                      <a:r>
                        <a:rPr sz="1600" b="1" spc="-1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List</a:t>
                      </a:r>
                      <a:r>
                        <a:rPr sz="1600" b="1" spc="-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F</a:t>
                      </a:r>
                      <a:r>
                        <a:rPr sz="1600" b="1" spc="-1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: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Good</a:t>
                      </a:r>
                      <a:r>
                        <a:rPr sz="1600" b="1" spc="44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  </a:t>
                      </a:r>
                      <a:r>
                        <a:rPr sz="1600" b="1" spc="-5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}</a:t>
                      </a:r>
                      <a:endParaRPr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 marL="320675" algn="just">
                        <a:lnSpc>
                          <a:spcPct val="100000"/>
                        </a:lnSpc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Doubtful</a:t>
                      </a:r>
                      <a:r>
                        <a:rPr sz="1600" b="1" spc="-4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}</a:t>
                      </a:r>
                      <a:endParaRPr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 marL="262890" algn="just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2300605" algn="l"/>
                        </a:tabLst>
                      </a:pPr>
                      <a:r>
                        <a:rPr sz="1600" b="1" spc="-2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Bad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1600" b="1" spc="-2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650</a:t>
                      </a:r>
                      <a:endParaRPr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 marL="148590" algn="just">
                        <a:lnSpc>
                          <a:spcPct val="100000"/>
                        </a:lnSpc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Estimated</a:t>
                      </a:r>
                      <a:r>
                        <a:rPr sz="1600" b="1" spc="-2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sz="1600" b="1" spc="-3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produce</a:t>
                      </a:r>
                      <a:endParaRPr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 marL="92075" marR="257810" algn="just">
                        <a:lnSpc>
                          <a:spcPct val="100000"/>
                        </a:lnSpc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Bills of</a:t>
                      </a:r>
                      <a:r>
                        <a:rPr sz="1600" b="1" spc="-1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Exchange</a:t>
                      </a:r>
                      <a:r>
                        <a:rPr sz="1600" b="1" spc="-1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as</a:t>
                      </a:r>
                      <a:r>
                        <a:rPr sz="1600" b="1" spc="-2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per</a:t>
                      </a:r>
                      <a:r>
                        <a:rPr sz="1600" b="1" spc="-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2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List </a:t>
                      </a:r>
                      <a:r>
                        <a:rPr sz="1600" b="1" spc="-5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G</a:t>
                      </a:r>
                      <a:endParaRPr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92075" marR="788670">
                        <a:lnSpc>
                          <a:spcPct val="100000"/>
                        </a:lnSpc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Deduct</a:t>
                      </a:r>
                      <a:r>
                        <a:rPr sz="1600" b="1" spc="-1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:</a:t>
                      </a:r>
                      <a:r>
                        <a:rPr sz="1600" b="1" spc="-1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Preferential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Creditors</a:t>
                      </a:r>
                      <a:r>
                        <a:rPr sz="1600" b="1" spc="-1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as</a:t>
                      </a:r>
                      <a:r>
                        <a:rPr sz="1600" b="1" spc="-2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per</a:t>
                      </a:r>
                      <a:r>
                        <a:rPr sz="1600" b="1" spc="-3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i="1" spc="-1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contra</a:t>
                      </a:r>
                      <a:endParaRPr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Deficiency</a:t>
                      </a:r>
                      <a:r>
                        <a:rPr sz="1600" b="1" spc="-2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as</a:t>
                      </a:r>
                      <a:r>
                        <a:rPr sz="1600" b="1" spc="-2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per</a:t>
                      </a:r>
                      <a:r>
                        <a:rPr sz="1600" b="1" spc="-3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List</a:t>
                      </a:r>
                      <a:r>
                        <a:rPr sz="1600" b="1" spc="-2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H</a:t>
                      </a:r>
                      <a:endParaRPr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 marL="2492375">
                        <a:lnSpc>
                          <a:spcPct val="100000"/>
                        </a:lnSpc>
                      </a:pPr>
                      <a:r>
                        <a:rPr sz="1600" b="1" spc="-1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Total</a:t>
                      </a:r>
                      <a:endParaRPr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155575" marR="145415" indent="127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-2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ESTD </a:t>
                      </a:r>
                      <a:r>
                        <a:rPr sz="1600" b="1" spc="-2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TO </a:t>
                      </a:r>
                      <a:r>
                        <a:rPr sz="1600" b="1" spc="-2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PROD</a:t>
                      </a:r>
                      <a:endParaRPr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</a:pPr>
                      <a:r>
                        <a:rPr sz="1600" b="1" spc="-2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Rs.</a:t>
                      </a:r>
                      <a:endParaRPr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R="182880" algn="r">
                        <a:lnSpc>
                          <a:spcPct val="100000"/>
                        </a:lnSpc>
                      </a:pPr>
                      <a:r>
                        <a:rPr sz="1600" b="1" spc="-5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 marR="157480" algn="r">
                        <a:lnSpc>
                          <a:spcPct val="100000"/>
                        </a:lnSpc>
                      </a:pPr>
                      <a:r>
                        <a:rPr sz="1600" b="1" spc="-1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8,000</a:t>
                      </a:r>
                      <a:endParaRPr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 marR="156845" algn="r">
                        <a:lnSpc>
                          <a:spcPct val="100000"/>
                        </a:lnSpc>
                      </a:pPr>
                      <a:r>
                        <a:rPr sz="1600" b="1" spc="-1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5,500</a:t>
                      </a:r>
                      <a:endParaRPr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 marL="138430" marR="127635" indent="26034" algn="r">
                        <a:lnSpc>
                          <a:spcPct val="100000"/>
                        </a:lnSpc>
                      </a:pPr>
                      <a:r>
                        <a:rPr sz="1600" b="1" u="sng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u="sng" spc="-10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cs typeface="Arial"/>
                        </a:rPr>
                        <a:t>5,000</a:t>
                      </a:r>
                      <a:r>
                        <a:rPr sz="1600" b="1" spc="-1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18,502</a:t>
                      </a:r>
                      <a:endParaRPr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R="184150" algn="r">
                        <a:lnSpc>
                          <a:spcPct val="100000"/>
                        </a:lnSpc>
                      </a:pPr>
                      <a:r>
                        <a:rPr sz="1600" b="1" spc="-1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7,860</a:t>
                      </a:r>
                      <a:endParaRPr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600" b="1" spc="-2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178</a:t>
                      </a:r>
                      <a:endParaRPr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600" b="1" spc="-2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----</a:t>
                      </a:r>
                      <a:r>
                        <a:rPr sz="1600" b="1" spc="-5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-</a:t>
                      </a:r>
                      <a:endParaRPr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</a:pPr>
                      <a:r>
                        <a:rPr sz="1600" b="1" spc="-1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26,540</a:t>
                      </a:r>
                      <a:endParaRPr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138430" marR="126364" indent="-3175">
                        <a:lnSpc>
                          <a:spcPct val="100000"/>
                        </a:lnSpc>
                        <a:tabLst>
                          <a:tab pos="422275" algn="l"/>
                        </a:tabLst>
                      </a:pPr>
                      <a:r>
                        <a:rPr sz="1600" b="1" u="sng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cs typeface="Arial"/>
                        </a:rPr>
                        <a:t>		</a:t>
                      </a:r>
                      <a:r>
                        <a:rPr sz="1600" b="1" u="sng" spc="-25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cs typeface="Arial"/>
                        </a:rPr>
                        <a:t>500</a:t>
                      </a:r>
                      <a:r>
                        <a:rPr sz="1600" b="1" spc="-2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26,040</a:t>
                      </a:r>
                      <a:endParaRPr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 marL="135890">
                        <a:lnSpc>
                          <a:spcPct val="100000"/>
                        </a:lnSpc>
                      </a:pPr>
                      <a:r>
                        <a:rPr sz="1600" b="1" u="sng" spc="459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u="sng" spc="-10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cs typeface="Arial"/>
                        </a:rPr>
                        <a:t>2,370</a:t>
                      </a:r>
                      <a:endParaRPr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 marL="138430">
                        <a:lnSpc>
                          <a:spcPct val="100000"/>
                        </a:lnSpc>
                      </a:pPr>
                      <a:r>
                        <a:rPr sz="1600" b="1" u="sng" spc="-10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cs typeface="Arial"/>
                        </a:rPr>
                        <a:t>28,410</a:t>
                      </a:r>
                      <a:endParaRPr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261823" y="6361996"/>
            <a:ext cx="716915" cy="0"/>
          </a:xfrm>
          <a:custGeom>
            <a:avLst/>
            <a:gdLst/>
            <a:ahLst/>
            <a:cxnLst/>
            <a:rect l="l" t="t" r="r" b="b"/>
            <a:pathLst>
              <a:path w="716915">
                <a:moveTo>
                  <a:pt x="0" y="0"/>
                </a:moveTo>
                <a:lnTo>
                  <a:pt x="716889" y="0"/>
                </a:lnTo>
              </a:path>
            </a:pathLst>
          </a:custGeom>
          <a:ln w="12769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195317" y="6326757"/>
            <a:ext cx="676910" cy="0"/>
          </a:xfrm>
          <a:custGeom>
            <a:avLst/>
            <a:gdLst/>
            <a:ahLst/>
            <a:cxnLst/>
            <a:rect l="l" t="t" r="r" b="b"/>
            <a:pathLst>
              <a:path w="676910">
                <a:moveTo>
                  <a:pt x="0" y="0"/>
                </a:moveTo>
                <a:lnTo>
                  <a:pt x="676841" y="0"/>
                </a:lnTo>
              </a:path>
            </a:pathLst>
          </a:custGeom>
          <a:ln w="18039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319769" y="5137783"/>
            <a:ext cx="564515" cy="0"/>
          </a:xfrm>
          <a:custGeom>
            <a:avLst/>
            <a:gdLst/>
            <a:ahLst/>
            <a:cxnLst/>
            <a:rect l="l" t="t" r="r" b="b"/>
            <a:pathLst>
              <a:path w="564515">
                <a:moveTo>
                  <a:pt x="0" y="0"/>
                </a:moveTo>
                <a:lnTo>
                  <a:pt x="564034" y="0"/>
                </a:lnTo>
              </a:path>
            </a:pathLst>
          </a:custGeom>
          <a:ln w="18039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8650" y="767580"/>
            <a:ext cx="7886700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1003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DEFICIENCY</a:t>
            </a:r>
            <a:r>
              <a:rPr u="none" spc="-3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ACCOUNT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2054191"/>
              </p:ext>
            </p:extLst>
          </p:nvPr>
        </p:nvGraphicFramePr>
        <p:xfrm>
          <a:off x="222250" y="1352550"/>
          <a:ext cx="8686800" cy="4038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43200"/>
                <a:gridCol w="1524000"/>
                <a:gridCol w="3048000"/>
                <a:gridCol w="1371600"/>
              </a:tblGrid>
              <a:tr h="4038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sz="1600" b="1" spc="-1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Capital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0805" marR="1009015">
                        <a:lnSpc>
                          <a:spcPct val="100000"/>
                        </a:lnSpc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Interest</a:t>
                      </a:r>
                      <a:r>
                        <a:rPr sz="1600" b="1" spc="-2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</a:t>
                      </a:r>
                      <a:r>
                        <a:rPr sz="1600" b="1" spc="-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1" spc="-1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Capital Profit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Deficiency</a:t>
                      </a:r>
                      <a:r>
                        <a:rPr sz="1600" b="1" spc="-2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</a:t>
                      </a:r>
                      <a:r>
                        <a:rPr sz="1600" b="1" spc="-5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1" spc="-2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0805" marR="27813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List</a:t>
                      </a:r>
                      <a:r>
                        <a:rPr sz="1600" b="1" spc="-6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1" spc="-2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‘H’</a:t>
                      </a:r>
                      <a:r>
                        <a:rPr sz="1600" b="1" spc="-9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</a:t>
                      </a:r>
                      <a:r>
                        <a:rPr sz="1600" b="1" spc="-2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</a:t>
                      </a:r>
                      <a:r>
                        <a:rPr sz="1600" b="1" spc="-1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Statement</a:t>
                      </a:r>
                      <a:r>
                        <a:rPr sz="1600" b="1" spc="1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1" spc="-2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 </a:t>
                      </a:r>
                      <a:r>
                        <a:rPr sz="1600" b="1" spc="-1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Affairs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51003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b="1" spc="-1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400" b="1" spc="-1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Amount</a:t>
                      </a:r>
                      <a:endParaRPr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1945"/>
                        </a:spcBef>
                      </a:pPr>
                      <a:r>
                        <a:rPr sz="1600" b="1" spc="-1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25,000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600" b="1" spc="-1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5,000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b="1" spc="-2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602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600" b="1" spc="-1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2,370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600" b="1" spc="-1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32,972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2075" marR="782955">
                        <a:lnSpc>
                          <a:spcPct val="100000"/>
                        </a:lnSpc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Losses</a:t>
                      </a:r>
                      <a:r>
                        <a:rPr sz="1600" b="1" spc="-2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from</a:t>
                      </a:r>
                      <a:r>
                        <a:rPr sz="1600" b="1" spc="-2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1" spc="-1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Business Drawings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Bad</a:t>
                      </a:r>
                      <a:r>
                        <a:rPr sz="1600" b="1" spc="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1" spc="-2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Debts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Other</a:t>
                      </a:r>
                      <a:r>
                        <a:rPr sz="1600" b="1" spc="-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Losses</a:t>
                      </a:r>
                      <a:r>
                        <a:rPr sz="1600" b="1" spc="-2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1" spc="-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77190">
                        <a:lnSpc>
                          <a:spcPct val="100000"/>
                        </a:lnSpc>
                        <a:tabLst>
                          <a:tab pos="2185670" algn="l"/>
                        </a:tabLst>
                      </a:pPr>
                      <a:r>
                        <a:rPr sz="1600" b="1" spc="-1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Stock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sz="1600" b="1" spc="-1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2,010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77190">
                        <a:lnSpc>
                          <a:spcPct val="100000"/>
                        </a:lnSpc>
                        <a:tabLst>
                          <a:tab pos="2181860" algn="l"/>
                        </a:tabLst>
                      </a:pPr>
                      <a:r>
                        <a:rPr sz="1600" b="1" spc="-1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Machinery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sz="1600" b="1" spc="-1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7,000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20675" marR="349885" indent="56515">
                        <a:lnSpc>
                          <a:spcPct val="100000"/>
                        </a:lnSpc>
                        <a:tabLst>
                          <a:tab pos="2182495" algn="l"/>
                        </a:tabLst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Land,</a:t>
                      </a:r>
                      <a:r>
                        <a:rPr sz="1600" b="1" spc="-4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1" spc="-2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etc.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sz="1600" b="1" spc="-1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3,000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Bills</a:t>
                      </a:r>
                      <a:r>
                        <a:rPr sz="1600" b="1" spc="-1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discounted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47955">
                        <a:lnSpc>
                          <a:spcPct val="100000"/>
                        </a:lnSpc>
                        <a:tabLst>
                          <a:tab pos="2386965" algn="l"/>
                        </a:tabLst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</a:t>
                      </a:r>
                      <a:r>
                        <a:rPr sz="1600" b="1" spc="-3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1" spc="-1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Dishonoured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sz="1600" b="1" spc="-2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280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2075" marR="121285" indent="285115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2148840" algn="l"/>
                          <a:tab pos="2181860" algn="l"/>
                        </a:tabLst>
                      </a:pPr>
                      <a:r>
                        <a:rPr sz="1600" b="1" spc="-1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Security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sz="1600" b="1" spc="-1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12,100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Loss</a:t>
                      </a:r>
                      <a:r>
                        <a:rPr sz="1600" b="1" spc="-1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</a:t>
                      </a:r>
                      <a:r>
                        <a:rPr sz="1600" b="1" spc="-1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1" spc="-1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Speculation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  <a:r>
                        <a:rPr sz="1600" b="1" u="sng" spc="335" dirty="0">
                          <a:solidFill>
                            <a:schemeClr val="tx1"/>
                          </a:solidFill>
                          <a:uFill>
                            <a:solidFill>
                              <a:srgbClr val="FFC000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1" u="sng" dirty="0">
                          <a:solidFill>
                            <a:schemeClr val="tx1"/>
                          </a:solidFill>
                          <a:uFill>
                            <a:solidFill>
                              <a:srgbClr val="FFC000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sz="1600" b="1" u="sng" spc="-65" dirty="0">
                          <a:solidFill>
                            <a:schemeClr val="tx1"/>
                          </a:solidFill>
                          <a:uFill>
                            <a:solidFill>
                              <a:srgbClr val="FFC000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1" u="sng" dirty="0">
                          <a:solidFill>
                            <a:schemeClr val="tx1"/>
                          </a:solidFill>
                          <a:uFill>
                            <a:solidFill>
                              <a:srgbClr val="FFC000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590_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978660">
                        <a:lnSpc>
                          <a:spcPct val="100000"/>
                        </a:lnSpc>
                      </a:pPr>
                      <a:r>
                        <a:rPr sz="1600" b="1" spc="-1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400" b="1" spc="-1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Amount</a:t>
                      </a:r>
                      <a:endParaRPr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1945"/>
                        </a:spcBef>
                      </a:pPr>
                      <a:r>
                        <a:rPr sz="1600" b="1" spc="-1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2,020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600" b="1" spc="-1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4,500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b="1" spc="-2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472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tabLst>
                          <a:tab pos="230504" algn="l"/>
                          <a:tab pos="1076325" algn="l"/>
                        </a:tabLst>
                      </a:pPr>
                      <a:r>
                        <a:rPr sz="1600" b="1" u="sng" dirty="0">
                          <a:solidFill>
                            <a:schemeClr val="tx1"/>
                          </a:solidFill>
                          <a:uFill>
                            <a:solidFill>
                              <a:srgbClr val="FFC000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sz="1600" b="1" u="sng" spc="-10" dirty="0">
                          <a:solidFill>
                            <a:schemeClr val="tx1"/>
                          </a:solidFill>
                          <a:uFill>
                            <a:solidFill>
                              <a:srgbClr val="FFC000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25,980</a:t>
                      </a:r>
                      <a:r>
                        <a:rPr sz="1600" b="1" u="sng" dirty="0">
                          <a:solidFill>
                            <a:schemeClr val="tx1"/>
                          </a:solidFill>
                          <a:uFill>
                            <a:solidFill>
                              <a:srgbClr val="FFC000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600" b="1" spc="-1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32,972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3169666" y="4695823"/>
            <a:ext cx="1128395" cy="0"/>
          </a:xfrm>
          <a:custGeom>
            <a:avLst/>
            <a:gdLst/>
            <a:ahLst/>
            <a:cxnLst/>
            <a:rect l="l" t="t" r="r" b="b"/>
            <a:pathLst>
              <a:path w="1128395">
                <a:moveTo>
                  <a:pt x="0" y="0"/>
                </a:moveTo>
                <a:lnTo>
                  <a:pt x="1128068" y="0"/>
                </a:lnTo>
              </a:path>
            </a:pathLst>
          </a:custGeom>
          <a:ln w="18039">
            <a:solidFill>
              <a:srgbClr val="FEB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84172" y="2107438"/>
            <a:ext cx="6315710" cy="2312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5000" b="0" u="none" spc="-25" dirty="0">
                <a:latin typeface="Gabriola"/>
                <a:cs typeface="Gabriola"/>
              </a:rPr>
              <a:t>Thank</a:t>
            </a:r>
            <a:r>
              <a:rPr sz="15000" b="0" u="none" spc="-620" dirty="0">
                <a:latin typeface="Gabriola"/>
                <a:cs typeface="Gabriola"/>
              </a:rPr>
              <a:t> </a:t>
            </a:r>
            <a:r>
              <a:rPr sz="15000" b="0" u="none" spc="-25" dirty="0">
                <a:latin typeface="Gabriola"/>
                <a:cs typeface="Gabriola"/>
              </a:rPr>
              <a:t>You</a:t>
            </a:r>
            <a:endParaRPr sz="15000">
              <a:latin typeface="Gabriola"/>
              <a:cs typeface="Gabriol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Words>873</Words>
  <Application>Microsoft Office PowerPoint</Application>
  <PresentationFormat>On-screen Show (4:3)</PresentationFormat>
  <Paragraphs>272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Gabriola</vt:lpstr>
      <vt:lpstr>Georgia</vt:lpstr>
      <vt:lpstr>Times New Roman</vt:lpstr>
      <vt:lpstr>Office Theme</vt:lpstr>
      <vt:lpstr>PowerPoint Presentation</vt:lpstr>
      <vt:lpstr>PowerPoint Presentation</vt:lpstr>
      <vt:lpstr>INSOLVENCY LAW</vt:lpstr>
      <vt:lpstr>PowerPoint Presentation</vt:lpstr>
      <vt:lpstr>The Provincial Insolvency Act, 1920</vt:lpstr>
      <vt:lpstr>TYPES OF LIABILITIES</vt:lpstr>
      <vt:lpstr>STATEMENT OF AFFAIRS</vt:lpstr>
      <vt:lpstr>QUES. From the following particulars prepare the Statement of Affairs and Deficiency Account of Ramesh of Allahabad whois an insolvent debtor :</vt:lpstr>
      <vt:lpstr>Statement of Affairs (as at ………..)</vt:lpstr>
      <vt:lpstr>DEFICIENCY ACCOUNT</vt:lpstr>
      <vt:lpstr>Thank You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CPAC</cp:lastModifiedBy>
  <cp:revision>2</cp:revision>
  <dcterms:created xsi:type="dcterms:W3CDTF">2024-11-08T06:57:35Z</dcterms:created>
  <dcterms:modified xsi:type="dcterms:W3CDTF">2024-11-08T07:10:37Z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2018-07-20T00:00:00Z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2024-11-08T00:00:00Z</vt:filetime>
  </property>
  <property fmtid="{D5CDD505-2E9C-101B-9397-08002B2CF9AE}" pid="5" name="Producer">
    <vt:lpwstr>Microsoft® PowerPoint® 2013</vt:lpwstr>
  </property>
</Properties>
</file>