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17"/>
  </p:notesMasterIdLst>
  <p:sldIdLst>
    <p:sldId id="256" r:id="rId2"/>
    <p:sldId id="315" r:id="rId3"/>
    <p:sldId id="296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265" r:id="rId12"/>
    <p:sldId id="266" r:id="rId13"/>
    <p:sldId id="270" r:id="rId14"/>
    <p:sldId id="310" r:id="rId15"/>
    <p:sldId id="277" r:id="rId16"/>
  </p:sldIdLst>
  <p:sldSz cx="12192000" cy="6858000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529" autoAdjust="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9E2C2-D171-4954-8071-397FE2856CA0}" type="datetimeFigureOut">
              <a:rPr lang="en-IN" smtClean="0"/>
              <a:pPr/>
              <a:t>13-08-2025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6614EC-D416-40C3-8A03-DDA90EA85D9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1339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B1C5D-41C4-48C2-A71B-50C832C70A90}" type="datetimeFigureOut">
              <a:rPr lang="en-IN" smtClean="0"/>
              <a:pPr/>
              <a:t>13-08-2025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0AAA-CC0D-4FD0-9C60-A11AC1DE744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357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B1C5D-41C4-48C2-A71B-50C832C70A90}" type="datetimeFigureOut">
              <a:rPr lang="en-IN" smtClean="0"/>
              <a:pPr/>
              <a:t>13-08-2025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0AAA-CC0D-4FD0-9C60-A11AC1DE744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7241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B1C5D-41C4-48C2-A71B-50C832C70A90}" type="datetimeFigureOut">
              <a:rPr lang="en-IN" smtClean="0"/>
              <a:pPr/>
              <a:t>13-08-2025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0AAA-CC0D-4FD0-9C60-A11AC1DE744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4249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B1C5D-41C4-48C2-A71B-50C832C70A90}" type="datetimeFigureOut">
              <a:rPr lang="en-IN" smtClean="0"/>
              <a:pPr/>
              <a:t>13-08-2025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0AAA-CC0D-4FD0-9C60-A11AC1DE744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6922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B1C5D-41C4-48C2-A71B-50C832C70A90}" type="datetimeFigureOut">
              <a:rPr lang="en-IN" smtClean="0"/>
              <a:pPr/>
              <a:t>13-08-2025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0AAA-CC0D-4FD0-9C60-A11AC1DE744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8256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B1C5D-41C4-48C2-A71B-50C832C70A90}" type="datetimeFigureOut">
              <a:rPr lang="en-IN" smtClean="0"/>
              <a:pPr/>
              <a:t>13-08-2025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0AAA-CC0D-4FD0-9C60-A11AC1DE744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2665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B1C5D-41C4-48C2-A71B-50C832C70A90}" type="datetimeFigureOut">
              <a:rPr lang="en-IN" smtClean="0"/>
              <a:pPr/>
              <a:t>13-08-2025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0AAA-CC0D-4FD0-9C60-A11AC1DE744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961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B1C5D-41C4-48C2-A71B-50C832C70A90}" type="datetimeFigureOut">
              <a:rPr lang="en-IN" smtClean="0"/>
              <a:pPr/>
              <a:t>13-08-2025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0AAA-CC0D-4FD0-9C60-A11AC1DE744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7812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0AAA-CC0D-4FD0-9C60-A11AC1DE744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B1C5D-41C4-48C2-A71B-50C832C70A90}" type="datetimeFigureOut">
              <a:rPr lang="en-IN" smtClean="0"/>
              <a:pPr/>
              <a:t>13-08-2025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1051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B1C5D-41C4-48C2-A71B-50C832C70A90}" type="datetimeFigureOut">
              <a:rPr lang="en-IN" smtClean="0"/>
              <a:pPr/>
              <a:t>13-08-2025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0AAA-CC0D-4FD0-9C60-A11AC1DE744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227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B1C5D-41C4-48C2-A71B-50C832C70A90}" type="datetimeFigureOut">
              <a:rPr lang="en-IN" smtClean="0"/>
              <a:pPr/>
              <a:t>13-08-2025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0AAA-CC0D-4FD0-9C60-A11AC1DE744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9257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B1C5D-41C4-48C2-A71B-50C832C70A90}" type="datetimeFigureOut">
              <a:rPr lang="en-IN" smtClean="0"/>
              <a:pPr/>
              <a:t>13-08-2025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0AAA-CC0D-4FD0-9C60-A11AC1DE744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2566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B1C5D-41C4-48C2-A71B-50C832C70A90}" type="datetimeFigureOut">
              <a:rPr lang="en-IN" smtClean="0"/>
              <a:pPr/>
              <a:t>13-08-2025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0AAA-CC0D-4FD0-9C60-A11AC1DE744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8497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B1C5D-41C4-48C2-A71B-50C832C70A90}" type="datetimeFigureOut">
              <a:rPr lang="en-IN" smtClean="0"/>
              <a:pPr/>
              <a:t>13-08-2025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0AAA-CC0D-4FD0-9C60-A11AC1DE744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9730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B1C5D-41C4-48C2-A71B-50C832C70A90}" type="datetimeFigureOut">
              <a:rPr lang="en-IN" smtClean="0"/>
              <a:pPr/>
              <a:t>13-08-2025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0AAA-CC0D-4FD0-9C60-A11AC1DE744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4225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B1C5D-41C4-48C2-A71B-50C832C70A90}" type="datetimeFigureOut">
              <a:rPr lang="en-IN" smtClean="0"/>
              <a:pPr/>
              <a:t>13-08-2025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0AAA-CC0D-4FD0-9C60-A11AC1DE744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4836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B1C5D-41C4-48C2-A71B-50C832C70A90}" type="datetimeFigureOut">
              <a:rPr lang="en-IN" smtClean="0"/>
              <a:pPr/>
              <a:t>13-08-2025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F3E0AAA-CC0D-4FD0-9C60-A11AC1DE744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6095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5F272-47E1-0F78-C1E5-31057799EA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542" y="0"/>
            <a:ext cx="11767457" cy="3668487"/>
          </a:xfrm>
        </p:spPr>
        <p:txBody>
          <a:bodyPr/>
          <a:lstStyle/>
          <a:p>
            <a:pPr algn="ctr"/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r>
              <a:rPr lang="en-IN" sz="3200" b="1" dirty="0">
                <a:solidFill>
                  <a:srgbClr val="FF0000"/>
                </a:solidFill>
              </a:rPr>
              <a:t>Cardamom Planters’ Association  College, Bodinayakanur</a:t>
            </a:r>
            <a:br>
              <a:rPr lang="en-IN" sz="3200" b="1" dirty="0">
                <a:solidFill>
                  <a:srgbClr val="FF0000"/>
                </a:solidFill>
              </a:rPr>
            </a:br>
            <a:r>
              <a:rPr lang="en-IN" sz="3200" b="1" dirty="0">
                <a:solidFill>
                  <a:srgbClr val="FF0000"/>
                </a:solidFill>
              </a:rPr>
              <a:t>Department of CS &amp; IT</a:t>
            </a:r>
            <a:br>
              <a:rPr lang="en-IN" sz="3200" b="1" dirty="0">
                <a:solidFill>
                  <a:srgbClr val="FF0000"/>
                </a:solidFill>
              </a:rPr>
            </a:br>
            <a:br>
              <a:rPr lang="en-IN" dirty="0"/>
            </a:br>
            <a:br>
              <a:rPr lang="en-IN" dirty="0"/>
            </a:br>
            <a:r>
              <a:rPr lang="en-IN" b="1" dirty="0">
                <a:solidFill>
                  <a:srgbClr val="7030A0"/>
                </a:solidFill>
              </a:rPr>
              <a:t>Introduction to Python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7A5C2-E65E-40F3-C134-ED75C1D1F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8594876" cy="1558397"/>
          </a:xfrm>
        </p:spPr>
        <p:txBody>
          <a:bodyPr>
            <a:normAutofit/>
          </a:bodyPr>
          <a:lstStyle/>
          <a:p>
            <a:pPr algn="ctr"/>
            <a:r>
              <a:rPr lang="en-IN" sz="2400" b="1" dirty="0">
                <a:solidFill>
                  <a:srgbClr val="C00000"/>
                </a:solidFill>
              </a:rPr>
              <a:t>Dr.C.Pandiselvi, Assistant Professor</a:t>
            </a:r>
          </a:p>
          <a:p>
            <a:pPr algn="ctr"/>
            <a:r>
              <a:rPr lang="en-IN" sz="2400" b="1" dirty="0">
                <a:solidFill>
                  <a:srgbClr val="C00000"/>
                </a:solidFill>
              </a:rPr>
              <a:t>Department of CS &amp; IT</a:t>
            </a:r>
          </a:p>
          <a:p>
            <a:endParaRPr lang="en-IN" sz="2400" b="1" dirty="0">
              <a:solidFill>
                <a:srgbClr val="C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6BE57A-32B5-5763-CCB8-F19237E62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67" y="993321"/>
            <a:ext cx="1409700" cy="1409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BA1E5E-F391-0CE5-95FE-04B77562A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5972" y="797379"/>
            <a:ext cx="14097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837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FDA3C-6E54-FE76-D0B2-2671FB8C0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354" y="465991"/>
            <a:ext cx="8992648" cy="580293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Why should we learn Python?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C65EAD-F5EF-A1C5-13EC-22D8924EE817}"/>
              </a:ext>
            </a:extLst>
          </p:cNvPr>
          <p:cNvSpPr txBox="1"/>
          <p:nvPr/>
        </p:nvSpPr>
        <p:spPr>
          <a:xfrm flipH="1">
            <a:off x="422030" y="1468315"/>
            <a:ext cx="7561383" cy="4521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Python is a higher level programming language.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Its syntax allows programmers to express concepts in fewer lines of code.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Python is a programming language that lets you work quickly and integrate systems more efficiently.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IN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can plot figures using Python.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can perform symbolic mathematics easily using Python.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IN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available freely online.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43687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F343F-600F-9E52-63E5-58C8A7A65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080" y="211015"/>
            <a:ext cx="8850921" cy="677009"/>
          </a:xfrm>
        </p:spPr>
        <p:txBody>
          <a:bodyPr>
            <a:normAutofit/>
          </a:bodyPr>
          <a:lstStyle/>
          <a:p>
            <a:r>
              <a:rPr lang="en-IN" b="1" dirty="0"/>
              <a:t>Python versions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EE15B7-C3C9-2393-D8AD-868CAEB708B7}"/>
              </a:ext>
            </a:extLst>
          </p:cNvPr>
          <p:cNvSpPr txBox="1"/>
          <p:nvPr/>
        </p:nvSpPr>
        <p:spPr>
          <a:xfrm>
            <a:off x="423081" y="888024"/>
            <a:ext cx="7956644" cy="5465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Python was first released on February 20, 1991 and later on developed by Python Software Foundation.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Major Python versions are – </a:t>
            </a:r>
            <a:r>
              <a:rPr lang="en-I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Python 1</a:t>
            </a: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Python 2 and Python 3</a:t>
            </a: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ArialMT"/>
                <a:ea typeface="Times New Roman" panose="02020603050405020304" pitchFamily="18" charset="0"/>
                <a:cs typeface="ArialMT"/>
              </a:rPr>
              <a:t>•   On 26th January 1994, </a:t>
            </a:r>
            <a:r>
              <a:rPr lang="en-IN" sz="2000" b="1" dirty="0">
                <a:solidFill>
                  <a:srgbClr val="000000"/>
                </a:solidFill>
                <a:effectLst/>
                <a:latin typeface="ArialMT"/>
                <a:ea typeface="Times New Roman" panose="02020603050405020304" pitchFamily="18" charset="0"/>
                <a:cs typeface="ArialMT"/>
              </a:rPr>
              <a:t>Python 1.0 </a:t>
            </a:r>
            <a:r>
              <a:rPr lang="en-IN" sz="2000" dirty="0">
                <a:solidFill>
                  <a:srgbClr val="000000"/>
                </a:solidFill>
                <a:effectLst/>
                <a:latin typeface="ArialMT"/>
                <a:ea typeface="Times New Roman" panose="02020603050405020304" pitchFamily="18" charset="0"/>
                <a:cs typeface="ArialMT"/>
              </a:rPr>
              <a:t>was released.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16th October 2000, </a:t>
            </a:r>
            <a:r>
              <a:rPr lang="en-I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Python 2.0 </a:t>
            </a: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released with many new features.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ArialMT"/>
                <a:ea typeface="Times New Roman" panose="02020603050405020304" pitchFamily="18" charset="0"/>
                <a:cs typeface="ArialMT"/>
              </a:rPr>
              <a:t>•   </a:t>
            </a: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3rd December 2008, </a:t>
            </a:r>
            <a:r>
              <a:rPr lang="en-I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3.0</a:t>
            </a: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was released with more testing and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includes new features.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Latest version - </a:t>
            </a:r>
            <a:r>
              <a:rPr lang="en-IN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2</a:t>
            </a:r>
            <a:r>
              <a:rPr lang="en-IN" sz="20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IN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October 2023, </a:t>
            </a:r>
            <a:r>
              <a:rPr lang="en-I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Python 3.12 </a:t>
            </a:r>
            <a:r>
              <a:rPr lang="en-IN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released.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check your Python version 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AutoNum type="romanLcParenR"/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Linux OS type </a:t>
            </a:r>
            <a:r>
              <a:rPr lang="en-I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python  -V</a:t>
            </a: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terminal window.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AutoNum type="romanLcParenR"/>
            </a:pPr>
            <a:r>
              <a:rPr lang="en-IN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Windows and MacOS type import sys  print(</a:t>
            </a:r>
            <a:r>
              <a:rPr lang="en-IN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sys.version</a:t>
            </a:r>
            <a:r>
              <a:rPr lang="en-IN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in the interactive shell.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7897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0DA24-F98A-33A1-7B43-719ADB256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206" y="259308"/>
            <a:ext cx="8700796" cy="805218"/>
          </a:xfrm>
        </p:spPr>
        <p:txBody>
          <a:bodyPr/>
          <a:lstStyle/>
          <a:p>
            <a:r>
              <a:rPr lang="en-IN" b="1" dirty="0"/>
              <a:t>Python Interpreter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05E908-7543-8A9F-9489-02F69BEF1F14}"/>
              </a:ext>
            </a:extLst>
          </p:cNvPr>
          <p:cNvSpPr txBox="1"/>
          <p:nvPr/>
        </p:nvSpPr>
        <p:spPr>
          <a:xfrm>
            <a:off x="436727" y="1146413"/>
            <a:ext cx="8311487" cy="5082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program that translates Python instructions and then executes them is the Python interpreter.  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we write a Python program, the program is executed by the Python interpreter. This interpreter is written in the C language.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 are certain online interpreters like 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https://ide.geeksforgeeks.org/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http://ideone.com/ ,</a:t>
            </a:r>
            <a:endParaRPr lang="en-IN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http://codepad.org/ </a:t>
            </a:r>
            <a:endParaRPr lang="en-IN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can be used to start Python without installing an interpreter.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133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BA149-6070-7099-1D01-D429CC979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577" y="465992"/>
            <a:ext cx="8614579" cy="811275"/>
          </a:xfrm>
        </p:spPr>
        <p:txBody>
          <a:bodyPr/>
          <a:lstStyle/>
          <a:p>
            <a:r>
              <a:rPr lang="en-IN" b="1" dirty="0"/>
              <a:t>Python IDLE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3B84DD-CD77-3A91-24B8-38D2A37F294D}"/>
              </a:ext>
            </a:extLst>
          </p:cNvPr>
          <p:cNvSpPr txBox="1"/>
          <p:nvPr/>
        </p:nvSpPr>
        <p:spPr>
          <a:xfrm>
            <a:off x="369277" y="1406770"/>
            <a:ext cx="8515416" cy="372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Python interpreter is embedded in a number of larger programs that make it particularly easy to develop Python programs. Such a programming environment is IDLE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IN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Integrated Development and Learning Environment</a:t>
            </a:r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is available freely online. 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Windows machine IDLE (Integrated Development and Learning Environment) is installed when you install Python.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79565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481F3-9985-C2BD-8748-544F17F43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01" y="382138"/>
            <a:ext cx="8673501" cy="723332"/>
          </a:xfrm>
        </p:spPr>
        <p:txBody>
          <a:bodyPr/>
          <a:lstStyle/>
          <a:p>
            <a:r>
              <a:rPr lang="en-IN" b="1" dirty="0"/>
              <a:t>Running Python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AD6078-49A3-0242-7BC6-461EF338E684}"/>
              </a:ext>
            </a:extLst>
          </p:cNvPr>
          <p:cNvSpPr txBox="1"/>
          <p:nvPr/>
        </p:nvSpPr>
        <p:spPr>
          <a:xfrm>
            <a:off x="736979" y="1132764"/>
            <a:ext cx="7751928" cy="5408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 are two modes for using the Python interpreter: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AutoNum type="arabicParenR"/>
            </a:pPr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Interactive Mode      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AutoNum type="arabicParenR"/>
            </a:pPr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Script Mode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N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Options for running the program: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In Windows, you can display your folder contents, and double click on madlib.py to start the program.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• In Linux or on a Mac you can open a terminal window, change into your python directory, and enter the command python madlib.py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4547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37B4D-B8FD-39EB-E58B-3452931F1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01" y="368490"/>
            <a:ext cx="8673501" cy="723331"/>
          </a:xfrm>
        </p:spPr>
        <p:txBody>
          <a:bodyPr/>
          <a:lstStyle/>
          <a:p>
            <a:r>
              <a:rPr lang="en-IN" b="1" dirty="0"/>
              <a:t>Running Python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A6F7B4-33A3-E63A-FCC2-C93E558E34A7}"/>
              </a:ext>
            </a:extLst>
          </p:cNvPr>
          <p:cNvSpPr txBox="1"/>
          <p:nvPr/>
        </p:nvSpPr>
        <p:spPr>
          <a:xfrm>
            <a:off x="600501" y="1064525"/>
            <a:ext cx="6380591" cy="6023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</a:pPr>
            <a:r>
              <a:rPr lang="en-IN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interactive mode: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&gt;&gt;&gt; print("Hello Teachers")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Hello Teachers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&gt;&gt;&gt; a=10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&gt;&gt;&gt; print(a)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&gt;&gt;&gt; x=10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&gt;&gt;&gt; z=x+20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&gt;&gt;&gt; z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3158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CB30B-BE71-83FE-72F5-7B8F7F6D6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206" y="354843"/>
            <a:ext cx="8700796" cy="655092"/>
          </a:xfrm>
        </p:spPr>
        <p:txBody>
          <a:bodyPr/>
          <a:lstStyle/>
          <a:p>
            <a:r>
              <a:rPr lang="en-IN" b="1" dirty="0"/>
              <a:t>Running Python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A63E1F-B400-6463-CCC5-D76BEE2F7002}"/>
              </a:ext>
            </a:extLst>
          </p:cNvPr>
          <p:cNvSpPr txBox="1"/>
          <p:nvPr/>
        </p:nvSpPr>
        <p:spPr>
          <a:xfrm>
            <a:off x="573205" y="1173707"/>
            <a:ext cx="7888407" cy="3578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in script mode: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Programmers can store Python script source code in a file with the  .</a:t>
            </a:r>
            <a:r>
              <a:rPr lang="en-IN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extension, and use the interpreter to execute the contents of the file. 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UNIX OS to run a script file MyFile.py  you have to type: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python MyFile.py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936459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79DCB-928F-D68E-38C9-F35D25A91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5285"/>
          </a:xfrm>
        </p:spPr>
        <p:txBody>
          <a:bodyPr/>
          <a:lstStyle/>
          <a:p>
            <a:r>
              <a:rPr lang="en-IN" b="1" dirty="0"/>
              <a:t>Data Types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3F255E-8932-B67A-9CBE-D2CFD5557F58}"/>
              </a:ext>
            </a:extLst>
          </p:cNvPr>
          <p:cNvSpPr txBox="1"/>
          <p:nvPr/>
        </p:nvSpPr>
        <p:spPr>
          <a:xfrm>
            <a:off x="527537" y="1538654"/>
            <a:ext cx="5805023" cy="2728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Python has various standard data types: 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IN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Integer            [ class ‘int’ ]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Float               [ class ‘float’ ]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IN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Boolean          [ class ‘bool’ ]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String              [ class ‘str’ ]</a:t>
            </a:r>
            <a:endParaRPr lang="en-IN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56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F84BB-919F-2C81-A2E6-E1BFDA943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445" y="254977"/>
            <a:ext cx="8632557" cy="615461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Integer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E97216-DA0E-D06C-189D-845A8FCEF69D}"/>
              </a:ext>
            </a:extLst>
          </p:cNvPr>
          <p:cNvSpPr txBox="1"/>
          <p:nvPr/>
        </p:nvSpPr>
        <p:spPr>
          <a:xfrm>
            <a:off x="518746" y="870438"/>
            <a:ext cx="8365947" cy="5593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Int: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integer or  whole number, positive or negative, without decimals of unlimited length.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&gt;&gt;&gt; print(2465635468765)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2465635468765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&gt;&gt;&gt; print(0b10)          # 0b indicates binary number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&gt;&gt;&gt; print(0x10)           # 0x indicates hexadecimal number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N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&gt;&gt;&gt; a=11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&gt;&gt;&gt; print(type(a))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&lt;class 'int'&gt;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71486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0CFF7-957F-3A3C-EE7D-55FC053CD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49" y="409434"/>
            <a:ext cx="8659853" cy="573206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Float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5318A7-8F63-95DA-77E8-94667F1169D5}"/>
              </a:ext>
            </a:extLst>
          </p:cNvPr>
          <p:cNvSpPr txBox="1"/>
          <p:nvPr/>
        </p:nvSpPr>
        <p:spPr>
          <a:xfrm>
            <a:off x="504967" y="1119116"/>
            <a:ext cx="8297839" cy="5239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Float: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Float, or "floating point number" is a number, positive or negative.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Float can also be scientific numbers with an "e" to indicate the power of 10.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&gt;&gt;&gt; y=2.8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&gt;&gt;&gt; y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2.8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&gt;&gt;&gt; print(0.00000045)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4.5e-07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&gt;&gt;&gt; y=2.8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&gt;&gt;&gt; print(type(y))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&lt;class 'float'&gt;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98451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6AE4E-B289-47DB-13F1-D820698D7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97" y="300252"/>
            <a:ext cx="8646205" cy="696036"/>
          </a:xfrm>
        </p:spPr>
        <p:txBody>
          <a:bodyPr>
            <a:normAutofit/>
          </a:bodyPr>
          <a:lstStyle/>
          <a:p>
            <a:r>
              <a:rPr lang="en-IN" b="1" dirty="0"/>
              <a:t>Boolean and String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791D33-7E4B-05F9-EBD3-A0D77607C2A5}"/>
              </a:ext>
            </a:extLst>
          </p:cNvPr>
          <p:cNvSpPr txBox="1"/>
          <p:nvPr/>
        </p:nvSpPr>
        <p:spPr>
          <a:xfrm>
            <a:off x="627796" y="1050878"/>
            <a:ext cx="7373203" cy="567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Boolean: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Objects of Boolean type may have one of two values, True or False: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&gt;&gt;&gt; type(True)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&lt;class 'bool'&gt;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&gt;&gt;&gt; type(False)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&lt;class 'bool'&gt;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N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String: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&gt;&gt;&gt; print(‘Science college’)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Science college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&gt;&gt;&gt; type("My college")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&lt;class 'str'&gt;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90745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98BC2-3D26-9D76-8B3A-0C1DD766A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3" y="395654"/>
            <a:ext cx="8728879" cy="545123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Variables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B0E3F3-3E85-328D-3788-139D19388C0C}"/>
              </a:ext>
            </a:extLst>
          </p:cNvPr>
          <p:cNvSpPr txBox="1"/>
          <p:nvPr/>
        </p:nvSpPr>
        <p:spPr>
          <a:xfrm>
            <a:off x="545123" y="1055077"/>
            <a:ext cx="8959362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can store integers, decimals or characters in  variables.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Rules for Python variables: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ArialMT"/>
                <a:ea typeface="Times New Roman" panose="02020603050405020304" pitchFamily="18" charset="0"/>
                <a:cs typeface="ArialMT"/>
              </a:rPr>
              <a:t>• </a:t>
            </a: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variable name must start with a letter or the underscore character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ArialMT"/>
                <a:ea typeface="Times New Roman" panose="02020603050405020304" pitchFamily="18" charset="0"/>
                <a:cs typeface="ArialMT"/>
              </a:rPr>
              <a:t>• </a:t>
            </a: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variable name cannot start with a number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ArialMT"/>
                <a:ea typeface="Times New Roman" panose="02020603050405020304" pitchFamily="18" charset="0"/>
                <a:cs typeface="ArialMT"/>
              </a:rPr>
              <a:t>• </a:t>
            </a: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variable name can only contain alpha-numeric characters and underscores (A-z, 0-9, and _ )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solidFill>
                  <a:srgbClr val="000000"/>
                </a:solidFill>
                <a:effectLst/>
                <a:latin typeface="ArialMT"/>
                <a:ea typeface="Times New Roman" panose="02020603050405020304" pitchFamily="18" charset="0"/>
                <a:cs typeface="ArialMT"/>
              </a:rPr>
              <a:t>• </a:t>
            </a:r>
            <a:r>
              <a:rPr lang="en-I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Variable names are case-sensitive (age, Age and AGE are three different variables)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a= 100                # An integer assignment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 = 1040.23       # A floating point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 = "John"         # A string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606355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89782-FE58-AB6B-F023-AA17D6DBD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730" y="307730"/>
            <a:ext cx="8966272" cy="597877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List, Tuple, Set, Dictionary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004B8C-4CC1-F2DB-261E-9EEF05F54918}"/>
              </a:ext>
            </a:extLst>
          </p:cNvPr>
          <p:cNvSpPr txBox="1"/>
          <p:nvPr/>
        </p:nvSpPr>
        <p:spPr>
          <a:xfrm>
            <a:off x="307730" y="905608"/>
            <a:ext cx="908057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  <a:p>
            <a:r>
              <a:rPr lang="en-IN" dirty="0"/>
              <a:t>Four built-in data structures in Python:- </a:t>
            </a:r>
          </a:p>
          <a:p>
            <a:r>
              <a:rPr lang="en-IN" dirty="0"/>
              <a:t>list, tuple, set, dictionary</a:t>
            </a:r>
          </a:p>
          <a:p>
            <a:r>
              <a:rPr lang="en-IN" dirty="0"/>
              <a:t>- each having qualities and usage different from the other three.</a:t>
            </a:r>
          </a:p>
          <a:p>
            <a:endParaRPr lang="en-IN" dirty="0"/>
          </a:p>
          <a:p>
            <a:r>
              <a:rPr lang="en-IN" b="1" dirty="0">
                <a:solidFill>
                  <a:srgbClr val="FF0000"/>
                </a:solidFill>
              </a:rPr>
              <a:t>List</a:t>
            </a:r>
            <a:r>
              <a:rPr lang="en-IN" dirty="0"/>
              <a:t> is a collection of items  that is written with square brackets. It is mutable, ordered and allows duplicate members. Example: </a:t>
            </a:r>
            <a:r>
              <a:rPr lang="en-IN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 = [1,2,3,'A','B',7,8,[10,11]]</a:t>
            </a:r>
            <a:endParaRPr lang="en-IN" b="1" dirty="0">
              <a:solidFill>
                <a:srgbClr val="FF0000"/>
              </a:solidFill>
            </a:endParaRPr>
          </a:p>
          <a:p>
            <a:endParaRPr lang="en-IN" dirty="0"/>
          </a:p>
          <a:p>
            <a:r>
              <a:rPr lang="en-IN" b="1" dirty="0">
                <a:solidFill>
                  <a:srgbClr val="FF0000"/>
                </a:solidFill>
              </a:rPr>
              <a:t>Tuple</a:t>
            </a:r>
            <a:r>
              <a:rPr lang="en-IN" dirty="0"/>
              <a:t> is a collection of objects that is written with first brackets. It is immutable.</a:t>
            </a:r>
          </a:p>
          <a:p>
            <a:r>
              <a:rPr lang="en-IN" dirty="0"/>
              <a:t>Example: </a:t>
            </a:r>
            <a:r>
              <a:rPr lang="en-IN" b="1" dirty="0">
                <a:solidFill>
                  <a:srgbClr val="FF0000"/>
                </a:solidFill>
              </a:rPr>
              <a:t>tuple = (2, 1, 10, 4, 7)</a:t>
            </a:r>
          </a:p>
          <a:p>
            <a:endParaRPr lang="en-IN" dirty="0"/>
          </a:p>
          <a:p>
            <a:r>
              <a:rPr lang="en-IN" b="1" dirty="0">
                <a:solidFill>
                  <a:srgbClr val="FF0000"/>
                </a:solidFill>
              </a:rPr>
              <a:t>Set</a:t>
            </a:r>
            <a:r>
              <a:rPr lang="en-IN" dirty="0"/>
              <a:t> is a collection of elements that is written with curly brackets. It is unindexed and unordered. Example: </a:t>
            </a:r>
            <a:r>
              <a:rPr lang="en-IN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IN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{x for x in 'abracadabra' if x not in '</a:t>
            </a:r>
            <a:r>
              <a:rPr lang="en-IN" sz="1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  <a:r>
              <a:rPr lang="en-IN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'}</a:t>
            </a:r>
            <a:endParaRPr lang="en-IN" b="1" dirty="0">
              <a:solidFill>
                <a:srgbClr val="FF0000"/>
              </a:solidFill>
            </a:endParaRPr>
          </a:p>
          <a:p>
            <a:endParaRPr lang="en-IN" dirty="0"/>
          </a:p>
          <a:p>
            <a:r>
              <a:rPr lang="en-IN" b="1" dirty="0">
                <a:solidFill>
                  <a:srgbClr val="FF0000"/>
                </a:solidFill>
              </a:rPr>
              <a:t>Dictionary</a:t>
            </a:r>
            <a:r>
              <a:rPr lang="en-IN" dirty="0"/>
              <a:t> is a collection which is ordered, changeable and does not allow duplicates. It is written with curly brackets and objects are stored in key: value format. </a:t>
            </a:r>
          </a:p>
          <a:p>
            <a:r>
              <a:rPr lang="en-IN" dirty="0"/>
              <a:t>Example: </a:t>
            </a:r>
            <a:r>
              <a:rPr lang="en-IN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 = {1:’A’, 2:’B’, 3:’c’}</a:t>
            </a:r>
            <a:endParaRPr lang="en-IN" b="1" dirty="0">
              <a:solidFill>
                <a:srgbClr val="FF0000"/>
              </a:solidFill>
            </a:endParaRPr>
          </a:p>
          <a:p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5315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3D0F30-F777-F2C7-3405-22CAA6CBF282}"/>
              </a:ext>
            </a:extLst>
          </p:cNvPr>
          <p:cNvSpPr txBox="1"/>
          <p:nvPr/>
        </p:nvSpPr>
        <p:spPr>
          <a:xfrm>
            <a:off x="1081454" y="1310054"/>
            <a:ext cx="72536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6600" b="1" dirty="0">
              <a:solidFill>
                <a:srgbClr val="C00000"/>
              </a:solidFill>
              <a:latin typeface="Algerian" panose="04020705040A02060702" pitchFamily="82" charset="0"/>
            </a:endParaRPr>
          </a:p>
          <a:p>
            <a:r>
              <a:rPr lang="en-IN" sz="6600" b="1" dirty="0">
                <a:solidFill>
                  <a:srgbClr val="C00000"/>
                </a:solidFill>
                <a:latin typeface="Algerian" panose="04020705040A02060702" pitchFamily="82" charset="0"/>
              </a:rPr>
              <a:t>   </a:t>
            </a:r>
            <a:r>
              <a:rPr lang="en-IN" sz="7200" b="1" dirty="0">
                <a:solidFill>
                  <a:srgbClr val="C00000"/>
                </a:solidFill>
                <a:latin typeface="Algerian" panose="04020705040A02060702" pitchFamily="82" charset="0"/>
              </a:rPr>
              <a:t>Thank  You</a:t>
            </a:r>
          </a:p>
        </p:txBody>
      </p:sp>
    </p:spTree>
    <p:extLst>
      <p:ext uri="{BB962C8B-B14F-4D97-AF65-F5344CB8AC3E}">
        <p14:creationId xmlns:p14="http://schemas.microsoft.com/office/powerpoint/2010/main" val="57875986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2408</TotalTime>
  <Words>1098</Words>
  <Application>Microsoft Office PowerPoint</Application>
  <PresentationFormat>Widescreen</PresentationFormat>
  <Paragraphs>128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Algerian</vt:lpstr>
      <vt:lpstr>Arial</vt:lpstr>
      <vt:lpstr>ArialMT</vt:lpstr>
      <vt:lpstr>Calibri</vt:lpstr>
      <vt:lpstr>Times New Roman</vt:lpstr>
      <vt:lpstr>Trebuchet MS</vt:lpstr>
      <vt:lpstr>Wingdings</vt:lpstr>
      <vt:lpstr>Wingdings 3</vt:lpstr>
      <vt:lpstr>Facet</vt:lpstr>
      <vt:lpstr>                                           Cardamom Planters’ Association  College, Bodinayakanur Department of CS &amp; IT   Introduction to Python</vt:lpstr>
      <vt:lpstr>Why should we learn Python?</vt:lpstr>
      <vt:lpstr>Python versions</vt:lpstr>
      <vt:lpstr>Python Interpreter</vt:lpstr>
      <vt:lpstr>Python IDLE</vt:lpstr>
      <vt:lpstr>Running Python</vt:lpstr>
      <vt:lpstr>Running Python</vt:lpstr>
      <vt:lpstr>Running Python</vt:lpstr>
      <vt:lpstr>Data Types</vt:lpstr>
      <vt:lpstr>Integer</vt:lpstr>
      <vt:lpstr>Float</vt:lpstr>
      <vt:lpstr>Boolean and String</vt:lpstr>
      <vt:lpstr>Variables</vt:lpstr>
      <vt:lpstr>List, Tuple, Set, Dictionary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Python</dc:title>
  <dc:creator>Shounak Mallick</dc:creator>
  <cp:lastModifiedBy>balaselvi1495@gmail.com</cp:lastModifiedBy>
  <cp:revision>248</cp:revision>
  <cp:lastPrinted>2024-01-07T02:25:51Z</cp:lastPrinted>
  <dcterms:created xsi:type="dcterms:W3CDTF">2023-12-11T15:20:10Z</dcterms:created>
  <dcterms:modified xsi:type="dcterms:W3CDTF">2025-08-13T16:17:52Z</dcterms:modified>
</cp:coreProperties>
</file>