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3" r:id="rId7"/>
    <p:sldId id="264" r:id="rId8"/>
    <p:sldId id="265" r:id="rId9"/>
    <p:sldId id="268" r:id="rId10"/>
    <p:sldId id="269" r:id="rId11"/>
    <p:sldId id="267" r:id="rId12"/>
    <p:sldId id="266" r:id="rId1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FF00"/>
    <a:srgbClr val="339933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4" d="100"/>
          <a:sy n="64" d="100"/>
        </p:scale>
        <p:origin x="-1482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30-Nov-24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30-Nov-24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30-Nov-24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30-Nov-24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30-Nov-24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30-Nov-24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30-Nov-24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30-Nov-24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30-Nov-24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30-Nov-24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30-Nov-24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FF00">
            <a:alpha val="19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30-Nov-24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609600"/>
            <a:ext cx="9144000" cy="175432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4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INTRODUCTION TO GENE </a:t>
            </a:r>
          </a:p>
          <a:p>
            <a:pPr algn="ctr"/>
            <a:r>
              <a:rPr lang="en-US" sz="54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TRANSFER IN MICROBES </a:t>
            </a:r>
            <a:endParaRPr lang="en-US" sz="54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228600" y="4114800"/>
            <a:ext cx="8610600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400" b="1" dirty="0" smtClean="0">
                <a:latin typeface="Calibri" pitchFamily="34" charset="0"/>
              </a:rPr>
              <a:t>Dr. KRISHNAKUMAR J </a:t>
            </a:r>
          </a:p>
          <a:p>
            <a:pPr algn="ctr"/>
            <a:r>
              <a:rPr lang="en-US" sz="2400" b="1" dirty="0" smtClean="0">
                <a:latin typeface="Calibri" pitchFamily="34" charset="0"/>
              </a:rPr>
              <a:t> HOD &amp; Assistant </a:t>
            </a:r>
            <a:r>
              <a:rPr lang="en-US" sz="2400" b="1" dirty="0" smtClean="0">
                <a:latin typeface="Calibri" pitchFamily="34" charset="0"/>
              </a:rPr>
              <a:t>Professor </a:t>
            </a:r>
          </a:p>
          <a:p>
            <a:pPr algn="ctr"/>
            <a:r>
              <a:rPr lang="en-US" sz="2400" dirty="0" smtClean="0">
                <a:latin typeface="Calibri" pitchFamily="34" charset="0"/>
              </a:rPr>
              <a:t>Department of Botany</a:t>
            </a:r>
          </a:p>
          <a:p>
            <a:pPr algn="ctr"/>
            <a:r>
              <a:rPr lang="en-US" sz="2400" dirty="0" smtClean="0">
                <a:latin typeface="Calibri" pitchFamily="34" charset="0"/>
              </a:rPr>
              <a:t> Cardamom Planters’ Association College </a:t>
            </a:r>
          </a:p>
          <a:p>
            <a:pPr algn="ctr"/>
            <a:r>
              <a:rPr lang="en-US" sz="2400" dirty="0" err="1" smtClean="0">
                <a:latin typeface="Calibri" pitchFamily="34" charset="0"/>
              </a:rPr>
              <a:t>Pankajam</a:t>
            </a:r>
            <a:r>
              <a:rPr lang="en-US" sz="2400" dirty="0" smtClean="0">
                <a:latin typeface="Calibri" pitchFamily="34" charset="0"/>
              </a:rPr>
              <a:t> Nagar</a:t>
            </a:r>
          </a:p>
          <a:p>
            <a:pPr algn="ctr"/>
            <a:r>
              <a:rPr lang="en-US" sz="2400" dirty="0" smtClean="0">
                <a:latin typeface="Calibri" pitchFamily="34" charset="0"/>
              </a:rPr>
              <a:t> </a:t>
            </a:r>
            <a:r>
              <a:rPr lang="en-US" sz="2400" dirty="0" err="1" smtClean="0">
                <a:latin typeface="Calibri" pitchFamily="34" charset="0"/>
              </a:rPr>
              <a:t>Bodinayakanur</a:t>
            </a:r>
            <a:r>
              <a:rPr lang="en-US" sz="2400" dirty="0" smtClean="0">
                <a:latin typeface="Calibri" pitchFamily="34" charset="0"/>
              </a:rPr>
              <a:t> </a:t>
            </a:r>
          </a:p>
          <a:p>
            <a:pPr algn="ctr"/>
            <a:r>
              <a:rPr lang="en-US" sz="2400" dirty="0" smtClean="0">
                <a:latin typeface="Calibri" pitchFamily="34" charset="0"/>
              </a:rPr>
              <a:t>625 538</a:t>
            </a:r>
            <a:r>
              <a:rPr lang="en-US" sz="2400" b="1" dirty="0" smtClean="0">
                <a:latin typeface="Calibri" pitchFamily="34" charset="0"/>
              </a:rPr>
              <a:t> </a:t>
            </a:r>
            <a:endParaRPr lang="en-US" sz="2400" dirty="0">
              <a:latin typeface="Calibri" pitchFamily="34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838200"/>
            <a:ext cx="9144000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lvl="0" indent="-457200" algn="just">
              <a:lnSpc>
                <a:spcPct val="200000"/>
              </a:lnSpc>
              <a:buFont typeface="Arial" pitchFamily="34" charset="0"/>
              <a:buChar char="•"/>
            </a:pPr>
            <a:r>
              <a:rPr lang="en-US" sz="2400" dirty="0" smtClean="0">
                <a:latin typeface="Arial Black" pitchFamily="34" charset="0"/>
              </a:rPr>
              <a:t>Bacteria reproduce by the process of </a:t>
            </a:r>
            <a:r>
              <a:rPr lang="en-US" sz="2400" dirty="0" smtClean="0">
                <a:solidFill>
                  <a:srgbClr val="C00000"/>
                </a:solidFill>
                <a:latin typeface="Arial Black" pitchFamily="34" charset="0"/>
              </a:rPr>
              <a:t>binary fission. </a:t>
            </a:r>
          </a:p>
          <a:p>
            <a:pPr marL="457200" lvl="0" indent="-457200" algn="just">
              <a:lnSpc>
                <a:spcPct val="200000"/>
              </a:lnSpc>
              <a:buFont typeface="Arial" pitchFamily="34" charset="0"/>
              <a:buChar char="•"/>
            </a:pPr>
            <a:r>
              <a:rPr lang="en-US" sz="2400" dirty="0" smtClean="0">
                <a:latin typeface="Arial Black" pitchFamily="34" charset="0"/>
              </a:rPr>
              <a:t>In this process, the chromosome in the </a:t>
            </a:r>
            <a:r>
              <a:rPr lang="en-US" sz="2400" dirty="0" smtClean="0">
                <a:solidFill>
                  <a:srgbClr val="C00000"/>
                </a:solidFill>
                <a:latin typeface="Arial Black" pitchFamily="34" charset="0"/>
              </a:rPr>
              <a:t>mother cell is replicated and a copy is allocated</a:t>
            </a:r>
            <a:r>
              <a:rPr lang="en-US" sz="2400" dirty="0" smtClean="0">
                <a:latin typeface="Arial Black" pitchFamily="34" charset="0"/>
              </a:rPr>
              <a:t> to each of the daughter cells. </a:t>
            </a:r>
          </a:p>
          <a:p>
            <a:pPr marL="457200" indent="-457200" algn="just">
              <a:lnSpc>
                <a:spcPct val="200000"/>
              </a:lnSpc>
              <a:buFont typeface="+mj-lt"/>
              <a:buAutoNum type="arabicPeriod"/>
            </a:pPr>
            <a:endParaRPr lang="en-US" sz="2400" dirty="0">
              <a:latin typeface="Arial Black" pitchFamily="34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17693"/>
            <a:ext cx="9144000" cy="67403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lvl="0" indent="-457200" algn="just">
              <a:lnSpc>
                <a:spcPct val="200000"/>
              </a:lnSpc>
              <a:buFont typeface="Arial" pitchFamily="34" charset="0"/>
              <a:buChar char="•"/>
            </a:pPr>
            <a:r>
              <a:rPr lang="en-US" sz="2400" dirty="0" smtClean="0">
                <a:latin typeface="Arial Black" pitchFamily="34" charset="0"/>
              </a:rPr>
              <a:t>As a result, the two daughter cells are </a:t>
            </a:r>
            <a:r>
              <a:rPr lang="en-US" sz="2400" dirty="0" smtClean="0">
                <a:solidFill>
                  <a:srgbClr val="C00000"/>
                </a:solidFill>
                <a:latin typeface="Arial Black" pitchFamily="34" charset="0"/>
              </a:rPr>
              <a:t>genetically identical.</a:t>
            </a:r>
          </a:p>
          <a:p>
            <a:pPr marL="457200" lvl="0" indent="-457200" algn="just">
              <a:lnSpc>
                <a:spcPct val="200000"/>
              </a:lnSpc>
              <a:buFont typeface="Arial" pitchFamily="34" charset="0"/>
              <a:buChar char="•"/>
            </a:pPr>
            <a:r>
              <a:rPr lang="en-US" sz="2400" dirty="0" smtClean="0">
                <a:latin typeface="Arial Black" pitchFamily="34" charset="0"/>
              </a:rPr>
              <a:t> In certain events that </a:t>
            </a:r>
            <a:r>
              <a:rPr lang="en-US" sz="2400" dirty="0" smtClean="0">
                <a:solidFill>
                  <a:srgbClr val="C00000"/>
                </a:solidFill>
                <a:latin typeface="Arial Black" pitchFamily="34" charset="0"/>
              </a:rPr>
              <a:t>change the bacterial chromosome</a:t>
            </a:r>
            <a:r>
              <a:rPr lang="en-US" sz="2400" dirty="0" smtClean="0">
                <a:latin typeface="Arial Black" pitchFamily="34" charset="0"/>
              </a:rPr>
              <a:t> and then these changes are </a:t>
            </a:r>
            <a:r>
              <a:rPr lang="en-US" sz="2400" dirty="0" smtClean="0">
                <a:solidFill>
                  <a:srgbClr val="C00000"/>
                </a:solidFill>
                <a:latin typeface="Arial Black" pitchFamily="34" charset="0"/>
              </a:rPr>
              <a:t>passed on to future generations</a:t>
            </a:r>
            <a:r>
              <a:rPr lang="en-US" sz="2400" dirty="0" smtClean="0">
                <a:latin typeface="Arial Black" pitchFamily="34" charset="0"/>
              </a:rPr>
              <a:t> by binary fission. </a:t>
            </a:r>
          </a:p>
          <a:p>
            <a:pPr marL="457200" indent="-457200" algn="just">
              <a:lnSpc>
                <a:spcPct val="200000"/>
              </a:lnSpc>
              <a:buFont typeface="Arial" pitchFamily="34" charset="0"/>
              <a:buChar char="•"/>
            </a:pPr>
            <a:r>
              <a:rPr lang="en-US" sz="2400" dirty="0" smtClean="0">
                <a:latin typeface="Arial Black" pitchFamily="34" charset="0"/>
              </a:rPr>
              <a:t>In this chapter, you will explore some of the events that result in heritable changes in the genome: </a:t>
            </a:r>
            <a:r>
              <a:rPr lang="en-US" sz="2400" dirty="0" smtClean="0">
                <a:solidFill>
                  <a:srgbClr val="C00000"/>
                </a:solidFill>
                <a:latin typeface="Arial Black" pitchFamily="34" charset="0"/>
              </a:rPr>
              <a:t>genetic transfer and recombination, plasmids and </a:t>
            </a:r>
            <a:r>
              <a:rPr lang="en-US" sz="2400" dirty="0" err="1" smtClean="0">
                <a:solidFill>
                  <a:srgbClr val="C00000"/>
                </a:solidFill>
                <a:latin typeface="Arial Black" pitchFamily="34" charset="0"/>
              </a:rPr>
              <a:t>transposons</a:t>
            </a:r>
            <a:endParaRPr lang="en-US" sz="2400" dirty="0">
              <a:solidFill>
                <a:srgbClr val="C00000"/>
              </a:solidFill>
              <a:latin typeface="Arial Black" pitchFamily="34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609600"/>
            <a:ext cx="9144000" cy="48936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latin typeface="Arial Black" pitchFamily="34" charset="0"/>
              </a:rPr>
              <a:t>Recombination</a:t>
            </a:r>
            <a:endParaRPr lang="en-US" sz="2400" dirty="0" smtClean="0">
              <a:latin typeface="Arial Black" pitchFamily="34" charset="0"/>
            </a:endParaRPr>
          </a:p>
          <a:p>
            <a:pPr marL="457200" lvl="0" indent="-457200" algn="just">
              <a:lnSpc>
                <a:spcPct val="200000"/>
              </a:lnSpc>
              <a:buFont typeface="Arial" pitchFamily="34" charset="0"/>
              <a:buChar char="•"/>
            </a:pPr>
            <a:r>
              <a:rPr lang="en-US" sz="2400" dirty="0" smtClean="0">
                <a:latin typeface="Arial Black" pitchFamily="34" charset="0"/>
              </a:rPr>
              <a:t>Genetic recombination refers to the </a:t>
            </a:r>
            <a:r>
              <a:rPr lang="en-US" sz="2400" dirty="0" smtClean="0">
                <a:solidFill>
                  <a:srgbClr val="C00000"/>
                </a:solidFill>
                <a:latin typeface="Arial Black" pitchFamily="34" charset="0"/>
              </a:rPr>
              <a:t>exchange between two DNA molecules.</a:t>
            </a:r>
          </a:p>
          <a:p>
            <a:pPr marL="457200" lvl="0" indent="-457200" algn="just">
              <a:lnSpc>
                <a:spcPct val="200000"/>
              </a:lnSpc>
              <a:buFont typeface="Arial" pitchFamily="34" charset="0"/>
              <a:buChar char="•"/>
            </a:pPr>
            <a:r>
              <a:rPr lang="en-US" sz="2400" dirty="0" smtClean="0">
                <a:latin typeface="Arial Black" pitchFamily="34" charset="0"/>
              </a:rPr>
              <a:t>It results in </a:t>
            </a:r>
            <a:r>
              <a:rPr lang="en-US" sz="2400" dirty="0" smtClean="0">
                <a:solidFill>
                  <a:srgbClr val="C00000"/>
                </a:solidFill>
                <a:latin typeface="Arial Black" pitchFamily="34" charset="0"/>
              </a:rPr>
              <a:t>new combinations of genes </a:t>
            </a:r>
            <a:r>
              <a:rPr lang="en-US" sz="2400" dirty="0" smtClean="0">
                <a:latin typeface="Arial Black" pitchFamily="34" charset="0"/>
              </a:rPr>
              <a:t>on the chromosome.</a:t>
            </a:r>
          </a:p>
          <a:p>
            <a:pPr marL="457200" indent="-457200" algn="just">
              <a:lnSpc>
                <a:spcPct val="200000"/>
              </a:lnSpc>
              <a:buFont typeface="Arial" pitchFamily="34" charset="0"/>
              <a:buChar char="•"/>
            </a:pPr>
            <a:r>
              <a:rPr lang="en-US" sz="2400" dirty="0" smtClean="0">
                <a:latin typeface="Arial Black" pitchFamily="34" charset="0"/>
              </a:rPr>
              <a:t>You are probably most familiar with the recombination event known as </a:t>
            </a:r>
            <a:r>
              <a:rPr lang="en-US" sz="2400" dirty="0" smtClean="0">
                <a:solidFill>
                  <a:srgbClr val="C00000"/>
                </a:solidFill>
                <a:latin typeface="Arial Black" pitchFamily="34" charset="0"/>
              </a:rPr>
              <a:t>crossing over</a:t>
            </a:r>
            <a:endParaRPr lang="en-US" sz="2400" dirty="0">
              <a:solidFill>
                <a:srgbClr val="C00000"/>
              </a:solidFill>
              <a:latin typeface="Arial Black" pitchFamily="34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228600"/>
            <a:ext cx="9144000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914400" lvl="1" indent="-457200" algn="just">
              <a:lnSpc>
                <a:spcPct val="200000"/>
              </a:lnSpc>
              <a:buFont typeface="Arial" pitchFamily="34" charset="0"/>
              <a:buChar char="•"/>
            </a:pPr>
            <a:r>
              <a:rPr lang="en-US" sz="2400" dirty="0" smtClean="0">
                <a:latin typeface="Arial Black" pitchFamily="34" charset="0"/>
              </a:rPr>
              <a:t>In crossing over, two homologous chromosomes (chromosomes that contain the same sequence of genes but can have different alleles) </a:t>
            </a:r>
            <a:r>
              <a:rPr lang="en-US" sz="2400" dirty="0" smtClean="0">
                <a:solidFill>
                  <a:srgbClr val="C00000"/>
                </a:solidFill>
                <a:latin typeface="Arial Black" pitchFamily="34" charset="0"/>
              </a:rPr>
              <a:t>break at corresponding points, switch fragments and rejoin.</a:t>
            </a:r>
          </a:p>
          <a:p>
            <a:pPr marL="914400" lvl="1" indent="-457200" algn="just">
              <a:lnSpc>
                <a:spcPct val="200000"/>
              </a:lnSpc>
              <a:buFont typeface="Arial" pitchFamily="34" charset="0"/>
              <a:buChar char="•"/>
            </a:pPr>
            <a:r>
              <a:rPr lang="en-US" sz="2400" dirty="0" smtClean="0">
                <a:latin typeface="Arial Black" pitchFamily="34" charset="0"/>
              </a:rPr>
              <a:t>The result is two recombinant chromosomes.</a:t>
            </a:r>
          </a:p>
          <a:p>
            <a:pPr marL="457200" indent="-457200" algn="just">
              <a:lnSpc>
                <a:spcPct val="200000"/>
              </a:lnSpc>
              <a:buFont typeface="+mj-lt"/>
              <a:buAutoNum type="arabicPeriod"/>
            </a:pPr>
            <a:endParaRPr lang="en-US" sz="2400" dirty="0">
              <a:latin typeface="Arial Black" pitchFamily="34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762000"/>
            <a:ext cx="9144000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2400" b="1" dirty="0" smtClean="0">
                <a:solidFill>
                  <a:srgbClr val="002060"/>
                </a:solidFill>
                <a:latin typeface="Arial Black" pitchFamily="34" charset="0"/>
              </a:rPr>
              <a:t>Genetic Transfer</a:t>
            </a:r>
            <a:endParaRPr lang="en-US" sz="2400" dirty="0" smtClean="0">
              <a:solidFill>
                <a:srgbClr val="002060"/>
              </a:solidFill>
              <a:latin typeface="Arial Black" pitchFamily="34" charset="0"/>
            </a:endParaRPr>
          </a:p>
          <a:p>
            <a:pPr marL="457200" lvl="0" indent="-457200" algn="just">
              <a:lnSpc>
                <a:spcPct val="200000"/>
              </a:lnSpc>
              <a:buFont typeface="+mj-lt"/>
              <a:buAutoNum type="arabicPeriod"/>
            </a:pPr>
            <a:r>
              <a:rPr lang="en-US" sz="2400" dirty="0" smtClean="0">
                <a:latin typeface="Arial Black" pitchFamily="34" charset="0"/>
              </a:rPr>
              <a:t>Genetic transfer is the mechanism by which </a:t>
            </a:r>
            <a:r>
              <a:rPr lang="en-US" sz="2400" dirty="0" smtClean="0">
                <a:solidFill>
                  <a:srgbClr val="C00000"/>
                </a:solidFill>
                <a:latin typeface="Arial Black" pitchFamily="34" charset="0"/>
              </a:rPr>
              <a:t>DNA is transferred from a </a:t>
            </a:r>
            <a:r>
              <a:rPr lang="en-US" sz="2400" dirty="0" err="1" smtClean="0">
                <a:solidFill>
                  <a:srgbClr val="C00000"/>
                </a:solidFill>
                <a:latin typeface="Arial Black" pitchFamily="34" charset="0"/>
              </a:rPr>
              <a:t>donar</a:t>
            </a:r>
            <a:r>
              <a:rPr lang="en-US" sz="2400" dirty="0" smtClean="0">
                <a:solidFill>
                  <a:srgbClr val="C00000"/>
                </a:solidFill>
                <a:latin typeface="Arial Black" pitchFamily="34" charset="0"/>
              </a:rPr>
              <a:t> to a recipient.</a:t>
            </a:r>
          </a:p>
          <a:p>
            <a:pPr marL="457200" indent="-457200" algn="just">
              <a:lnSpc>
                <a:spcPct val="200000"/>
              </a:lnSpc>
              <a:buFont typeface="+mj-lt"/>
              <a:buAutoNum type="arabicPeriod"/>
            </a:pPr>
            <a:endParaRPr lang="en-US" sz="2400" dirty="0">
              <a:latin typeface="Arial Black" pitchFamily="34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685800"/>
            <a:ext cx="9144000" cy="40626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lvl="0" indent="-457200" algn="just">
              <a:lnSpc>
                <a:spcPct val="200000"/>
              </a:lnSpc>
              <a:buFont typeface="Arial" pitchFamily="34" charset="0"/>
              <a:buChar char="•"/>
            </a:pPr>
            <a:r>
              <a:rPr lang="en-US" sz="2400" dirty="0" smtClean="0">
                <a:solidFill>
                  <a:srgbClr val="C00000"/>
                </a:solidFill>
                <a:latin typeface="Arial Black" pitchFamily="34" charset="0"/>
              </a:rPr>
              <a:t>Once </a:t>
            </a:r>
            <a:r>
              <a:rPr lang="en-US" sz="2400" dirty="0" err="1" smtClean="0">
                <a:solidFill>
                  <a:srgbClr val="C00000"/>
                </a:solidFill>
                <a:latin typeface="Arial Black" pitchFamily="34" charset="0"/>
              </a:rPr>
              <a:t>donar</a:t>
            </a:r>
            <a:r>
              <a:rPr lang="en-US" sz="2400" dirty="0" smtClean="0">
                <a:solidFill>
                  <a:srgbClr val="C00000"/>
                </a:solidFill>
                <a:latin typeface="Arial Black" pitchFamily="34" charset="0"/>
              </a:rPr>
              <a:t> DNA is inside the recipient</a:t>
            </a:r>
            <a:r>
              <a:rPr lang="en-US" sz="2400" dirty="0" smtClean="0">
                <a:latin typeface="Arial Black" pitchFamily="34" charset="0"/>
              </a:rPr>
              <a:t>, crossing over can occur.</a:t>
            </a:r>
          </a:p>
          <a:p>
            <a:pPr marL="457200" lvl="0" indent="-457200" algn="just">
              <a:lnSpc>
                <a:spcPct val="200000"/>
              </a:lnSpc>
              <a:buFont typeface="Arial" pitchFamily="34" charset="0"/>
              <a:buChar char="•"/>
            </a:pPr>
            <a:r>
              <a:rPr lang="en-US" sz="2400" dirty="0" smtClean="0">
                <a:latin typeface="Arial Black" pitchFamily="34" charset="0"/>
              </a:rPr>
              <a:t>The result is a recombinant cell that has a genome different from either the </a:t>
            </a:r>
            <a:r>
              <a:rPr lang="en-US" sz="2400" dirty="0" err="1" smtClean="0">
                <a:solidFill>
                  <a:srgbClr val="C00000"/>
                </a:solidFill>
                <a:latin typeface="Arial Black" pitchFamily="34" charset="0"/>
              </a:rPr>
              <a:t>donar</a:t>
            </a:r>
            <a:r>
              <a:rPr lang="en-US" sz="2400" dirty="0" smtClean="0">
                <a:solidFill>
                  <a:srgbClr val="C00000"/>
                </a:solidFill>
                <a:latin typeface="Arial Black" pitchFamily="34" charset="0"/>
              </a:rPr>
              <a:t> or the recipient.</a:t>
            </a:r>
          </a:p>
          <a:p>
            <a:pPr>
              <a:buFont typeface="Arial" pitchFamily="34" charset="0"/>
              <a:buChar char="•"/>
            </a:pPr>
            <a:endParaRPr lang="en-US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304800"/>
            <a:ext cx="9144000" cy="60016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>
              <a:lnSpc>
                <a:spcPct val="200000"/>
              </a:lnSpc>
            </a:pPr>
            <a:r>
              <a:rPr lang="en-US" sz="2400" dirty="0" smtClean="0">
                <a:latin typeface="Arial Black" pitchFamily="34" charset="0"/>
              </a:rPr>
              <a:t>In bacteria genetic transfer can happen three ways:</a:t>
            </a:r>
          </a:p>
          <a:p>
            <a:pPr marL="914400" lvl="1" indent="-457200" algn="just">
              <a:lnSpc>
                <a:spcPct val="200000"/>
              </a:lnSpc>
              <a:buFont typeface="+mj-lt"/>
              <a:buAutoNum type="arabicPeriod"/>
            </a:pPr>
            <a:r>
              <a:rPr lang="en-US" sz="2400" dirty="0" smtClean="0">
                <a:latin typeface="Arial Black" pitchFamily="34" charset="0"/>
              </a:rPr>
              <a:t>Transformation</a:t>
            </a:r>
          </a:p>
          <a:p>
            <a:pPr marL="914400" lvl="1" indent="-457200" algn="just">
              <a:lnSpc>
                <a:spcPct val="200000"/>
              </a:lnSpc>
              <a:buFont typeface="+mj-lt"/>
              <a:buAutoNum type="arabicPeriod"/>
            </a:pPr>
            <a:r>
              <a:rPr lang="en-US" sz="2400" dirty="0" smtClean="0">
                <a:latin typeface="Arial Black" pitchFamily="34" charset="0"/>
              </a:rPr>
              <a:t>Transduction</a:t>
            </a:r>
          </a:p>
          <a:p>
            <a:pPr marL="914400" lvl="1" indent="-457200" algn="just">
              <a:lnSpc>
                <a:spcPct val="200000"/>
              </a:lnSpc>
              <a:buFont typeface="+mj-lt"/>
              <a:buAutoNum type="arabicPeriod"/>
            </a:pPr>
            <a:r>
              <a:rPr lang="en-US" sz="2400" dirty="0" smtClean="0">
                <a:latin typeface="Arial Black" pitchFamily="34" charset="0"/>
              </a:rPr>
              <a:t>Conjugation</a:t>
            </a:r>
          </a:p>
          <a:p>
            <a:pPr lvl="0" algn="just">
              <a:lnSpc>
                <a:spcPct val="200000"/>
              </a:lnSpc>
            </a:pPr>
            <a:r>
              <a:rPr lang="en-US" sz="2400" dirty="0" smtClean="0">
                <a:latin typeface="Arial Black" pitchFamily="34" charset="0"/>
              </a:rPr>
              <a:t>Remember that a recombination event must occur after transfer in order that the change in the </a:t>
            </a:r>
            <a:r>
              <a:rPr lang="en-US" sz="2400" dirty="0" smtClean="0">
                <a:solidFill>
                  <a:srgbClr val="C00000"/>
                </a:solidFill>
                <a:latin typeface="Arial Black" pitchFamily="34" charset="0"/>
              </a:rPr>
              <a:t>genome be heritable</a:t>
            </a:r>
            <a:r>
              <a:rPr lang="en-US" sz="2400" dirty="0" smtClean="0">
                <a:latin typeface="Arial Black" pitchFamily="34" charset="0"/>
              </a:rPr>
              <a:t>(passed on to the next generation).</a:t>
            </a:r>
          </a:p>
          <a:p>
            <a:pPr algn="just">
              <a:lnSpc>
                <a:spcPct val="200000"/>
              </a:lnSpc>
            </a:pPr>
            <a:endParaRPr lang="en-US" sz="2400" dirty="0">
              <a:latin typeface="Arial Black" pitchFamily="34" charset="0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228600"/>
            <a:ext cx="9144000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2400" b="1" dirty="0" smtClean="0">
                <a:solidFill>
                  <a:srgbClr val="002060"/>
                </a:solidFill>
                <a:latin typeface="Arial Black" pitchFamily="34" charset="0"/>
              </a:rPr>
              <a:t>Transduction</a:t>
            </a:r>
            <a:endParaRPr lang="en-US" sz="2400" dirty="0" smtClean="0">
              <a:solidFill>
                <a:srgbClr val="002060"/>
              </a:solidFill>
              <a:latin typeface="Arial Black" pitchFamily="34" charset="0"/>
            </a:endParaRPr>
          </a:p>
          <a:p>
            <a:pPr marL="457200" lvl="0" indent="-457200" algn="just">
              <a:lnSpc>
                <a:spcPct val="200000"/>
              </a:lnSpc>
              <a:buFont typeface="+mj-lt"/>
              <a:buAutoNum type="arabicPeriod"/>
            </a:pPr>
            <a:r>
              <a:rPr lang="en-US" sz="2400" dirty="0" smtClean="0">
                <a:latin typeface="Arial Black" pitchFamily="34" charset="0"/>
              </a:rPr>
              <a:t>Another method of genetic transfer and recombination is transduction.</a:t>
            </a:r>
          </a:p>
          <a:p>
            <a:pPr marL="457200" lvl="0" indent="-457200" algn="just">
              <a:lnSpc>
                <a:spcPct val="200000"/>
              </a:lnSpc>
              <a:buFont typeface="+mj-lt"/>
              <a:buAutoNum type="arabicPeriod"/>
            </a:pPr>
            <a:r>
              <a:rPr lang="en-US" sz="2400" dirty="0" smtClean="0">
                <a:latin typeface="Arial Black" pitchFamily="34" charset="0"/>
              </a:rPr>
              <a:t>This method involves the transfer of DNA from one bacterium to another with the use of a </a:t>
            </a:r>
            <a:r>
              <a:rPr lang="en-US" sz="2400" dirty="0" err="1" smtClean="0">
                <a:latin typeface="Arial Black" pitchFamily="34" charset="0"/>
              </a:rPr>
              <a:t>bacteriophage</a:t>
            </a:r>
            <a:r>
              <a:rPr lang="en-US" sz="2400" dirty="0" smtClean="0">
                <a:latin typeface="Arial Black" pitchFamily="34" charset="0"/>
              </a:rPr>
              <a:t> (phage).</a:t>
            </a:r>
          </a:p>
          <a:p>
            <a:pPr algn="just">
              <a:lnSpc>
                <a:spcPct val="200000"/>
              </a:lnSpc>
            </a:pPr>
            <a:endParaRPr lang="en-US" sz="2400" dirty="0">
              <a:latin typeface="Arial Black" pitchFamily="34" charset="0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228600"/>
            <a:ext cx="9144000" cy="60016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2400" b="1" dirty="0" smtClean="0">
                <a:solidFill>
                  <a:srgbClr val="002060"/>
                </a:solidFill>
                <a:latin typeface="Arial Black" pitchFamily="34" charset="0"/>
              </a:rPr>
              <a:t>Conjugation</a:t>
            </a:r>
            <a:endParaRPr lang="en-US" sz="2400" dirty="0" smtClean="0">
              <a:solidFill>
                <a:srgbClr val="002060"/>
              </a:solidFill>
              <a:latin typeface="Arial Black" pitchFamily="34" charset="0"/>
            </a:endParaRPr>
          </a:p>
          <a:p>
            <a:pPr marL="457200" lvl="0" indent="-457200" algn="just">
              <a:lnSpc>
                <a:spcPct val="200000"/>
              </a:lnSpc>
              <a:buFont typeface="Arial" pitchFamily="34" charset="0"/>
              <a:buChar char="•"/>
            </a:pPr>
            <a:r>
              <a:rPr lang="en-US" sz="2400" dirty="0" smtClean="0">
                <a:latin typeface="Arial Black" pitchFamily="34" charset="0"/>
              </a:rPr>
              <a:t>A third mechanism by which genetic transfer takes place is conjugation.</a:t>
            </a:r>
          </a:p>
          <a:p>
            <a:pPr marL="457200" lvl="0" indent="-457200" algn="just">
              <a:lnSpc>
                <a:spcPct val="200000"/>
              </a:lnSpc>
              <a:buFont typeface="Arial" pitchFamily="34" charset="0"/>
              <a:buChar char="•"/>
            </a:pPr>
            <a:r>
              <a:rPr lang="en-US" sz="2400" dirty="0" smtClean="0">
                <a:latin typeface="Arial Black" pitchFamily="34" charset="0"/>
              </a:rPr>
              <a:t>This mechanism requires the presence of a special plasmid called the F plasmid.</a:t>
            </a:r>
          </a:p>
          <a:p>
            <a:pPr marL="457200" lvl="0" indent="-457200" algn="just">
              <a:lnSpc>
                <a:spcPct val="200000"/>
              </a:lnSpc>
              <a:buFont typeface="Arial" pitchFamily="34" charset="0"/>
              <a:buChar char="•"/>
            </a:pPr>
            <a:r>
              <a:rPr lang="en-US" sz="2400" dirty="0" smtClean="0">
                <a:latin typeface="Arial Black" pitchFamily="34" charset="0"/>
              </a:rPr>
              <a:t>Therefore, we will briefly review plasmid structure before continuing.</a:t>
            </a:r>
          </a:p>
          <a:p>
            <a:pPr algn="just">
              <a:lnSpc>
                <a:spcPct val="200000"/>
              </a:lnSpc>
              <a:buFont typeface="Arial" pitchFamily="34" charset="0"/>
              <a:buChar char="•"/>
            </a:pPr>
            <a:endParaRPr lang="en-US" sz="2400" dirty="0">
              <a:latin typeface="Arial Black" pitchFamily="34" charset="0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228600"/>
            <a:ext cx="9144000" cy="60016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n-US" sz="2400" b="1" dirty="0" smtClean="0">
                <a:solidFill>
                  <a:srgbClr val="002060"/>
                </a:solidFill>
                <a:latin typeface="Arial Black" pitchFamily="34" charset="0"/>
              </a:rPr>
              <a:t>Transformation</a:t>
            </a:r>
            <a:endParaRPr lang="en-US" sz="2400" dirty="0" smtClean="0">
              <a:solidFill>
                <a:srgbClr val="002060"/>
              </a:solidFill>
              <a:latin typeface="Arial Black" pitchFamily="34" charset="0"/>
            </a:endParaRPr>
          </a:p>
          <a:p>
            <a:pPr marL="457200" lvl="0" indent="-457200" algn="just">
              <a:lnSpc>
                <a:spcPct val="200000"/>
              </a:lnSpc>
              <a:buFont typeface="Arial" pitchFamily="34" charset="0"/>
              <a:buChar char="•"/>
            </a:pPr>
            <a:r>
              <a:rPr lang="en-US" sz="2400" dirty="0" smtClean="0">
                <a:latin typeface="Arial Black" pitchFamily="34" charset="0"/>
              </a:rPr>
              <a:t>After death or cell lyses, some bacteria release their DNA into the environment.</a:t>
            </a:r>
          </a:p>
          <a:p>
            <a:pPr marL="457200" lvl="0" indent="-457200" algn="just">
              <a:lnSpc>
                <a:spcPct val="200000"/>
              </a:lnSpc>
              <a:buFont typeface="Arial" pitchFamily="34" charset="0"/>
              <a:buChar char="•"/>
            </a:pPr>
            <a:r>
              <a:rPr lang="en-US" sz="2400" dirty="0" smtClean="0">
                <a:latin typeface="Arial Black" pitchFamily="34" charset="0"/>
              </a:rPr>
              <a:t>Other bacteria, generally of the same species, can come into contact with these fragments, take them up and incorporate them into their DNA by recombination.</a:t>
            </a:r>
          </a:p>
          <a:p>
            <a:pPr marL="457200" indent="-457200" algn="just">
              <a:lnSpc>
                <a:spcPct val="200000"/>
              </a:lnSpc>
              <a:buFont typeface="+mj-lt"/>
              <a:buAutoNum type="arabicPeriod"/>
            </a:pPr>
            <a:endParaRPr lang="en-US" sz="2400" dirty="0">
              <a:latin typeface="Arial Black" pitchFamily="34" charset="0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28600" y="304800"/>
            <a:ext cx="8763000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2400" b="1" dirty="0" err="1" smtClean="0">
                <a:solidFill>
                  <a:srgbClr val="002060"/>
                </a:solidFill>
                <a:latin typeface="Arial Black" pitchFamily="34" charset="0"/>
              </a:rPr>
              <a:t>Transposons</a:t>
            </a:r>
            <a:endParaRPr lang="en-US" sz="2400" dirty="0" smtClean="0">
              <a:solidFill>
                <a:srgbClr val="002060"/>
              </a:solidFill>
              <a:latin typeface="Arial Black" pitchFamily="34" charset="0"/>
            </a:endParaRPr>
          </a:p>
          <a:p>
            <a:pPr marL="914400" lvl="1" indent="-457200" algn="just">
              <a:lnSpc>
                <a:spcPct val="200000"/>
              </a:lnSpc>
              <a:buFont typeface="Arial" pitchFamily="34" charset="0"/>
              <a:buChar char="•"/>
            </a:pPr>
            <a:r>
              <a:rPr lang="en-US" sz="2400" dirty="0" err="1" smtClean="0">
                <a:latin typeface="Arial Black" pitchFamily="34" charset="0"/>
              </a:rPr>
              <a:t>Transposons</a:t>
            </a:r>
            <a:r>
              <a:rPr lang="en-US" sz="2400" dirty="0" smtClean="0">
                <a:latin typeface="Arial Black" pitchFamily="34" charset="0"/>
              </a:rPr>
              <a:t> (Transposable Genetic Elements) are pieces of DNA that can move from one location on the chromosome another, from plasmid to chromosome or vice versa or from one plasmid to another.</a:t>
            </a:r>
          </a:p>
          <a:p>
            <a:pPr algn="just">
              <a:lnSpc>
                <a:spcPct val="200000"/>
              </a:lnSpc>
            </a:pPr>
            <a:endParaRPr lang="en-US" sz="2400" dirty="0">
              <a:latin typeface="Arial Black" pitchFamily="34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53</TotalTime>
  <Words>440</Words>
  <Application>Microsoft Office PowerPoint</Application>
  <PresentationFormat>On-screen Show (4:3)</PresentationFormat>
  <Paragraphs>41</Paragraphs>
  <Slides>12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3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Krishna</dc:creator>
  <cp:lastModifiedBy>Krishna</cp:lastModifiedBy>
  <cp:revision>9</cp:revision>
  <dcterms:created xsi:type="dcterms:W3CDTF">2006-08-16T00:00:00Z</dcterms:created>
  <dcterms:modified xsi:type="dcterms:W3CDTF">2024-11-30T13:29:15Z</dcterms:modified>
</cp:coreProperties>
</file>