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2D306C-23D5-4E1E-AB12-E01E33E5C368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A1C169B9-58B3-403D-B79E-0726AB8C599C}">
      <dgm:prSet/>
      <dgm:spPr/>
      <dgm:t>
        <a:bodyPr/>
        <a:lstStyle/>
        <a:p>
          <a:r>
            <a:rPr lang="en-US" b="1"/>
            <a:t>Interest from Savings Accounts</a:t>
          </a:r>
          <a:r>
            <a:rPr lang="en-US"/>
            <a:t>:</a:t>
          </a:r>
        </a:p>
      </dgm:t>
    </dgm:pt>
    <dgm:pt modelId="{C192CC58-1947-4351-A5FB-4ACDAED5D564}" type="parTrans" cxnId="{A163B3B5-AA23-495C-B37A-BF3283DBB50F}">
      <dgm:prSet/>
      <dgm:spPr/>
      <dgm:t>
        <a:bodyPr/>
        <a:lstStyle/>
        <a:p>
          <a:endParaRPr lang="en-US"/>
        </a:p>
      </dgm:t>
    </dgm:pt>
    <dgm:pt modelId="{BDB456AC-F7EE-4044-83C0-CFA13A1710B4}" type="sibTrans" cxnId="{A163B3B5-AA23-495C-B37A-BF3283DBB50F}">
      <dgm:prSet/>
      <dgm:spPr/>
      <dgm:t>
        <a:bodyPr/>
        <a:lstStyle/>
        <a:p>
          <a:endParaRPr lang="en-US"/>
        </a:p>
      </dgm:t>
    </dgm:pt>
    <dgm:pt modelId="{2FDFC148-C7F3-4222-9A3E-4CBCB73F124B}">
      <dgm:prSet/>
      <dgm:spPr/>
      <dgm:t>
        <a:bodyPr/>
        <a:lstStyle/>
        <a:p>
          <a:r>
            <a:rPr lang="en-US" dirty="0"/>
            <a:t>Interest earned from savings accounts in banks or post offices is taxable under this head.</a:t>
          </a:r>
        </a:p>
      </dgm:t>
    </dgm:pt>
    <dgm:pt modelId="{F4BFF3A7-9D64-4881-A763-9FF29E4E8547}" type="parTrans" cxnId="{84A38750-4D21-474D-9DF8-0C1084E7475D}">
      <dgm:prSet/>
      <dgm:spPr/>
      <dgm:t>
        <a:bodyPr/>
        <a:lstStyle/>
        <a:p>
          <a:endParaRPr lang="en-US"/>
        </a:p>
      </dgm:t>
    </dgm:pt>
    <dgm:pt modelId="{009919E0-19E2-40B4-8872-576FEDB03296}" type="sibTrans" cxnId="{84A38750-4D21-474D-9DF8-0C1084E7475D}">
      <dgm:prSet/>
      <dgm:spPr/>
      <dgm:t>
        <a:bodyPr/>
        <a:lstStyle/>
        <a:p>
          <a:endParaRPr lang="en-US"/>
        </a:p>
      </dgm:t>
    </dgm:pt>
    <dgm:pt modelId="{ED018AA5-1A10-4D41-ADE9-B9F9CECDE606}">
      <dgm:prSet/>
      <dgm:spPr/>
      <dgm:t>
        <a:bodyPr/>
        <a:lstStyle/>
        <a:p>
          <a:r>
            <a:rPr lang="en-US" b="1"/>
            <a:t>Deduction</a:t>
          </a:r>
          <a:r>
            <a:rPr lang="en-US"/>
            <a:t> of ₹10,000 under </a:t>
          </a:r>
          <a:r>
            <a:rPr lang="en-US" b="1"/>
            <a:t>Section 80TTA</a:t>
          </a:r>
          <a:r>
            <a:rPr lang="en-US"/>
            <a:t> for interest on savings accounts (for individuals and HUF).</a:t>
          </a:r>
        </a:p>
      </dgm:t>
    </dgm:pt>
    <dgm:pt modelId="{8BCF321B-0E3D-4BB6-8D67-7B0C55FB6DE0}" type="parTrans" cxnId="{42575F14-2E53-43C2-9EDC-8A519EE80A72}">
      <dgm:prSet/>
      <dgm:spPr/>
      <dgm:t>
        <a:bodyPr/>
        <a:lstStyle/>
        <a:p>
          <a:endParaRPr lang="en-US"/>
        </a:p>
      </dgm:t>
    </dgm:pt>
    <dgm:pt modelId="{E2163136-CBA7-4FC8-8E4F-9F8842592F86}" type="sibTrans" cxnId="{42575F14-2E53-43C2-9EDC-8A519EE80A72}">
      <dgm:prSet/>
      <dgm:spPr/>
      <dgm:t>
        <a:bodyPr/>
        <a:lstStyle/>
        <a:p>
          <a:endParaRPr lang="en-US"/>
        </a:p>
      </dgm:t>
    </dgm:pt>
    <dgm:pt modelId="{DE741649-56B3-4B1D-A675-4E9938165A24}">
      <dgm:prSet/>
      <dgm:spPr/>
      <dgm:t>
        <a:bodyPr/>
        <a:lstStyle/>
        <a:p>
          <a:r>
            <a:rPr lang="en-US" b="1"/>
            <a:t>Interest from Fixed Deposits</a:t>
          </a:r>
          <a:r>
            <a:rPr lang="en-US"/>
            <a:t>:</a:t>
          </a:r>
        </a:p>
      </dgm:t>
    </dgm:pt>
    <dgm:pt modelId="{C5B87EA6-8C62-4ECD-898E-CBC6254EBFFB}" type="parTrans" cxnId="{B8F1C8C1-7062-41C6-8FB2-5EB893B9FC8F}">
      <dgm:prSet/>
      <dgm:spPr/>
      <dgm:t>
        <a:bodyPr/>
        <a:lstStyle/>
        <a:p>
          <a:endParaRPr lang="en-US"/>
        </a:p>
      </dgm:t>
    </dgm:pt>
    <dgm:pt modelId="{401A2E6E-CFF6-4705-8B30-804C1F7093F7}" type="sibTrans" cxnId="{B8F1C8C1-7062-41C6-8FB2-5EB893B9FC8F}">
      <dgm:prSet/>
      <dgm:spPr/>
      <dgm:t>
        <a:bodyPr/>
        <a:lstStyle/>
        <a:p>
          <a:endParaRPr lang="en-US"/>
        </a:p>
      </dgm:t>
    </dgm:pt>
    <dgm:pt modelId="{DEDCCF7A-F33E-44A7-9D1C-45B403C4DE1F}">
      <dgm:prSet/>
      <dgm:spPr/>
      <dgm:t>
        <a:bodyPr/>
        <a:lstStyle/>
        <a:p>
          <a:r>
            <a:rPr lang="en-US"/>
            <a:t>Interest on fixed deposits (FDs) is fully taxable under income from other sources.</a:t>
          </a:r>
        </a:p>
      </dgm:t>
    </dgm:pt>
    <dgm:pt modelId="{EA14F8DF-C12D-470B-9414-ECE574E6DA28}" type="parTrans" cxnId="{AC624932-3D08-4D62-9ECD-2DA4B8C2362E}">
      <dgm:prSet/>
      <dgm:spPr/>
      <dgm:t>
        <a:bodyPr/>
        <a:lstStyle/>
        <a:p>
          <a:endParaRPr lang="en-US"/>
        </a:p>
      </dgm:t>
    </dgm:pt>
    <dgm:pt modelId="{DA4DC180-5509-46EE-9447-3161299CAC94}" type="sibTrans" cxnId="{AC624932-3D08-4D62-9ECD-2DA4B8C2362E}">
      <dgm:prSet/>
      <dgm:spPr/>
      <dgm:t>
        <a:bodyPr/>
        <a:lstStyle/>
        <a:p>
          <a:endParaRPr lang="en-US"/>
        </a:p>
      </dgm:t>
    </dgm:pt>
    <dgm:pt modelId="{6727E8B3-BEE4-4B37-B299-CF467FF0E737}">
      <dgm:prSet/>
      <dgm:spPr/>
      <dgm:t>
        <a:bodyPr/>
        <a:lstStyle/>
        <a:p>
          <a:r>
            <a:rPr lang="en-US" b="1"/>
            <a:t>TDS (Tax Deducted at Source)</a:t>
          </a:r>
          <a:r>
            <a:rPr lang="en-US"/>
            <a:t> is deducted by the bank if interest exceeds ₹40,000 (₹50,000 for senior citizens).</a:t>
          </a:r>
        </a:p>
      </dgm:t>
    </dgm:pt>
    <dgm:pt modelId="{8EB1E698-62ED-4BEB-9120-564FF5732912}" type="parTrans" cxnId="{FF8F53BF-E703-4BB9-97C8-8CFC9FF50249}">
      <dgm:prSet/>
      <dgm:spPr/>
      <dgm:t>
        <a:bodyPr/>
        <a:lstStyle/>
        <a:p>
          <a:endParaRPr lang="en-US"/>
        </a:p>
      </dgm:t>
    </dgm:pt>
    <dgm:pt modelId="{282B0C83-4F83-4396-B5CC-101B415C2828}" type="sibTrans" cxnId="{FF8F53BF-E703-4BB9-97C8-8CFC9FF50249}">
      <dgm:prSet/>
      <dgm:spPr/>
      <dgm:t>
        <a:bodyPr/>
        <a:lstStyle/>
        <a:p>
          <a:endParaRPr lang="en-US"/>
        </a:p>
      </dgm:t>
    </dgm:pt>
    <dgm:pt modelId="{A31E405C-340F-4D06-A7BC-3E024898C640}" type="pres">
      <dgm:prSet presAssocID="{C02D306C-23D5-4E1E-AB12-E01E33E5C368}" presName="linear" presStyleCnt="0">
        <dgm:presLayoutVars>
          <dgm:dir/>
          <dgm:animLvl val="lvl"/>
          <dgm:resizeHandles val="exact"/>
        </dgm:presLayoutVars>
      </dgm:prSet>
      <dgm:spPr/>
    </dgm:pt>
    <dgm:pt modelId="{363D6014-3ACF-4F6D-A88B-C06582A6A785}" type="pres">
      <dgm:prSet presAssocID="{A1C169B9-58B3-403D-B79E-0726AB8C599C}" presName="parentLin" presStyleCnt="0"/>
      <dgm:spPr/>
    </dgm:pt>
    <dgm:pt modelId="{107C1A92-172B-4FAF-94C5-885F77672F22}" type="pres">
      <dgm:prSet presAssocID="{A1C169B9-58B3-403D-B79E-0726AB8C599C}" presName="parentLeftMargin" presStyleLbl="node1" presStyleIdx="0" presStyleCnt="2"/>
      <dgm:spPr/>
    </dgm:pt>
    <dgm:pt modelId="{69D79C22-D304-4BE2-9679-20515B4104DA}" type="pres">
      <dgm:prSet presAssocID="{A1C169B9-58B3-403D-B79E-0726AB8C599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840749E-AB4F-46FA-9699-70597F8FC25A}" type="pres">
      <dgm:prSet presAssocID="{A1C169B9-58B3-403D-B79E-0726AB8C599C}" presName="negativeSpace" presStyleCnt="0"/>
      <dgm:spPr/>
    </dgm:pt>
    <dgm:pt modelId="{726D05A7-12B6-4922-9B21-C02F1B5A27A2}" type="pres">
      <dgm:prSet presAssocID="{A1C169B9-58B3-403D-B79E-0726AB8C599C}" presName="childText" presStyleLbl="conFgAcc1" presStyleIdx="0" presStyleCnt="2">
        <dgm:presLayoutVars>
          <dgm:bulletEnabled val="1"/>
        </dgm:presLayoutVars>
      </dgm:prSet>
      <dgm:spPr/>
    </dgm:pt>
    <dgm:pt modelId="{3A987EC2-AB67-4895-85AC-5E7322C5F19B}" type="pres">
      <dgm:prSet presAssocID="{BDB456AC-F7EE-4044-83C0-CFA13A1710B4}" presName="spaceBetweenRectangles" presStyleCnt="0"/>
      <dgm:spPr/>
    </dgm:pt>
    <dgm:pt modelId="{7684EA5E-7F62-468F-9172-30C2B3A3B9B1}" type="pres">
      <dgm:prSet presAssocID="{DE741649-56B3-4B1D-A675-4E9938165A24}" presName="parentLin" presStyleCnt="0"/>
      <dgm:spPr/>
    </dgm:pt>
    <dgm:pt modelId="{D356403F-63A2-464E-94DC-3802ECE022CC}" type="pres">
      <dgm:prSet presAssocID="{DE741649-56B3-4B1D-A675-4E9938165A24}" presName="parentLeftMargin" presStyleLbl="node1" presStyleIdx="0" presStyleCnt="2"/>
      <dgm:spPr/>
    </dgm:pt>
    <dgm:pt modelId="{1EAAC32F-6164-42A6-8303-90B8876AF469}" type="pres">
      <dgm:prSet presAssocID="{DE741649-56B3-4B1D-A675-4E9938165A2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0F6AB9A-C8F5-4B0E-B212-AECE6CC9E756}" type="pres">
      <dgm:prSet presAssocID="{DE741649-56B3-4B1D-A675-4E9938165A24}" presName="negativeSpace" presStyleCnt="0"/>
      <dgm:spPr/>
    </dgm:pt>
    <dgm:pt modelId="{F13F4716-74AE-4F1B-ACE2-6C85FD1F777A}" type="pres">
      <dgm:prSet presAssocID="{DE741649-56B3-4B1D-A675-4E9938165A2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2575F14-2E53-43C2-9EDC-8A519EE80A72}" srcId="{A1C169B9-58B3-403D-B79E-0726AB8C599C}" destId="{ED018AA5-1A10-4D41-ADE9-B9F9CECDE606}" srcOrd="1" destOrd="0" parTransId="{8BCF321B-0E3D-4BB6-8D67-7B0C55FB6DE0}" sibTransId="{E2163136-CBA7-4FC8-8E4F-9F8842592F86}"/>
    <dgm:cxn modelId="{AC624932-3D08-4D62-9ECD-2DA4B8C2362E}" srcId="{DE741649-56B3-4B1D-A675-4E9938165A24}" destId="{DEDCCF7A-F33E-44A7-9D1C-45B403C4DE1F}" srcOrd="0" destOrd="0" parTransId="{EA14F8DF-C12D-470B-9414-ECE574E6DA28}" sibTransId="{DA4DC180-5509-46EE-9447-3161299CAC94}"/>
    <dgm:cxn modelId="{4227423F-56B5-4478-93AA-B1B7F413F251}" type="presOf" srcId="{DEDCCF7A-F33E-44A7-9D1C-45B403C4DE1F}" destId="{F13F4716-74AE-4F1B-ACE2-6C85FD1F777A}" srcOrd="0" destOrd="0" presId="urn:microsoft.com/office/officeart/2005/8/layout/list1"/>
    <dgm:cxn modelId="{84A38750-4D21-474D-9DF8-0C1084E7475D}" srcId="{A1C169B9-58B3-403D-B79E-0726AB8C599C}" destId="{2FDFC148-C7F3-4222-9A3E-4CBCB73F124B}" srcOrd="0" destOrd="0" parTransId="{F4BFF3A7-9D64-4881-A763-9FF29E4E8547}" sibTransId="{009919E0-19E2-40B4-8872-576FEDB03296}"/>
    <dgm:cxn modelId="{79E58A56-DBA8-496B-A20E-D22002E782F5}" type="presOf" srcId="{2FDFC148-C7F3-4222-9A3E-4CBCB73F124B}" destId="{726D05A7-12B6-4922-9B21-C02F1B5A27A2}" srcOrd="0" destOrd="0" presId="urn:microsoft.com/office/officeart/2005/8/layout/list1"/>
    <dgm:cxn modelId="{8BB8D891-030A-471D-83F1-1FC3805FADB1}" type="presOf" srcId="{DE741649-56B3-4B1D-A675-4E9938165A24}" destId="{D356403F-63A2-464E-94DC-3802ECE022CC}" srcOrd="0" destOrd="0" presId="urn:microsoft.com/office/officeart/2005/8/layout/list1"/>
    <dgm:cxn modelId="{E5946E95-1DE7-4C43-B31E-9414C6EB328E}" type="presOf" srcId="{A1C169B9-58B3-403D-B79E-0726AB8C599C}" destId="{107C1A92-172B-4FAF-94C5-885F77672F22}" srcOrd="0" destOrd="0" presId="urn:microsoft.com/office/officeart/2005/8/layout/list1"/>
    <dgm:cxn modelId="{2A4E8098-1052-427E-B407-1E711E3C462A}" type="presOf" srcId="{ED018AA5-1A10-4D41-ADE9-B9F9CECDE606}" destId="{726D05A7-12B6-4922-9B21-C02F1B5A27A2}" srcOrd="0" destOrd="1" presId="urn:microsoft.com/office/officeart/2005/8/layout/list1"/>
    <dgm:cxn modelId="{7D615A99-9CAA-4D1C-BFCC-5EAE40CEEC8A}" type="presOf" srcId="{C02D306C-23D5-4E1E-AB12-E01E33E5C368}" destId="{A31E405C-340F-4D06-A7BC-3E024898C640}" srcOrd="0" destOrd="0" presId="urn:microsoft.com/office/officeart/2005/8/layout/list1"/>
    <dgm:cxn modelId="{E689409E-AE27-4AE1-A578-C72887AA4139}" type="presOf" srcId="{DE741649-56B3-4B1D-A675-4E9938165A24}" destId="{1EAAC32F-6164-42A6-8303-90B8876AF469}" srcOrd="1" destOrd="0" presId="urn:microsoft.com/office/officeart/2005/8/layout/list1"/>
    <dgm:cxn modelId="{A163B3B5-AA23-495C-B37A-BF3283DBB50F}" srcId="{C02D306C-23D5-4E1E-AB12-E01E33E5C368}" destId="{A1C169B9-58B3-403D-B79E-0726AB8C599C}" srcOrd="0" destOrd="0" parTransId="{C192CC58-1947-4351-A5FB-4ACDAED5D564}" sibTransId="{BDB456AC-F7EE-4044-83C0-CFA13A1710B4}"/>
    <dgm:cxn modelId="{DE9971BF-59FC-40D6-9115-D28D5138D8A5}" type="presOf" srcId="{A1C169B9-58B3-403D-B79E-0726AB8C599C}" destId="{69D79C22-D304-4BE2-9679-20515B4104DA}" srcOrd="1" destOrd="0" presId="urn:microsoft.com/office/officeart/2005/8/layout/list1"/>
    <dgm:cxn modelId="{FF8F53BF-E703-4BB9-97C8-8CFC9FF50249}" srcId="{DE741649-56B3-4B1D-A675-4E9938165A24}" destId="{6727E8B3-BEE4-4B37-B299-CF467FF0E737}" srcOrd="1" destOrd="0" parTransId="{8EB1E698-62ED-4BEB-9120-564FF5732912}" sibTransId="{282B0C83-4F83-4396-B5CC-101B415C2828}"/>
    <dgm:cxn modelId="{B8F1C8C1-7062-41C6-8FB2-5EB893B9FC8F}" srcId="{C02D306C-23D5-4E1E-AB12-E01E33E5C368}" destId="{DE741649-56B3-4B1D-A675-4E9938165A24}" srcOrd="1" destOrd="0" parTransId="{C5B87EA6-8C62-4ECD-898E-CBC6254EBFFB}" sibTransId="{401A2E6E-CFF6-4705-8B30-804C1F7093F7}"/>
    <dgm:cxn modelId="{558B76D9-778B-40D3-88C9-BC4CE60C0FCC}" type="presOf" srcId="{6727E8B3-BEE4-4B37-B299-CF467FF0E737}" destId="{F13F4716-74AE-4F1B-ACE2-6C85FD1F777A}" srcOrd="0" destOrd="1" presId="urn:microsoft.com/office/officeart/2005/8/layout/list1"/>
    <dgm:cxn modelId="{992E7C3B-4587-4EA1-AB2F-7CF16AE4BCF3}" type="presParOf" srcId="{A31E405C-340F-4D06-A7BC-3E024898C640}" destId="{363D6014-3ACF-4F6D-A88B-C06582A6A785}" srcOrd="0" destOrd="0" presId="urn:microsoft.com/office/officeart/2005/8/layout/list1"/>
    <dgm:cxn modelId="{944B058B-4E94-466D-868B-6C8D6C428CFC}" type="presParOf" srcId="{363D6014-3ACF-4F6D-A88B-C06582A6A785}" destId="{107C1A92-172B-4FAF-94C5-885F77672F22}" srcOrd="0" destOrd="0" presId="urn:microsoft.com/office/officeart/2005/8/layout/list1"/>
    <dgm:cxn modelId="{67124A5F-0455-48A1-BEEF-E163C7652C60}" type="presParOf" srcId="{363D6014-3ACF-4F6D-A88B-C06582A6A785}" destId="{69D79C22-D304-4BE2-9679-20515B4104DA}" srcOrd="1" destOrd="0" presId="urn:microsoft.com/office/officeart/2005/8/layout/list1"/>
    <dgm:cxn modelId="{5D9BBBCD-C18D-4BB6-941C-6AE913987D2A}" type="presParOf" srcId="{A31E405C-340F-4D06-A7BC-3E024898C640}" destId="{F840749E-AB4F-46FA-9699-70597F8FC25A}" srcOrd="1" destOrd="0" presId="urn:microsoft.com/office/officeart/2005/8/layout/list1"/>
    <dgm:cxn modelId="{24B89C21-AF02-4C52-8AD2-BCB2F936C79A}" type="presParOf" srcId="{A31E405C-340F-4D06-A7BC-3E024898C640}" destId="{726D05A7-12B6-4922-9B21-C02F1B5A27A2}" srcOrd="2" destOrd="0" presId="urn:microsoft.com/office/officeart/2005/8/layout/list1"/>
    <dgm:cxn modelId="{3F710968-E7CF-4052-ABCA-015C703624BB}" type="presParOf" srcId="{A31E405C-340F-4D06-A7BC-3E024898C640}" destId="{3A987EC2-AB67-4895-85AC-5E7322C5F19B}" srcOrd="3" destOrd="0" presId="urn:microsoft.com/office/officeart/2005/8/layout/list1"/>
    <dgm:cxn modelId="{2C95EB46-401D-4DA7-9D94-515CC22C452B}" type="presParOf" srcId="{A31E405C-340F-4D06-A7BC-3E024898C640}" destId="{7684EA5E-7F62-468F-9172-30C2B3A3B9B1}" srcOrd="4" destOrd="0" presId="urn:microsoft.com/office/officeart/2005/8/layout/list1"/>
    <dgm:cxn modelId="{C934CE40-84D9-4BB6-9C83-D4B74CABE056}" type="presParOf" srcId="{7684EA5E-7F62-468F-9172-30C2B3A3B9B1}" destId="{D356403F-63A2-464E-94DC-3802ECE022CC}" srcOrd="0" destOrd="0" presId="urn:microsoft.com/office/officeart/2005/8/layout/list1"/>
    <dgm:cxn modelId="{B5991F2C-28C3-4116-8FEE-B58FAB04BC13}" type="presParOf" srcId="{7684EA5E-7F62-468F-9172-30C2B3A3B9B1}" destId="{1EAAC32F-6164-42A6-8303-90B8876AF469}" srcOrd="1" destOrd="0" presId="urn:microsoft.com/office/officeart/2005/8/layout/list1"/>
    <dgm:cxn modelId="{45901D25-DFDB-476E-8126-E77391B933B8}" type="presParOf" srcId="{A31E405C-340F-4D06-A7BC-3E024898C640}" destId="{D0F6AB9A-C8F5-4B0E-B212-AECE6CC9E756}" srcOrd="5" destOrd="0" presId="urn:microsoft.com/office/officeart/2005/8/layout/list1"/>
    <dgm:cxn modelId="{F5D46C45-90C4-4615-B254-BA9F6A1096BF}" type="presParOf" srcId="{A31E405C-340F-4D06-A7BC-3E024898C640}" destId="{F13F4716-74AE-4F1B-ACE2-6C85FD1F777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AFB25F-D583-4BFE-B67F-E6EAB6B23CD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D5DDF092-1E34-4A73-AB09-8FEBE2881AE6}">
      <dgm:prSet/>
      <dgm:spPr/>
      <dgm:t>
        <a:bodyPr/>
        <a:lstStyle/>
        <a:p>
          <a:r>
            <a:rPr lang="en-US" b="1"/>
            <a:t>Dividend from Shares</a:t>
          </a:r>
          <a:r>
            <a:rPr lang="en-US"/>
            <a:t>:</a:t>
          </a:r>
        </a:p>
      </dgm:t>
    </dgm:pt>
    <dgm:pt modelId="{768167F7-67E5-4CF8-8DC0-C47DAB2D8B83}" type="parTrans" cxnId="{52FCEFF1-DADC-4824-A1E8-813A0F11A236}">
      <dgm:prSet/>
      <dgm:spPr/>
      <dgm:t>
        <a:bodyPr/>
        <a:lstStyle/>
        <a:p>
          <a:endParaRPr lang="en-US"/>
        </a:p>
      </dgm:t>
    </dgm:pt>
    <dgm:pt modelId="{F5BB3120-18C7-4179-B803-B9DDFD6BDE90}" type="sibTrans" cxnId="{52FCEFF1-DADC-4824-A1E8-813A0F11A236}">
      <dgm:prSet/>
      <dgm:spPr/>
      <dgm:t>
        <a:bodyPr/>
        <a:lstStyle/>
        <a:p>
          <a:endParaRPr lang="en-US"/>
        </a:p>
      </dgm:t>
    </dgm:pt>
    <dgm:pt modelId="{A3463B72-4B14-4064-81C9-8DCDBEC7138A}">
      <dgm:prSet/>
      <dgm:spPr/>
      <dgm:t>
        <a:bodyPr/>
        <a:lstStyle/>
        <a:p>
          <a:r>
            <a:rPr lang="en-US"/>
            <a:t>Dividends received from Indian companies are </a:t>
          </a:r>
          <a:r>
            <a:rPr lang="en-US" b="1"/>
            <a:t>taxable</a:t>
          </a:r>
          <a:r>
            <a:rPr lang="en-US"/>
            <a:t> under income from other sources.</a:t>
          </a:r>
        </a:p>
      </dgm:t>
    </dgm:pt>
    <dgm:pt modelId="{41BC5174-46C9-4E7A-9715-4C110E6DAF7F}" type="parTrans" cxnId="{D79D1E15-1073-44C4-86BC-BB6723C39C46}">
      <dgm:prSet/>
      <dgm:spPr/>
      <dgm:t>
        <a:bodyPr/>
        <a:lstStyle/>
        <a:p>
          <a:endParaRPr lang="en-US"/>
        </a:p>
      </dgm:t>
    </dgm:pt>
    <dgm:pt modelId="{9C200FA7-5116-4B8D-8D4B-9835F5C79C0C}" type="sibTrans" cxnId="{D79D1E15-1073-44C4-86BC-BB6723C39C46}">
      <dgm:prSet/>
      <dgm:spPr/>
      <dgm:t>
        <a:bodyPr/>
        <a:lstStyle/>
        <a:p>
          <a:endParaRPr lang="en-US"/>
        </a:p>
      </dgm:t>
    </dgm:pt>
    <dgm:pt modelId="{2432DF9E-91BD-4318-8000-2CED1DF377E6}">
      <dgm:prSet/>
      <dgm:spPr/>
      <dgm:t>
        <a:bodyPr/>
        <a:lstStyle/>
        <a:p>
          <a:r>
            <a:rPr lang="en-US" b="1"/>
            <a:t>Exemption</a:t>
          </a:r>
          <a:r>
            <a:rPr lang="en-US"/>
            <a:t>: Dividends up to ₹10 lakh per annum are </a:t>
          </a:r>
          <a:r>
            <a:rPr lang="en-US" b="1"/>
            <a:t>tax-free</a:t>
          </a:r>
          <a:r>
            <a:rPr lang="en-US"/>
            <a:t>.</a:t>
          </a:r>
        </a:p>
      </dgm:t>
    </dgm:pt>
    <dgm:pt modelId="{41AA6049-8621-4809-9E36-D3E6EE4FC31D}" type="parTrans" cxnId="{301485B5-0933-4890-846B-6057217F0B02}">
      <dgm:prSet/>
      <dgm:spPr/>
      <dgm:t>
        <a:bodyPr/>
        <a:lstStyle/>
        <a:p>
          <a:endParaRPr lang="en-US"/>
        </a:p>
      </dgm:t>
    </dgm:pt>
    <dgm:pt modelId="{1BA0989A-11BF-42B6-B87A-8A1271D35F38}" type="sibTrans" cxnId="{301485B5-0933-4890-846B-6057217F0B02}">
      <dgm:prSet/>
      <dgm:spPr/>
      <dgm:t>
        <a:bodyPr/>
        <a:lstStyle/>
        <a:p>
          <a:endParaRPr lang="en-US"/>
        </a:p>
      </dgm:t>
    </dgm:pt>
    <dgm:pt modelId="{D6FBEF55-3EA5-4797-A180-CDDE1A79D687}">
      <dgm:prSet/>
      <dgm:spPr/>
      <dgm:t>
        <a:bodyPr/>
        <a:lstStyle/>
        <a:p>
          <a:r>
            <a:rPr lang="en-US"/>
            <a:t>Dividends exceeding ₹10 lakh are taxed at </a:t>
          </a:r>
          <a:r>
            <a:rPr lang="en-US" b="1"/>
            <a:t>10%</a:t>
          </a:r>
          <a:r>
            <a:rPr lang="en-US"/>
            <a:t> under </a:t>
          </a:r>
          <a:r>
            <a:rPr lang="en-US" b="1"/>
            <a:t>Section 115BBDA</a:t>
          </a:r>
          <a:r>
            <a:rPr lang="en-US"/>
            <a:t>.</a:t>
          </a:r>
        </a:p>
      </dgm:t>
    </dgm:pt>
    <dgm:pt modelId="{3294EDBA-8037-4ECA-B8D1-E066133D9AE1}" type="parTrans" cxnId="{C8B34553-FE55-4352-816A-4D3F190FB7A1}">
      <dgm:prSet/>
      <dgm:spPr/>
      <dgm:t>
        <a:bodyPr/>
        <a:lstStyle/>
        <a:p>
          <a:endParaRPr lang="en-US"/>
        </a:p>
      </dgm:t>
    </dgm:pt>
    <dgm:pt modelId="{99502BC0-182B-4308-9229-4BB49D016000}" type="sibTrans" cxnId="{C8B34553-FE55-4352-816A-4D3F190FB7A1}">
      <dgm:prSet/>
      <dgm:spPr/>
      <dgm:t>
        <a:bodyPr/>
        <a:lstStyle/>
        <a:p>
          <a:endParaRPr lang="en-US"/>
        </a:p>
      </dgm:t>
    </dgm:pt>
    <dgm:pt modelId="{0AFA52F9-7E48-439D-B322-ECA5C6CA83A3}">
      <dgm:prSet/>
      <dgm:spPr/>
      <dgm:t>
        <a:bodyPr/>
        <a:lstStyle/>
        <a:p>
          <a:r>
            <a:rPr lang="en-US" b="1"/>
            <a:t>Tax on Foreign Dividends</a:t>
          </a:r>
          <a:r>
            <a:rPr lang="en-US"/>
            <a:t>:</a:t>
          </a:r>
        </a:p>
      </dgm:t>
    </dgm:pt>
    <dgm:pt modelId="{0392CBAA-4F72-4468-8CE7-0EEF64E7E24B}" type="parTrans" cxnId="{0ECBE0DD-728B-481A-BC49-4E8208FDDB81}">
      <dgm:prSet/>
      <dgm:spPr/>
      <dgm:t>
        <a:bodyPr/>
        <a:lstStyle/>
        <a:p>
          <a:endParaRPr lang="en-US"/>
        </a:p>
      </dgm:t>
    </dgm:pt>
    <dgm:pt modelId="{835A2687-8BEE-4D9C-9778-B87EFEEEB066}" type="sibTrans" cxnId="{0ECBE0DD-728B-481A-BC49-4E8208FDDB81}">
      <dgm:prSet/>
      <dgm:spPr/>
      <dgm:t>
        <a:bodyPr/>
        <a:lstStyle/>
        <a:p>
          <a:endParaRPr lang="en-US"/>
        </a:p>
      </dgm:t>
    </dgm:pt>
    <dgm:pt modelId="{5EC3033A-62CE-411A-94F9-345A22317A23}">
      <dgm:prSet/>
      <dgm:spPr/>
      <dgm:t>
        <a:bodyPr/>
        <a:lstStyle/>
        <a:p>
          <a:r>
            <a:rPr lang="en-US"/>
            <a:t>Dividends from foreign companies are also taxable under this head.</a:t>
          </a:r>
        </a:p>
      </dgm:t>
    </dgm:pt>
    <dgm:pt modelId="{2529FED8-5F7F-43FA-A89C-376FE526945E}" type="parTrans" cxnId="{5F8057C4-E4C4-4E56-8CE2-483372EA5012}">
      <dgm:prSet/>
      <dgm:spPr/>
      <dgm:t>
        <a:bodyPr/>
        <a:lstStyle/>
        <a:p>
          <a:endParaRPr lang="en-US"/>
        </a:p>
      </dgm:t>
    </dgm:pt>
    <dgm:pt modelId="{FBB07054-68B4-4410-AACD-6873EE6B4694}" type="sibTrans" cxnId="{5F8057C4-E4C4-4E56-8CE2-483372EA5012}">
      <dgm:prSet/>
      <dgm:spPr/>
      <dgm:t>
        <a:bodyPr/>
        <a:lstStyle/>
        <a:p>
          <a:endParaRPr lang="en-US"/>
        </a:p>
      </dgm:t>
    </dgm:pt>
    <dgm:pt modelId="{10571F44-CEB1-486B-9617-63B771AC0717}" type="pres">
      <dgm:prSet presAssocID="{48AFB25F-D583-4BFE-B67F-E6EAB6B23CDA}" presName="linear" presStyleCnt="0">
        <dgm:presLayoutVars>
          <dgm:animLvl val="lvl"/>
          <dgm:resizeHandles val="exact"/>
        </dgm:presLayoutVars>
      </dgm:prSet>
      <dgm:spPr/>
    </dgm:pt>
    <dgm:pt modelId="{2108E604-D741-48F2-A869-1DED812F11B4}" type="pres">
      <dgm:prSet presAssocID="{D5DDF092-1E34-4A73-AB09-8FEBE2881AE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B501011-4709-45EB-88BF-D219FE02C3F8}" type="pres">
      <dgm:prSet presAssocID="{D5DDF092-1E34-4A73-AB09-8FEBE2881AE6}" presName="childText" presStyleLbl="revTx" presStyleIdx="0" presStyleCnt="2">
        <dgm:presLayoutVars>
          <dgm:bulletEnabled val="1"/>
        </dgm:presLayoutVars>
      </dgm:prSet>
      <dgm:spPr/>
    </dgm:pt>
    <dgm:pt modelId="{1C6FCCC3-F244-46C9-94F4-770F699E8837}" type="pres">
      <dgm:prSet presAssocID="{0AFA52F9-7E48-439D-B322-ECA5C6CA83A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AAF1702-49BA-42FF-B624-D5F4EFC7A1BB}" type="pres">
      <dgm:prSet presAssocID="{0AFA52F9-7E48-439D-B322-ECA5C6CA83A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50A9B14-5F71-4EDC-80B1-4653EB0731B3}" type="presOf" srcId="{A3463B72-4B14-4064-81C9-8DCDBEC7138A}" destId="{7B501011-4709-45EB-88BF-D219FE02C3F8}" srcOrd="0" destOrd="0" presId="urn:microsoft.com/office/officeart/2005/8/layout/vList2"/>
    <dgm:cxn modelId="{D79D1E15-1073-44C4-86BC-BB6723C39C46}" srcId="{D5DDF092-1E34-4A73-AB09-8FEBE2881AE6}" destId="{A3463B72-4B14-4064-81C9-8DCDBEC7138A}" srcOrd="0" destOrd="0" parTransId="{41BC5174-46C9-4E7A-9715-4C110E6DAF7F}" sibTransId="{9C200FA7-5116-4B8D-8D4B-9835F5C79C0C}"/>
    <dgm:cxn modelId="{94C6E21E-EAF9-4C7A-BE68-A8BA738D7BD6}" type="presOf" srcId="{2432DF9E-91BD-4318-8000-2CED1DF377E6}" destId="{7B501011-4709-45EB-88BF-D219FE02C3F8}" srcOrd="0" destOrd="1" presId="urn:microsoft.com/office/officeart/2005/8/layout/vList2"/>
    <dgm:cxn modelId="{E321C124-C143-4831-AC4C-10B92051028D}" type="presOf" srcId="{5EC3033A-62CE-411A-94F9-345A22317A23}" destId="{7AAF1702-49BA-42FF-B624-D5F4EFC7A1BB}" srcOrd="0" destOrd="0" presId="urn:microsoft.com/office/officeart/2005/8/layout/vList2"/>
    <dgm:cxn modelId="{C8B34553-FE55-4352-816A-4D3F190FB7A1}" srcId="{D5DDF092-1E34-4A73-AB09-8FEBE2881AE6}" destId="{D6FBEF55-3EA5-4797-A180-CDDE1A79D687}" srcOrd="2" destOrd="0" parTransId="{3294EDBA-8037-4ECA-B8D1-E066133D9AE1}" sibTransId="{99502BC0-182B-4308-9229-4BB49D016000}"/>
    <dgm:cxn modelId="{0D8A9056-E1F4-459F-BCCD-BA7FDED4CFD8}" type="presOf" srcId="{D6FBEF55-3EA5-4797-A180-CDDE1A79D687}" destId="{7B501011-4709-45EB-88BF-D219FE02C3F8}" srcOrd="0" destOrd="2" presId="urn:microsoft.com/office/officeart/2005/8/layout/vList2"/>
    <dgm:cxn modelId="{57050184-0B33-44AF-B731-5B393367CC36}" type="presOf" srcId="{0AFA52F9-7E48-439D-B322-ECA5C6CA83A3}" destId="{1C6FCCC3-F244-46C9-94F4-770F699E8837}" srcOrd="0" destOrd="0" presId="urn:microsoft.com/office/officeart/2005/8/layout/vList2"/>
    <dgm:cxn modelId="{70D703A3-575F-47EB-A6B3-36BED3E4BFC1}" type="presOf" srcId="{48AFB25F-D583-4BFE-B67F-E6EAB6B23CDA}" destId="{10571F44-CEB1-486B-9617-63B771AC0717}" srcOrd="0" destOrd="0" presId="urn:microsoft.com/office/officeart/2005/8/layout/vList2"/>
    <dgm:cxn modelId="{301485B5-0933-4890-846B-6057217F0B02}" srcId="{D5DDF092-1E34-4A73-AB09-8FEBE2881AE6}" destId="{2432DF9E-91BD-4318-8000-2CED1DF377E6}" srcOrd="1" destOrd="0" parTransId="{41AA6049-8621-4809-9E36-D3E6EE4FC31D}" sibTransId="{1BA0989A-11BF-42B6-B87A-8A1271D35F38}"/>
    <dgm:cxn modelId="{5F8057C4-E4C4-4E56-8CE2-483372EA5012}" srcId="{0AFA52F9-7E48-439D-B322-ECA5C6CA83A3}" destId="{5EC3033A-62CE-411A-94F9-345A22317A23}" srcOrd="0" destOrd="0" parTransId="{2529FED8-5F7F-43FA-A89C-376FE526945E}" sibTransId="{FBB07054-68B4-4410-AACD-6873EE6B4694}"/>
    <dgm:cxn modelId="{3F4ED1C5-BA97-4CE9-B2CD-593B76E3F33A}" type="presOf" srcId="{D5DDF092-1E34-4A73-AB09-8FEBE2881AE6}" destId="{2108E604-D741-48F2-A869-1DED812F11B4}" srcOrd="0" destOrd="0" presId="urn:microsoft.com/office/officeart/2005/8/layout/vList2"/>
    <dgm:cxn modelId="{0ECBE0DD-728B-481A-BC49-4E8208FDDB81}" srcId="{48AFB25F-D583-4BFE-B67F-E6EAB6B23CDA}" destId="{0AFA52F9-7E48-439D-B322-ECA5C6CA83A3}" srcOrd="1" destOrd="0" parTransId="{0392CBAA-4F72-4468-8CE7-0EEF64E7E24B}" sibTransId="{835A2687-8BEE-4D9C-9778-B87EFEEEB066}"/>
    <dgm:cxn modelId="{52FCEFF1-DADC-4824-A1E8-813A0F11A236}" srcId="{48AFB25F-D583-4BFE-B67F-E6EAB6B23CDA}" destId="{D5DDF092-1E34-4A73-AB09-8FEBE2881AE6}" srcOrd="0" destOrd="0" parTransId="{768167F7-67E5-4CF8-8DC0-C47DAB2D8B83}" sibTransId="{F5BB3120-18C7-4179-B803-B9DDFD6BDE90}"/>
    <dgm:cxn modelId="{72B704B6-1E56-45C2-8352-71F9105A49D5}" type="presParOf" srcId="{10571F44-CEB1-486B-9617-63B771AC0717}" destId="{2108E604-D741-48F2-A869-1DED812F11B4}" srcOrd="0" destOrd="0" presId="urn:microsoft.com/office/officeart/2005/8/layout/vList2"/>
    <dgm:cxn modelId="{2C513B44-0F10-4608-B68F-8C15E5891FF4}" type="presParOf" srcId="{10571F44-CEB1-486B-9617-63B771AC0717}" destId="{7B501011-4709-45EB-88BF-D219FE02C3F8}" srcOrd="1" destOrd="0" presId="urn:microsoft.com/office/officeart/2005/8/layout/vList2"/>
    <dgm:cxn modelId="{D742C9B9-691C-4BDE-AE19-4CF01ACBA03A}" type="presParOf" srcId="{10571F44-CEB1-486B-9617-63B771AC0717}" destId="{1C6FCCC3-F244-46C9-94F4-770F699E8837}" srcOrd="2" destOrd="0" presId="urn:microsoft.com/office/officeart/2005/8/layout/vList2"/>
    <dgm:cxn modelId="{CBFFB5D0-4A64-439D-A359-AE692E044267}" type="presParOf" srcId="{10571F44-CEB1-486B-9617-63B771AC0717}" destId="{7AAF1702-49BA-42FF-B624-D5F4EFC7A1B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C37BC2-FAF4-4CB4-B528-68F069B6D2CD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7825A65-BDBD-4CF3-BD44-75A12ED75CE3}">
      <dgm:prSet/>
      <dgm:spPr/>
      <dgm:t>
        <a:bodyPr/>
        <a:lstStyle/>
        <a:p>
          <a:r>
            <a:rPr lang="en-US" b="1" dirty="0"/>
            <a:t>Winnings from Lotteries, Races, and Games</a:t>
          </a:r>
          <a:r>
            <a:rPr lang="en-US" dirty="0"/>
            <a:t>:</a:t>
          </a:r>
        </a:p>
      </dgm:t>
    </dgm:pt>
    <dgm:pt modelId="{0CEF734A-7404-4727-88E6-63AC1B4DCD3C}" type="parTrans" cxnId="{0CC0C15A-D148-4F49-A841-51DCEA51F24C}">
      <dgm:prSet/>
      <dgm:spPr/>
      <dgm:t>
        <a:bodyPr/>
        <a:lstStyle/>
        <a:p>
          <a:endParaRPr lang="en-US"/>
        </a:p>
      </dgm:t>
    </dgm:pt>
    <dgm:pt modelId="{87F3D1F9-7306-4764-94C7-9F8FF534DD63}" type="sibTrans" cxnId="{0CC0C15A-D148-4F49-A841-51DCEA51F24C}">
      <dgm:prSet/>
      <dgm:spPr/>
      <dgm:t>
        <a:bodyPr/>
        <a:lstStyle/>
        <a:p>
          <a:endParaRPr lang="en-US"/>
        </a:p>
      </dgm:t>
    </dgm:pt>
    <dgm:pt modelId="{99B6663F-1CBB-4537-93A2-01C37145ADD6}">
      <dgm:prSet/>
      <dgm:spPr/>
      <dgm:t>
        <a:bodyPr/>
        <a:lstStyle/>
        <a:p>
          <a:r>
            <a:rPr lang="en-US" dirty="0"/>
            <a:t>Any income from winning lotteries, gambling, betting, or any prize from games is taxable under this head.</a:t>
          </a:r>
        </a:p>
      </dgm:t>
    </dgm:pt>
    <dgm:pt modelId="{0CA7A35D-3A39-46EC-913A-18B8307AD3B0}" type="parTrans" cxnId="{63FA94CC-5BA4-4DE6-B65D-1AD5989BE3E3}">
      <dgm:prSet/>
      <dgm:spPr/>
      <dgm:t>
        <a:bodyPr/>
        <a:lstStyle/>
        <a:p>
          <a:endParaRPr lang="en-US"/>
        </a:p>
      </dgm:t>
    </dgm:pt>
    <dgm:pt modelId="{CD84F281-2CF6-4A22-8DBC-031073B3BF91}" type="sibTrans" cxnId="{63FA94CC-5BA4-4DE6-B65D-1AD5989BE3E3}">
      <dgm:prSet/>
      <dgm:spPr/>
      <dgm:t>
        <a:bodyPr/>
        <a:lstStyle/>
        <a:p>
          <a:endParaRPr lang="en-US"/>
        </a:p>
      </dgm:t>
    </dgm:pt>
    <dgm:pt modelId="{A87103A1-0B95-434B-AB3D-27C911A426A6}">
      <dgm:prSet/>
      <dgm:spPr/>
      <dgm:t>
        <a:bodyPr/>
        <a:lstStyle/>
        <a:p>
          <a:r>
            <a:rPr lang="en-US" b="1" dirty="0"/>
            <a:t>Tax Rate</a:t>
          </a:r>
          <a:r>
            <a:rPr lang="en-US" dirty="0"/>
            <a:t>: The income is taxed at a flat rate of </a:t>
          </a:r>
          <a:r>
            <a:rPr lang="en-US" b="1" dirty="0"/>
            <a:t>30%</a:t>
          </a:r>
          <a:r>
            <a:rPr lang="en-US" dirty="0"/>
            <a:t>.</a:t>
          </a:r>
        </a:p>
      </dgm:t>
    </dgm:pt>
    <dgm:pt modelId="{61482763-0086-478D-BEED-F8B6B1B00E6C}" type="parTrans" cxnId="{08802D67-2BD4-40AA-BB0D-16EEBC115E79}">
      <dgm:prSet/>
      <dgm:spPr/>
      <dgm:t>
        <a:bodyPr/>
        <a:lstStyle/>
        <a:p>
          <a:endParaRPr lang="en-US"/>
        </a:p>
      </dgm:t>
    </dgm:pt>
    <dgm:pt modelId="{D1BFAF6C-EE08-43FB-9ECC-73B6DA21C70F}" type="sibTrans" cxnId="{08802D67-2BD4-40AA-BB0D-16EEBC115E79}">
      <dgm:prSet/>
      <dgm:spPr/>
      <dgm:t>
        <a:bodyPr/>
        <a:lstStyle/>
        <a:p>
          <a:endParaRPr lang="en-US"/>
        </a:p>
      </dgm:t>
    </dgm:pt>
    <dgm:pt modelId="{CDD3C474-1D0A-4A05-BE50-7FC162C5411A}">
      <dgm:prSet/>
      <dgm:spPr/>
      <dgm:t>
        <a:bodyPr/>
        <a:lstStyle/>
        <a:p>
          <a:r>
            <a:rPr lang="en-US" b="1" dirty="0"/>
            <a:t>No Deductions</a:t>
          </a:r>
          <a:r>
            <a:rPr lang="en-US" dirty="0"/>
            <a:t>: No deductions for expenses related to the winnings are allowed.</a:t>
          </a:r>
        </a:p>
      </dgm:t>
    </dgm:pt>
    <dgm:pt modelId="{7C297DEF-463A-4B07-917A-25B45EBCA43F}" type="parTrans" cxnId="{620F78FE-0EFB-4FF2-87F1-CE5A23F88D89}">
      <dgm:prSet/>
      <dgm:spPr/>
      <dgm:t>
        <a:bodyPr/>
        <a:lstStyle/>
        <a:p>
          <a:endParaRPr lang="en-US"/>
        </a:p>
      </dgm:t>
    </dgm:pt>
    <dgm:pt modelId="{0A920062-83E0-464D-ADFE-FFE516B66C0B}" type="sibTrans" cxnId="{620F78FE-0EFB-4FF2-87F1-CE5A23F88D89}">
      <dgm:prSet/>
      <dgm:spPr/>
      <dgm:t>
        <a:bodyPr/>
        <a:lstStyle/>
        <a:p>
          <a:endParaRPr lang="en-US"/>
        </a:p>
      </dgm:t>
    </dgm:pt>
    <dgm:pt modelId="{12683A16-6FD3-4DE9-88AA-F65135B9784E}" type="pres">
      <dgm:prSet presAssocID="{7DC37BC2-FAF4-4CB4-B528-68F069B6D2C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018FE01-7D8E-4B4E-9933-664865A1F631}" type="pres">
      <dgm:prSet presAssocID="{87825A65-BDBD-4CF3-BD44-75A12ED75CE3}" presName="root" presStyleCnt="0"/>
      <dgm:spPr/>
    </dgm:pt>
    <dgm:pt modelId="{8CAD5345-4742-4315-A3BA-73B88E3A1A6B}" type="pres">
      <dgm:prSet presAssocID="{87825A65-BDBD-4CF3-BD44-75A12ED75CE3}" presName="rootComposite" presStyleCnt="0"/>
      <dgm:spPr/>
    </dgm:pt>
    <dgm:pt modelId="{04FC7754-5DF6-4D7E-9119-F4F770F40990}" type="pres">
      <dgm:prSet presAssocID="{87825A65-BDBD-4CF3-BD44-75A12ED75CE3}" presName="rootText" presStyleLbl="node1" presStyleIdx="0" presStyleCnt="1" custScaleX="257501"/>
      <dgm:spPr/>
    </dgm:pt>
    <dgm:pt modelId="{B86F5C05-E369-47DA-A695-D04868C09E15}" type="pres">
      <dgm:prSet presAssocID="{87825A65-BDBD-4CF3-BD44-75A12ED75CE3}" presName="rootConnector" presStyleLbl="node1" presStyleIdx="0" presStyleCnt="1"/>
      <dgm:spPr/>
    </dgm:pt>
    <dgm:pt modelId="{7E38B2AC-0903-453D-A829-E85790D3C73B}" type="pres">
      <dgm:prSet presAssocID="{87825A65-BDBD-4CF3-BD44-75A12ED75CE3}" presName="childShape" presStyleCnt="0"/>
      <dgm:spPr/>
    </dgm:pt>
    <dgm:pt modelId="{8328791C-9FE9-496B-A599-54689764047B}" type="pres">
      <dgm:prSet presAssocID="{0CA7A35D-3A39-46EC-913A-18B8307AD3B0}" presName="Name13" presStyleLbl="parChTrans1D2" presStyleIdx="0" presStyleCnt="3"/>
      <dgm:spPr/>
    </dgm:pt>
    <dgm:pt modelId="{72ED3D34-9C9B-49F8-9D60-7979D87C5305}" type="pres">
      <dgm:prSet presAssocID="{99B6663F-1CBB-4537-93A2-01C37145ADD6}" presName="childText" presStyleLbl="bgAcc1" presStyleIdx="0" presStyleCnt="3" custScaleX="380426">
        <dgm:presLayoutVars>
          <dgm:bulletEnabled val="1"/>
        </dgm:presLayoutVars>
      </dgm:prSet>
      <dgm:spPr/>
    </dgm:pt>
    <dgm:pt modelId="{9214A240-8D4F-491A-A2BD-B7AE73742495}" type="pres">
      <dgm:prSet presAssocID="{61482763-0086-478D-BEED-F8B6B1B00E6C}" presName="Name13" presStyleLbl="parChTrans1D2" presStyleIdx="1" presStyleCnt="3"/>
      <dgm:spPr/>
    </dgm:pt>
    <dgm:pt modelId="{9EE3C7EF-D204-438C-86DF-09D9D876C370}" type="pres">
      <dgm:prSet presAssocID="{A87103A1-0B95-434B-AB3D-27C911A426A6}" presName="childText" presStyleLbl="bgAcc1" presStyleIdx="1" presStyleCnt="3" custScaleX="379060">
        <dgm:presLayoutVars>
          <dgm:bulletEnabled val="1"/>
        </dgm:presLayoutVars>
      </dgm:prSet>
      <dgm:spPr/>
    </dgm:pt>
    <dgm:pt modelId="{BFEE2307-4174-43D5-A819-E8D5FE126378}" type="pres">
      <dgm:prSet presAssocID="{7C297DEF-463A-4B07-917A-25B45EBCA43F}" presName="Name13" presStyleLbl="parChTrans1D2" presStyleIdx="2" presStyleCnt="3"/>
      <dgm:spPr/>
    </dgm:pt>
    <dgm:pt modelId="{FE138956-5581-4136-8C1A-BCB279F39C5F}" type="pres">
      <dgm:prSet presAssocID="{CDD3C474-1D0A-4A05-BE50-7FC162C5411A}" presName="childText" presStyleLbl="bgAcc1" presStyleIdx="2" presStyleCnt="3" custScaleX="384046">
        <dgm:presLayoutVars>
          <dgm:bulletEnabled val="1"/>
        </dgm:presLayoutVars>
      </dgm:prSet>
      <dgm:spPr/>
    </dgm:pt>
  </dgm:ptLst>
  <dgm:cxnLst>
    <dgm:cxn modelId="{CAEC7203-30BE-4F48-9A6B-A22A033FDA04}" type="presOf" srcId="{61482763-0086-478D-BEED-F8B6B1B00E6C}" destId="{9214A240-8D4F-491A-A2BD-B7AE73742495}" srcOrd="0" destOrd="0" presId="urn:microsoft.com/office/officeart/2005/8/layout/hierarchy3"/>
    <dgm:cxn modelId="{7BD69729-454D-450C-8C15-C1BDE704260B}" type="presOf" srcId="{7DC37BC2-FAF4-4CB4-B528-68F069B6D2CD}" destId="{12683A16-6FD3-4DE9-88AA-F65135B9784E}" srcOrd="0" destOrd="0" presId="urn:microsoft.com/office/officeart/2005/8/layout/hierarchy3"/>
    <dgm:cxn modelId="{BD29CB2B-C7F3-4C34-8B83-CDA53DCB12CB}" type="presOf" srcId="{7C297DEF-463A-4B07-917A-25B45EBCA43F}" destId="{BFEE2307-4174-43D5-A819-E8D5FE126378}" srcOrd="0" destOrd="0" presId="urn:microsoft.com/office/officeart/2005/8/layout/hierarchy3"/>
    <dgm:cxn modelId="{739ECF64-6B7D-4DDF-8B37-271C2CAB160E}" type="presOf" srcId="{99B6663F-1CBB-4537-93A2-01C37145ADD6}" destId="{72ED3D34-9C9B-49F8-9D60-7979D87C5305}" srcOrd="0" destOrd="0" presId="urn:microsoft.com/office/officeart/2005/8/layout/hierarchy3"/>
    <dgm:cxn modelId="{08802D67-2BD4-40AA-BB0D-16EEBC115E79}" srcId="{87825A65-BDBD-4CF3-BD44-75A12ED75CE3}" destId="{A87103A1-0B95-434B-AB3D-27C911A426A6}" srcOrd="1" destOrd="0" parTransId="{61482763-0086-478D-BEED-F8B6B1B00E6C}" sibTransId="{D1BFAF6C-EE08-43FB-9ECC-73B6DA21C70F}"/>
    <dgm:cxn modelId="{0CC0C15A-D148-4F49-A841-51DCEA51F24C}" srcId="{7DC37BC2-FAF4-4CB4-B528-68F069B6D2CD}" destId="{87825A65-BDBD-4CF3-BD44-75A12ED75CE3}" srcOrd="0" destOrd="0" parTransId="{0CEF734A-7404-4727-88E6-63AC1B4DCD3C}" sibTransId="{87F3D1F9-7306-4764-94C7-9F8FF534DD63}"/>
    <dgm:cxn modelId="{F1FC439C-9411-4B5D-8850-638D74A05A9C}" type="presOf" srcId="{A87103A1-0B95-434B-AB3D-27C911A426A6}" destId="{9EE3C7EF-D204-438C-86DF-09D9D876C370}" srcOrd="0" destOrd="0" presId="urn:microsoft.com/office/officeart/2005/8/layout/hierarchy3"/>
    <dgm:cxn modelId="{52FE8BB1-0BB7-4CDC-BC1E-B4D5ECB28713}" type="presOf" srcId="{87825A65-BDBD-4CF3-BD44-75A12ED75CE3}" destId="{B86F5C05-E369-47DA-A695-D04868C09E15}" srcOrd="1" destOrd="0" presId="urn:microsoft.com/office/officeart/2005/8/layout/hierarchy3"/>
    <dgm:cxn modelId="{63FA94CC-5BA4-4DE6-B65D-1AD5989BE3E3}" srcId="{87825A65-BDBD-4CF3-BD44-75A12ED75CE3}" destId="{99B6663F-1CBB-4537-93A2-01C37145ADD6}" srcOrd="0" destOrd="0" parTransId="{0CA7A35D-3A39-46EC-913A-18B8307AD3B0}" sibTransId="{CD84F281-2CF6-4A22-8DBC-031073B3BF91}"/>
    <dgm:cxn modelId="{1E646AD5-2C11-4CE4-BD7A-8568DB5AF172}" type="presOf" srcId="{87825A65-BDBD-4CF3-BD44-75A12ED75CE3}" destId="{04FC7754-5DF6-4D7E-9119-F4F770F40990}" srcOrd="0" destOrd="0" presId="urn:microsoft.com/office/officeart/2005/8/layout/hierarchy3"/>
    <dgm:cxn modelId="{60C202F4-6867-43A3-9BD2-BABB05332A50}" type="presOf" srcId="{0CA7A35D-3A39-46EC-913A-18B8307AD3B0}" destId="{8328791C-9FE9-496B-A599-54689764047B}" srcOrd="0" destOrd="0" presId="urn:microsoft.com/office/officeart/2005/8/layout/hierarchy3"/>
    <dgm:cxn modelId="{D6222FFE-2994-477E-8F92-54D8535C8028}" type="presOf" srcId="{CDD3C474-1D0A-4A05-BE50-7FC162C5411A}" destId="{FE138956-5581-4136-8C1A-BCB279F39C5F}" srcOrd="0" destOrd="0" presId="urn:microsoft.com/office/officeart/2005/8/layout/hierarchy3"/>
    <dgm:cxn modelId="{620F78FE-0EFB-4FF2-87F1-CE5A23F88D89}" srcId="{87825A65-BDBD-4CF3-BD44-75A12ED75CE3}" destId="{CDD3C474-1D0A-4A05-BE50-7FC162C5411A}" srcOrd="2" destOrd="0" parTransId="{7C297DEF-463A-4B07-917A-25B45EBCA43F}" sibTransId="{0A920062-83E0-464D-ADFE-FFE516B66C0B}"/>
    <dgm:cxn modelId="{13AD6FC0-4F91-4F0A-8111-35B5553425A6}" type="presParOf" srcId="{12683A16-6FD3-4DE9-88AA-F65135B9784E}" destId="{3018FE01-7D8E-4B4E-9933-664865A1F631}" srcOrd="0" destOrd="0" presId="urn:microsoft.com/office/officeart/2005/8/layout/hierarchy3"/>
    <dgm:cxn modelId="{255EA2B9-EDFB-46F0-8940-09556F6E0886}" type="presParOf" srcId="{3018FE01-7D8E-4B4E-9933-664865A1F631}" destId="{8CAD5345-4742-4315-A3BA-73B88E3A1A6B}" srcOrd="0" destOrd="0" presId="urn:microsoft.com/office/officeart/2005/8/layout/hierarchy3"/>
    <dgm:cxn modelId="{AAE0E80A-BA2D-424D-9F46-C251E86C70AB}" type="presParOf" srcId="{8CAD5345-4742-4315-A3BA-73B88E3A1A6B}" destId="{04FC7754-5DF6-4D7E-9119-F4F770F40990}" srcOrd="0" destOrd="0" presId="urn:microsoft.com/office/officeart/2005/8/layout/hierarchy3"/>
    <dgm:cxn modelId="{9F5B1461-EBC0-472F-A24D-CDB8F5530DA7}" type="presParOf" srcId="{8CAD5345-4742-4315-A3BA-73B88E3A1A6B}" destId="{B86F5C05-E369-47DA-A695-D04868C09E15}" srcOrd="1" destOrd="0" presId="urn:microsoft.com/office/officeart/2005/8/layout/hierarchy3"/>
    <dgm:cxn modelId="{6CCFB799-AE3C-498A-8D33-98C86DFC9D8A}" type="presParOf" srcId="{3018FE01-7D8E-4B4E-9933-664865A1F631}" destId="{7E38B2AC-0903-453D-A829-E85790D3C73B}" srcOrd="1" destOrd="0" presId="urn:microsoft.com/office/officeart/2005/8/layout/hierarchy3"/>
    <dgm:cxn modelId="{75F6620C-870D-4684-833F-3F47A1EC5123}" type="presParOf" srcId="{7E38B2AC-0903-453D-A829-E85790D3C73B}" destId="{8328791C-9FE9-496B-A599-54689764047B}" srcOrd="0" destOrd="0" presId="urn:microsoft.com/office/officeart/2005/8/layout/hierarchy3"/>
    <dgm:cxn modelId="{075CAA09-F096-44BD-B0BD-46BD569DBA33}" type="presParOf" srcId="{7E38B2AC-0903-453D-A829-E85790D3C73B}" destId="{72ED3D34-9C9B-49F8-9D60-7979D87C5305}" srcOrd="1" destOrd="0" presId="urn:microsoft.com/office/officeart/2005/8/layout/hierarchy3"/>
    <dgm:cxn modelId="{7B5D8003-339E-4D6D-95E1-D579C4A3C74D}" type="presParOf" srcId="{7E38B2AC-0903-453D-A829-E85790D3C73B}" destId="{9214A240-8D4F-491A-A2BD-B7AE73742495}" srcOrd="2" destOrd="0" presId="urn:microsoft.com/office/officeart/2005/8/layout/hierarchy3"/>
    <dgm:cxn modelId="{31A57F7F-A16B-42F1-B7A6-CA714569E8AA}" type="presParOf" srcId="{7E38B2AC-0903-453D-A829-E85790D3C73B}" destId="{9EE3C7EF-D204-438C-86DF-09D9D876C370}" srcOrd="3" destOrd="0" presId="urn:microsoft.com/office/officeart/2005/8/layout/hierarchy3"/>
    <dgm:cxn modelId="{F7C8B599-22CF-41C2-9900-526A5D6EF19A}" type="presParOf" srcId="{7E38B2AC-0903-453D-A829-E85790D3C73B}" destId="{BFEE2307-4174-43D5-A819-E8D5FE126378}" srcOrd="4" destOrd="0" presId="urn:microsoft.com/office/officeart/2005/8/layout/hierarchy3"/>
    <dgm:cxn modelId="{0F061E08-C993-4493-873F-F29B4220210B}" type="presParOf" srcId="{7E38B2AC-0903-453D-A829-E85790D3C73B}" destId="{FE138956-5581-4136-8C1A-BCB279F39C5F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09487B-0B9A-48B8-9ED6-76DC309B8012}" type="doc">
      <dgm:prSet loTypeId="urn:microsoft.com/office/officeart/2005/8/layout/hList1" loCatId="list" qsTypeId="urn:microsoft.com/office/officeart/2005/8/quickstyle/simple3" qsCatId="simple" csTypeId="urn:microsoft.com/office/officeart/2005/8/colors/accent6_3" csCatId="accent6"/>
      <dgm:spPr/>
      <dgm:t>
        <a:bodyPr/>
        <a:lstStyle/>
        <a:p>
          <a:endParaRPr lang="en-US"/>
        </a:p>
      </dgm:t>
    </dgm:pt>
    <dgm:pt modelId="{2F9AB960-7E69-4CAD-BF37-7B81A1D7ACF6}">
      <dgm:prSet custT="1"/>
      <dgm:spPr/>
      <dgm:t>
        <a:bodyPr/>
        <a:lstStyle/>
        <a:p>
          <a:r>
            <a:rPr lang="en-US" sz="3500" b="1" dirty="0">
              <a:latin typeface="Times New Roman" panose="02020603050405020304" pitchFamily="18" charset="0"/>
              <a:cs typeface="Times New Roman" panose="02020603050405020304" pitchFamily="18" charset="0"/>
            </a:rPr>
            <a:t>Taxability of Gifts</a:t>
          </a:r>
          <a:r>
            <a:rPr lang="en-US" sz="35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82159757-0904-44A4-8333-3192DE2C2AB3}" type="parTrans" cxnId="{FE4104C9-B1EA-46C9-AE46-3EE04B9DBD00}">
      <dgm:prSet/>
      <dgm:spPr/>
      <dgm:t>
        <a:bodyPr/>
        <a:lstStyle/>
        <a:p>
          <a:endParaRPr lang="en-US"/>
        </a:p>
      </dgm:t>
    </dgm:pt>
    <dgm:pt modelId="{0B6DC2F8-84E8-4E4D-B1F3-B03E3B926E10}" type="sibTrans" cxnId="{FE4104C9-B1EA-46C9-AE46-3EE04B9DBD00}">
      <dgm:prSet/>
      <dgm:spPr/>
      <dgm:t>
        <a:bodyPr/>
        <a:lstStyle/>
        <a:p>
          <a:endParaRPr lang="en-US"/>
        </a:p>
      </dgm:t>
    </dgm:pt>
    <dgm:pt modelId="{77CDDAA1-4F3E-439C-9213-35F9290991D5}">
      <dgm:prSet custT="1"/>
      <dgm:spPr/>
      <dgm:t>
        <a:bodyPr/>
        <a:lstStyle/>
        <a:p>
          <a:r>
            <a:rPr lang="en-US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Any gift received by an individual or HUF is taxable if the amount exceeds ₹50,000, except in certain cases like gifts from relatives.</a:t>
          </a:r>
        </a:p>
      </dgm:t>
    </dgm:pt>
    <dgm:pt modelId="{BA7C9B9E-4DD7-4B4F-87C3-711D02C1C439}" type="parTrans" cxnId="{E77600D9-4B92-4FF1-AEBF-AA49BEAA213B}">
      <dgm:prSet/>
      <dgm:spPr/>
      <dgm:t>
        <a:bodyPr/>
        <a:lstStyle/>
        <a:p>
          <a:endParaRPr lang="en-US"/>
        </a:p>
      </dgm:t>
    </dgm:pt>
    <dgm:pt modelId="{F0C17BDA-C6F3-4F80-93F1-F0BC7A6A4D85}" type="sibTrans" cxnId="{E77600D9-4B92-4FF1-AEBF-AA49BEAA213B}">
      <dgm:prSet/>
      <dgm:spPr/>
      <dgm:t>
        <a:bodyPr/>
        <a:lstStyle/>
        <a:p>
          <a:endParaRPr lang="en-US"/>
        </a:p>
      </dgm:t>
    </dgm:pt>
    <dgm:pt modelId="{BD684B81-069B-45D3-96BC-45F3D96FAB61}">
      <dgm:prSet custT="1"/>
      <dgm:spPr/>
      <dgm:t>
        <a:bodyPr/>
        <a:lstStyle/>
        <a:p>
          <a:r>
            <a:rPr lang="en-US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Exemption</a:t>
          </a:r>
          <a:r>
            <a:rPr lang="en-US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: Gifts from </a:t>
          </a:r>
          <a:r>
            <a:rPr lang="en-US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close relatives</a:t>
          </a:r>
          <a:r>
            <a:rPr lang="en-US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 (parents, siblings, etc.) or on occasions like marriage are </a:t>
          </a:r>
          <a:r>
            <a:rPr lang="en-US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exempt</a:t>
          </a:r>
          <a:r>
            <a:rPr lang="en-US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5ECCC0A0-EF9A-4610-9EDD-33E0AFBEEF7C}" type="parTrans" cxnId="{26D65DEE-BFA2-42BE-AF2C-60A0CA9818A0}">
      <dgm:prSet/>
      <dgm:spPr/>
      <dgm:t>
        <a:bodyPr/>
        <a:lstStyle/>
        <a:p>
          <a:endParaRPr lang="en-US"/>
        </a:p>
      </dgm:t>
    </dgm:pt>
    <dgm:pt modelId="{954D6176-5F86-4A22-B9A0-2B001F7C4931}" type="sibTrans" cxnId="{26D65DEE-BFA2-42BE-AF2C-60A0CA9818A0}">
      <dgm:prSet/>
      <dgm:spPr/>
      <dgm:t>
        <a:bodyPr/>
        <a:lstStyle/>
        <a:p>
          <a:endParaRPr lang="en-US"/>
        </a:p>
      </dgm:t>
    </dgm:pt>
    <dgm:pt modelId="{6D87324B-3A61-4CE3-A25B-38AAF1F4C138}">
      <dgm:prSet custT="1"/>
      <dgm:spPr/>
      <dgm:t>
        <a:bodyPr/>
        <a:lstStyle/>
        <a:p>
          <a:r>
            <a:rPr lang="en-US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Cash Gifts</a:t>
          </a:r>
          <a:r>
            <a:rPr lang="en-US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 exceeding ₹50,000 are taxable under this head.</a:t>
          </a:r>
        </a:p>
      </dgm:t>
    </dgm:pt>
    <dgm:pt modelId="{31CEB3BD-B9E8-4BEF-BAD7-65C73A95443F}" type="parTrans" cxnId="{A8C0981C-8532-46D3-96B1-862F8BAC60B3}">
      <dgm:prSet/>
      <dgm:spPr/>
      <dgm:t>
        <a:bodyPr/>
        <a:lstStyle/>
        <a:p>
          <a:endParaRPr lang="en-US"/>
        </a:p>
      </dgm:t>
    </dgm:pt>
    <dgm:pt modelId="{2DFC5DD4-92D9-49CB-8368-F8798618114F}" type="sibTrans" cxnId="{A8C0981C-8532-46D3-96B1-862F8BAC60B3}">
      <dgm:prSet/>
      <dgm:spPr/>
      <dgm:t>
        <a:bodyPr/>
        <a:lstStyle/>
        <a:p>
          <a:endParaRPr lang="en-US"/>
        </a:p>
      </dgm:t>
    </dgm:pt>
    <dgm:pt modelId="{52074F5C-C1C2-4A9B-87C2-6B11F67DCEA8}" type="pres">
      <dgm:prSet presAssocID="{4F09487B-0B9A-48B8-9ED6-76DC309B8012}" presName="Name0" presStyleCnt="0">
        <dgm:presLayoutVars>
          <dgm:dir/>
          <dgm:animLvl val="lvl"/>
          <dgm:resizeHandles val="exact"/>
        </dgm:presLayoutVars>
      </dgm:prSet>
      <dgm:spPr/>
    </dgm:pt>
    <dgm:pt modelId="{B6575A1C-2C1D-4DE8-B83F-60224DB0B69B}" type="pres">
      <dgm:prSet presAssocID="{2F9AB960-7E69-4CAD-BF37-7B81A1D7ACF6}" presName="composite" presStyleCnt="0"/>
      <dgm:spPr/>
    </dgm:pt>
    <dgm:pt modelId="{B5A91DCC-5D52-4DEB-B1CF-BE233E68A4AC}" type="pres">
      <dgm:prSet presAssocID="{2F9AB960-7E69-4CAD-BF37-7B81A1D7ACF6}" presName="parTx" presStyleLbl="alignNode1" presStyleIdx="0" presStyleCnt="1" custLinFactNeighborX="-6049" custLinFactNeighborY="-4314">
        <dgm:presLayoutVars>
          <dgm:chMax val="0"/>
          <dgm:chPref val="0"/>
          <dgm:bulletEnabled val="1"/>
        </dgm:presLayoutVars>
      </dgm:prSet>
      <dgm:spPr/>
    </dgm:pt>
    <dgm:pt modelId="{E5BCCB74-D54C-4239-AC85-FD594876C9DC}" type="pres">
      <dgm:prSet presAssocID="{2F9AB960-7E69-4CAD-BF37-7B81A1D7ACF6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A8C0981C-8532-46D3-96B1-862F8BAC60B3}" srcId="{2F9AB960-7E69-4CAD-BF37-7B81A1D7ACF6}" destId="{6D87324B-3A61-4CE3-A25B-38AAF1F4C138}" srcOrd="2" destOrd="0" parTransId="{31CEB3BD-B9E8-4BEF-BAD7-65C73A95443F}" sibTransId="{2DFC5DD4-92D9-49CB-8368-F8798618114F}"/>
    <dgm:cxn modelId="{AA0F4923-5405-425E-9AAE-D602DEB23703}" type="presOf" srcId="{2F9AB960-7E69-4CAD-BF37-7B81A1D7ACF6}" destId="{B5A91DCC-5D52-4DEB-B1CF-BE233E68A4AC}" srcOrd="0" destOrd="0" presId="urn:microsoft.com/office/officeart/2005/8/layout/hList1"/>
    <dgm:cxn modelId="{06441866-2BEE-4EF3-A15F-0E0DB3E424D8}" type="presOf" srcId="{6D87324B-3A61-4CE3-A25B-38AAF1F4C138}" destId="{E5BCCB74-D54C-4239-AC85-FD594876C9DC}" srcOrd="0" destOrd="2" presId="urn:microsoft.com/office/officeart/2005/8/layout/hList1"/>
    <dgm:cxn modelId="{1270687E-830B-4B30-9C5E-C49454A85F98}" type="presOf" srcId="{77CDDAA1-4F3E-439C-9213-35F9290991D5}" destId="{E5BCCB74-D54C-4239-AC85-FD594876C9DC}" srcOrd="0" destOrd="0" presId="urn:microsoft.com/office/officeart/2005/8/layout/hList1"/>
    <dgm:cxn modelId="{22B806A3-2D19-4480-9838-36291C189AD4}" type="presOf" srcId="{4F09487B-0B9A-48B8-9ED6-76DC309B8012}" destId="{52074F5C-C1C2-4A9B-87C2-6B11F67DCEA8}" srcOrd="0" destOrd="0" presId="urn:microsoft.com/office/officeart/2005/8/layout/hList1"/>
    <dgm:cxn modelId="{FE4104C9-B1EA-46C9-AE46-3EE04B9DBD00}" srcId="{4F09487B-0B9A-48B8-9ED6-76DC309B8012}" destId="{2F9AB960-7E69-4CAD-BF37-7B81A1D7ACF6}" srcOrd="0" destOrd="0" parTransId="{82159757-0904-44A4-8333-3192DE2C2AB3}" sibTransId="{0B6DC2F8-84E8-4E4D-B1F3-B03E3B926E10}"/>
    <dgm:cxn modelId="{E77600D9-4B92-4FF1-AEBF-AA49BEAA213B}" srcId="{2F9AB960-7E69-4CAD-BF37-7B81A1D7ACF6}" destId="{77CDDAA1-4F3E-439C-9213-35F9290991D5}" srcOrd="0" destOrd="0" parTransId="{BA7C9B9E-4DD7-4B4F-87C3-711D02C1C439}" sibTransId="{F0C17BDA-C6F3-4F80-93F1-F0BC7A6A4D85}"/>
    <dgm:cxn modelId="{26D65DEE-BFA2-42BE-AF2C-60A0CA9818A0}" srcId="{2F9AB960-7E69-4CAD-BF37-7B81A1D7ACF6}" destId="{BD684B81-069B-45D3-96BC-45F3D96FAB61}" srcOrd="1" destOrd="0" parTransId="{5ECCC0A0-EF9A-4610-9EDD-33E0AFBEEF7C}" sibTransId="{954D6176-5F86-4A22-B9A0-2B001F7C4931}"/>
    <dgm:cxn modelId="{C43E93F7-E631-4DD8-8B0B-33ED483A69A6}" type="presOf" srcId="{BD684B81-069B-45D3-96BC-45F3D96FAB61}" destId="{E5BCCB74-D54C-4239-AC85-FD594876C9DC}" srcOrd="0" destOrd="1" presId="urn:microsoft.com/office/officeart/2005/8/layout/hList1"/>
    <dgm:cxn modelId="{99D14D9C-2F27-47CF-9632-5B25B9B3F582}" type="presParOf" srcId="{52074F5C-C1C2-4A9B-87C2-6B11F67DCEA8}" destId="{B6575A1C-2C1D-4DE8-B83F-60224DB0B69B}" srcOrd="0" destOrd="0" presId="urn:microsoft.com/office/officeart/2005/8/layout/hList1"/>
    <dgm:cxn modelId="{EAC2CB9C-F544-42F3-A099-8A5293D55214}" type="presParOf" srcId="{B6575A1C-2C1D-4DE8-B83F-60224DB0B69B}" destId="{B5A91DCC-5D52-4DEB-B1CF-BE233E68A4AC}" srcOrd="0" destOrd="0" presId="urn:microsoft.com/office/officeart/2005/8/layout/hList1"/>
    <dgm:cxn modelId="{CD5B5DF7-924F-47EE-BF16-707386E2712D}" type="presParOf" srcId="{B6575A1C-2C1D-4DE8-B83F-60224DB0B69B}" destId="{E5BCCB74-D54C-4239-AC85-FD594876C9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D05A7-12B6-4922-9B21-C02F1B5A27A2}">
      <dsp:nvSpPr>
        <dsp:cNvPr id="0" name=""/>
        <dsp:cNvSpPr/>
      </dsp:nvSpPr>
      <dsp:spPr>
        <a:xfrm>
          <a:off x="0" y="530919"/>
          <a:ext cx="10515600" cy="17325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Interest earned from savings accounts in banks or post offices is taxable under this head.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/>
            <a:t>Deduction</a:t>
          </a:r>
          <a:r>
            <a:rPr lang="en-US" sz="2000" kern="1200"/>
            <a:t> of ₹10,000 under </a:t>
          </a:r>
          <a:r>
            <a:rPr lang="en-US" sz="2000" b="1" kern="1200"/>
            <a:t>Section 80TTA</a:t>
          </a:r>
          <a:r>
            <a:rPr lang="en-US" sz="2000" kern="1200"/>
            <a:t> for interest on savings accounts (for individuals and HUF).</a:t>
          </a:r>
        </a:p>
      </dsp:txBody>
      <dsp:txXfrm>
        <a:off x="0" y="530919"/>
        <a:ext cx="10515600" cy="1732500"/>
      </dsp:txXfrm>
    </dsp:sp>
    <dsp:sp modelId="{69D79C22-D304-4BE2-9679-20515B4104DA}">
      <dsp:nvSpPr>
        <dsp:cNvPr id="0" name=""/>
        <dsp:cNvSpPr/>
      </dsp:nvSpPr>
      <dsp:spPr>
        <a:xfrm>
          <a:off x="525780" y="235719"/>
          <a:ext cx="7360920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Interest from Savings Accounts</a:t>
          </a:r>
          <a:r>
            <a:rPr lang="en-US" sz="2000" kern="1200"/>
            <a:t>:</a:t>
          </a:r>
        </a:p>
      </dsp:txBody>
      <dsp:txXfrm>
        <a:off x="554601" y="264540"/>
        <a:ext cx="7303278" cy="532758"/>
      </dsp:txXfrm>
    </dsp:sp>
    <dsp:sp modelId="{F13F4716-74AE-4F1B-ACE2-6C85FD1F777A}">
      <dsp:nvSpPr>
        <dsp:cNvPr id="0" name=""/>
        <dsp:cNvSpPr/>
      </dsp:nvSpPr>
      <dsp:spPr>
        <a:xfrm>
          <a:off x="0" y="2666619"/>
          <a:ext cx="10515600" cy="14490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Interest on fixed deposits (FDs) is fully taxable under income from other sources.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/>
            <a:t>TDS (Tax Deducted at Source)</a:t>
          </a:r>
          <a:r>
            <a:rPr lang="en-US" sz="2000" kern="1200"/>
            <a:t> is deducted by the bank if interest exceeds ₹40,000 (₹50,000 for senior citizens).</a:t>
          </a:r>
        </a:p>
      </dsp:txBody>
      <dsp:txXfrm>
        <a:off x="0" y="2666619"/>
        <a:ext cx="10515600" cy="1449000"/>
      </dsp:txXfrm>
    </dsp:sp>
    <dsp:sp modelId="{1EAAC32F-6164-42A6-8303-90B8876AF469}">
      <dsp:nvSpPr>
        <dsp:cNvPr id="0" name=""/>
        <dsp:cNvSpPr/>
      </dsp:nvSpPr>
      <dsp:spPr>
        <a:xfrm>
          <a:off x="525780" y="2371419"/>
          <a:ext cx="7360920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Interest from Fixed Deposits</a:t>
          </a:r>
          <a:r>
            <a:rPr lang="en-US" sz="2000" kern="1200"/>
            <a:t>:</a:t>
          </a:r>
        </a:p>
      </dsp:txBody>
      <dsp:txXfrm>
        <a:off x="554601" y="2400240"/>
        <a:ext cx="7303278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08E604-D741-48F2-A869-1DED812F11B4}">
      <dsp:nvSpPr>
        <dsp:cNvPr id="0" name=""/>
        <dsp:cNvSpPr/>
      </dsp:nvSpPr>
      <dsp:spPr>
        <a:xfrm>
          <a:off x="0" y="5364"/>
          <a:ext cx="10515600" cy="8154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Dividend from Shares</a:t>
          </a:r>
          <a:r>
            <a:rPr lang="en-US" sz="3400" kern="1200"/>
            <a:t>:</a:t>
          </a:r>
        </a:p>
      </dsp:txBody>
      <dsp:txXfrm>
        <a:off x="39809" y="45173"/>
        <a:ext cx="10435982" cy="735872"/>
      </dsp:txXfrm>
    </dsp:sp>
    <dsp:sp modelId="{7B501011-4709-45EB-88BF-D219FE02C3F8}">
      <dsp:nvSpPr>
        <dsp:cNvPr id="0" name=""/>
        <dsp:cNvSpPr/>
      </dsp:nvSpPr>
      <dsp:spPr>
        <a:xfrm>
          <a:off x="0" y="820854"/>
          <a:ext cx="10515600" cy="2146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Dividends received from Indian companies are </a:t>
          </a:r>
          <a:r>
            <a:rPr lang="en-US" sz="2700" b="1" kern="1200"/>
            <a:t>taxable</a:t>
          </a:r>
          <a:r>
            <a:rPr lang="en-US" sz="2700" kern="1200"/>
            <a:t> under income from other sources.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1" kern="1200"/>
            <a:t>Exemption</a:t>
          </a:r>
          <a:r>
            <a:rPr lang="en-US" sz="2700" kern="1200"/>
            <a:t>: Dividends up to ₹10 lakh per annum are </a:t>
          </a:r>
          <a:r>
            <a:rPr lang="en-US" sz="2700" b="1" kern="1200"/>
            <a:t>tax-free</a:t>
          </a:r>
          <a:r>
            <a:rPr lang="en-US" sz="2700" kern="1200"/>
            <a:t>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Dividends exceeding ₹10 lakh are taxed at </a:t>
          </a:r>
          <a:r>
            <a:rPr lang="en-US" sz="2700" b="1" kern="1200"/>
            <a:t>10%</a:t>
          </a:r>
          <a:r>
            <a:rPr lang="en-US" sz="2700" kern="1200"/>
            <a:t> under </a:t>
          </a:r>
          <a:r>
            <a:rPr lang="en-US" sz="2700" b="1" kern="1200"/>
            <a:t>Section 115BBDA</a:t>
          </a:r>
          <a:r>
            <a:rPr lang="en-US" sz="2700" kern="1200"/>
            <a:t>.</a:t>
          </a:r>
        </a:p>
      </dsp:txBody>
      <dsp:txXfrm>
        <a:off x="0" y="820854"/>
        <a:ext cx="10515600" cy="2146590"/>
      </dsp:txXfrm>
    </dsp:sp>
    <dsp:sp modelId="{1C6FCCC3-F244-46C9-94F4-770F699E8837}">
      <dsp:nvSpPr>
        <dsp:cNvPr id="0" name=""/>
        <dsp:cNvSpPr/>
      </dsp:nvSpPr>
      <dsp:spPr>
        <a:xfrm>
          <a:off x="0" y="2967444"/>
          <a:ext cx="10515600" cy="81549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Tax on Foreign Dividends</a:t>
          </a:r>
          <a:r>
            <a:rPr lang="en-US" sz="3400" kern="1200"/>
            <a:t>:</a:t>
          </a:r>
        </a:p>
      </dsp:txBody>
      <dsp:txXfrm>
        <a:off x="39809" y="3007253"/>
        <a:ext cx="10435982" cy="735872"/>
      </dsp:txXfrm>
    </dsp:sp>
    <dsp:sp modelId="{7AAF1702-49BA-42FF-B624-D5F4EFC7A1BB}">
      <dsp:nvSpPr>
        <dsp:cNvPr id="0" name=""/>
        <dsp:cNvSpPr/>
      </dsp:nvSpPr>
      <dsp:spPr>
        <a:xfrm>
          <a:off x="0" y="3782934"/>
          <a:ext cx="10515600" cy="5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Dividends from foreign companies are also taxable under this head.</a:t>
          </a:r>
        </a:p>
      </dsp:txBody>
      <dsp:txXfrm>
        <a:off x="0" y="3782934"/>
        <a:ext cx="10515600" cy="5630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C7754-5DF6-4D7E-9119-F4F770F40990}">
      <dsp:nvSpPr>
        <dsp:cNvPr id="0" name=""/>
        <dsp:cNvSpPr/>
      </dsp:nvSpPr>
      <dsp:spPr>
        <a:xfrm>
          <a:off x="1974505" y="1980"/>
          <a:ext cx="4713489" cy="9152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Winnings from Lotteries, Races, and Games</a:t>
          </a:r>
          <a:r>
            <a:rPr lang="en-US" sz="2800" kern="1200" dirty="0"/>
            <a:t>:</a:t>
          </a:r>
        </a:p>
      </dsp:txBody>
      <dsp:txXfrm>
        <a:off x="2001311" y="28786"/>
        <a:ext cx="4659877" cy="861625"/>
      </dsp:txXfrm>
    </dsp:sp>
    <dsp:sp modelId="{8328791C-9FE9-496B-A599-54689764047B}">
      <dsp:nvSpPr>
        <dsp:cNvPr id="0" name=""/>
        <dsp:cNvSpPr/>
      </dsp:nvSpPr>
      <dsp:spPr>
        <a:xfrm>
          <a:off x="2445854" y="917217"/>
          <a:ext cx="471348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471348" y="68642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D3D34-9C9B-49F8-9D60-7979D87C5305}">
      <dsp:nvSpPr>
        <dsp:cNvPr id="0" name=""/>
        <dsp:cNvSpPr/>
      </dsp:nvSpPr>
      <dsp:spPr>
        <a:xfrm>
          <a:off x="2917203" y="1146027"/>
          <a:ext cx="5570880" cy="91523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Any income from winning lotteries, gambling, betting, or any prize from games is taxable under this head.</a:t>
          </a:r>
        </a:p>
      </dsp:txBody>
      <dsp:txXfrm>
        <a:off x="2944009" y="1172833"/>
        <a:ext cx="5517268" cy="861625"/>
      </dsp:txXfrm>
    </dsp:sp>
    <dsp:sp modelId="{9214A240-8D4F-491A-A2BD-B7AE73742495}">
      <dsp:nvSpPr>
        <dsp:cNvPr id="0" name=""/>
        <dsp:cNvSpPr/>
      </dsp:nvSpPr>
      <dsp:spPr>
        <a:xfrm>
          <a:off x="2445854" y="917217"/>
          <a:ext cx="471348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471348" y="18304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E3C7EF-D204-438C-86DF-09D9D876C370}">
      <dsp:nvSpPr>
        <dsp:cNvPr id="0" name=""/>
        <dsp:cNvSpPr/>
      </dsp:nvSpPr>
      <dsp:spPr>
        <a:xfrm>
          <a:off x="2917203" y="2290073"/>
          <a:ext cx="5550876" cy="91523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Tax Rate</a:t>
          </a:r>
          <a:r>
            <a:rPr lang="en-US" sz="1900" kern="1200" dirty="0"/>
            <a:t>: The income is taxed at a flat rate of </a:t>
          </a:r>
          <a:r>
            <a:rPr lang="en-US" sz="1900" b="1" kern="1200" dirty="0"/>
            <a:t>30%</a:t>
          </a:r>
          <a:r>
            <a:rPr lang="en-US" sz="1900" kern="1200" dirty="0"/>
            <a:t>.</a:t>
          </a:r>
        </a:p>
      </dsp:txBody>
      <dsp:txXfrm>
        <a:off x="2944009" y="2316879"/>
        <a:ext cx="5497264" cy="861625"/>
      </dsp:txXfrm>
    </dsp:sp>
    <dsp:sp modelId="{BFEE2307-4174-43D5-A819-E8D5FE126378}">
      <dsp:nvSpPr>
        <dsp:cNvPr id="0" name=""/>
        <dsp:cNvSpPr/>
      </dsp:nvSpPr>
      <dsp:spPr>
        <a:xfrm>
          <a:off x="2445854" y="917217"/>
          <a:ext cx="471348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471348" y="297452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38956-5581-4136-8C1A-BCB279F39C5F}">
      <dsp:nvSpPr>
        <dsp:cNvPr id="0" name=""/>
        <dsp:cNvSpPr/>
      </dsp:nvSpPr>
      <dsp:spPr>
        <a:xfrm>
          <a:off x="2917203" y="3434120"/>
          <a:ext cx="5623890" cy="91523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No Deductions</a:t>
          </a:r>
          <a:r>
            <a:rPr lang="en-US" sz="1900" kern="1200" dirty="0"/>
            <a:t>: No deductions for expenses related to the winnings are allowed.</a:t>
          </a:r>
        </a:p>
      </dsp:txBody>
      <dsp:txXfrm>
        <a:off x="2944009" y="3460926"/>
        <a:ext cx="5570278" cy="8616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91DCC-5D52-4DEB-B1CF-BE233E68A4AC}">
      <dsp:nvSpPr>
        <dsp:cNvPr id="0" name=""/>
        <dsp:cNvSpPr/>
      </dsp:nvSpPr>
      <dsp:spPr>
        <a:xfrm>
          <a:off x="0" y="0"/>
          <a:ext cx="10515600" cy="1382400"/>
        </a:xfrm>
        <a:prstGeom prst="rect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Taxability of Gifts</a:t>
          </a:r>
          <a:r>
            <a:rPr lang="en-US" sz="3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0"/>
        <a:ext cx="10515600" cy="1382400"/>
      </dsp:txXfrm>
    </dsp:sp>
    <dsp:sp modelId="{E5BCCB74-D54C-4239-AC85-FD594876C9DC}">
      <dsp:nvSpPr>
        <dsp:cNvPr id="0" name=""/>
        <dsp:cNvSpPr/>
      </dsp:nvSpPr>
      <dsp:spPr>
        <a:xfrm>
          <a:off x="0" y="1417509"/>
          <a:ext cx="10515600" cy="289872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Any gift received by an individual or HUF is taxable if the amount exceeds ₹50,000, except in certain cases like gifts from relatives.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Exemption</a:t>
          </a: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Gifts from </a:t>
          </a: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close relatives</a:t>
          </a: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(parents, siblings, etc.) or on occasions like marriage are </a:t>
          </a: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exempt</a:t>
          </a: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Cash Gifts</a:t>
          </a: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exceeding ₹50,000 are taxable under this head.</a:t>
          </a:r>
        </a:p>
      </dsp:txBody>
      <dsp:txXfrm>
        <a:off x="0" y="1417509"/>
        <a:ext cx="10515600" cy="2898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77690-386D-4204-96C0-8919BCE54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Income from Other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F86F9-1D54-4337-8777-8CDD042E1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from other sources refers to any income that does not fall under the specific heads like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from Salary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House Property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or Profession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Gains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56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Income Tax Act, 1961, governs this category.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of Income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income from savings accounts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Dividends from shares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from lotteries, races, and other winnings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Gifts or donations (if exceeding specified limits)</a:t>
            </a:r>
          </a:p>
        </p:txBody>
      </p:sp>
    </p:spTree>
    <p:extLst>
      <p:ext uri="{BB962C8B-B14F-4D97-AF65-F5344CB8AC3E}">
        <p14:creationId xmlns:p14="http://schemas.microsoft.com/office/powerpoint/2010/main" val="3960717402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7EF7-20A1-4F75-B214-B33CA8CA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Income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05E4B0-1F33-4334-BB94-C079B3D04E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7620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3164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EB2-B5EE-4282-A92C-804D33043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Income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932423-2B24-4E17-8784-70BEA576AE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94552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5908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DE62-DF37-4B6D-80CC-2D751BDB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from Winnings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3644DF-B1EE-4A16-8EB7-AB11255144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57806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9496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1E568-D452-45AF-9ECC-6228E674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Gifts and Donations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0FCC012-36DB-4131-BF8C-A561F0C37F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7506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027812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394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Income from Other Sources</vt:lpstr>
      <vt:lpstr>Interest Income</vt:lpstr>
      <vt:lpstr>Dividend Income</vt:lpstr>
      <vt:lpstr>Income from Winnings</vt:lpstr>
      <vt:lpstr>Gifts and Donations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9</cp:revision>
  <dcterms:created xsi:type="dcterms:W3CDTF">2024-11-12T12:27:33Z</dcterms:created>
  <dcterms:modified xsi:type="dcterms:W3CDTF">2024-11-12T17:36:27Z</dcterms:modified>
</cp:coreProperties>
</file>