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9" r:id="rId4"/>
    <p:sldId id="258" r:id="rId5"/>
    <p:sldId id="260" r:id="rId6"/>
    <p:sldId id="261" r:id="rId7"/>
    <p:sldId id="262" r:id="rId8"/>
    <p:sldId id="263" r:id="rId9"/>
    <p:sldId id="264" r:id="rId10"/>
    <p:sldId id="265" r:id="rId11"/>
    <p:sldId id="269" r:id="rId12"/>
    <p:sldId id="266" r:id="rId13"/>
    <p:sldId id="267" r:id="rId14"/>
    <p:sldId id="268" r:id="rId15"/>
    <p:sldId id="270" r:id="rId16"/>
  </p:sldIdLst>
  <p:sldSz cx="9144000" cy="5143500" type="screen16x9"/>
  <p:notesSz cx="6858000" cy="9144000"/>
  <p:defaultTextStyle>
    <a:defPPr>
      <a:defRPr lang="en-US"/>
    </a:defPPr>
    <a:lvl1pPr marL="0" algn="l" defTabSz="950844" rtl="0" eaLnBrk="1" latinLnBrk="0" hangingPunct="1">
      <a:defRPr sz="1800" kern="1200">
        <a:solidFill>
          <a:schemeClr val="tx1"/>
        </a:solidFill>
        <a:latin typeface="+mn-lt"/>
        <a:ea typeface="+mn-ea"/>
        <a:cs typeface="+mn-cs"/>
      </a:defRPr>
    </a:lvl1pPr>
    <a:lvl2pPr marL="475422" algn="l" defTabSz="950844" rtl="0" eaLnBrk="1" latinLnBrk="0" hangingPunct="1">
      <a:defRPr sz="1800" kern="1200">
        <a:solidFill>
          <a:schemeClr val="tx1"/>
        </a:solidFill>
        <a:latin typeface="+mn-lt"/>
        <a:ea typeface="+mn-ea"/>
        <a:cs typeface="+mn-cs"/>
      </a:defRPr>
    </a:lvl2pPr>
    <a:lvl3pPr marL="950844" algn="l" defTabSz="950844" rtl="0" eaLnBrk="1" latinLnBrk="0" hangingPunct="1">
      <a:defRPr sz="1800" kern="1200">
        <a:solidFill>
          <a:schemeClr val="tx1"/>
        </a:solidFill>
        <a:latin typeface="+mn-lt"/>
        <a:ea typeface="+mn-ea"/>
        <a:cs typeface="+mn-cs"/>
      </a:defRPr>
    </a:lvl3pPr>
    <a:lvl4pPr marL="1426263" algn="l" defTabSz="950844" rtl="0" eaLnBrk="1" latinLnBrk="0" hangingPunct="1">
      <a:defRPr sz="1800" kern="1200">
        <a:solidFill>
          <a:schemeClr val="tx1"/>
        </a:solidFill>
        <a:latin typeface="+mn-lt"/>
        <a:ea typeface="+mn-ea"/>
        <a:cs typeface="+mn-cs"/>
      </a:defRPr>
    </a:lvl4pPr>
    <a:lvl5pPr marL="1901685" algn="l" defTabSz="950844" rtl="0" eaLnBrk="1" latinLnBrk="0" hangingPunct="1">
      <a:defRPr sz="1800" kern="1200">
        <a:solidFill>
          <a:schemeClr val="tx1"/>
        </a:solidFill>
        <a:latin typeface="+mn-lt"/>
        <a:ea typeface="+mn-ea"/>
        <a:cs typeface="+mn-cs"/>
      </a:defRPr>
    </a:lvl5pPr>
    <a:lvl6pPr marL="2377107" algn="l" defTabSz="950844" rtl="0" eaLnBrk="1" latinLnBrk="0" hangingPunct="1">
      <a:defRPr sz="1800" kern="1200">
        <a:solidFill>
          <a:schemeClr val="tx1"/>
        </a:solidFill>
        <a:latin typeface="+mn-lt"/>
        <a:ea typeface="+mn-ea"/>
        <a:cs typeface="+mn-cs"/>
      </a:defRPr>
    </a:lvl6pPr>
    <a:lvl7pPr marL="2852529" algn="l" defTabSz="950844" rtl="0" eaLnBrk="1" latinLnBrk="0" hangingPunct="1">
      <a:defRPr sz="1800" kern="1200">
        <a:solidFill>
          <a:schemeClr val="tx1"/>
        </a:solidFill>
        <a:latin typeface="+mn-lt"/>
        <a:ea typeface="+mn-ea"/>
        <a:cs typeface="+mn-cs"/>
      </a:defRPr>
    </a:lvl7pPr>
    <a:lvl8pPr marL="3327951" algn="l" defTabSz="950844" rtl="0" eaLnBrk="1" latinLnBrk="0" hangingPunct="1">
      <a:defRPr sz="1800" kern="1200">
        <a:solidFill>
          <a:schemeClr val="tx1"/>
        </a:solidFill>
        <a:latin typeface="+mn-lt"/>
        <a:ea typeface="+mn-ea"/>
        <a:cs typeface="+mn-cs"/>
      </a:defRPr>
    </a:lvl8pPr>
    <a:lvl9pPr marL="3803372" algn="l" defTabSz="950844"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2" d="100"/>
          <a:sy n="92" d="100"/>
        </p:scale>
        <p:origin x="-756" y="-90"/>
      </p:cViewPr>
      <p:guideLst>
        <p:guide orient="horz" pos="1620"/>
        <p:guide pos="2880"/>
      </p:guideLst>
    </p:cSldViewPr>
  </p:slideViewPr>
  <p:notesTextViewPr>
    <p:cViewPr>
      <p:scale>
        <a:sx n="100" d="100"/>
        <a:sy n="100" d="100"/>
      </p:scale>
      <p:origin x="0" y="0"/>
    </p:cViewPr>
  </p:notesTextViewPr>
  <p:notesViewPr>
    <p:cSldViewPr>
      <p:cViewPr varScale="1">
        <p:scale>
          <a:sx n="56" d="100"/>
          <a:sy n="56" d="100"/>
        </p:scale>
        <p:origin x="-2886"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64CBAB-3B17-46B2-ADF1-6E9C8F4926C1}" type="datetimeFigureOut">
              <a:rPr lang="en-IN" smtClean="0"/>
              <a:t>03-12-2024</a:t>
            </a:fld>
            <a:endParaRPr lang="en-IN"/>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A3B65C-A9C1-4FEA-B067-595D6EEF9BEB}" type="slidenum">
              <a:rPr lang="en-IN" smtClean="0"/>
              <a:t>‹#›</a:t>
            </a:fld>
            <a:endParaRPr lang="en-IN"/>
          </a:p>
        </p:txBody>
      </p:sp>
    </p:spTree>
    <p:extLst>
      <p:ext uri="{BB962C8B-B14F-4D97-AF65-F5344CB8AC3E}">
        <p14:creationId xmlns:p14="http://schemas.microsoft.com/office/powerpoint/2010/main" val="2754691910"/>
      </p:ext>
    </p:extLst>
  </p:cSld>
  <p:clrMap bg1="lt1" tx1="dk1" bg2="lt2" tx2="dk2" accent1="accent1" accent2="accent2" accent3="accent3" accent4="accent4" accent5="accent5" accent6="accent6" hlink="hlink" folHlink="folHlink"/>
  <p:notesStyle>
    <a:lvl1pPr marL="0" algn="l" defTabSz="950844" rtl="0" eaLnBrk="1" latinLnBrk="0" hangingPunct="1">
      <a:defRPr sz="1300" kern="1200">
        <a:solidFill>
          <a:schemeClr val="tx1"/>
        </a:solidFill>
        <a:latin typeface="+mn-lt"/>
        <a:ea typeface="+mn-ea"/>
        <a:cs typeface="+mn-cs"/>
      </a:defRPr>
    </a:lvl1pPr>
    <a:lvl2pPr marL="475422" algn="l" defTabSz="950844" rtl="0" eaLnBrk="1" latinLnBrk="0" hangingPunct="1">
      <a:defRPr sz="1300" kern="1200">
        <a:solidFill>
          <a:schemeClr val="tx1"/>
        </a:solidFill>
        <a:latin typeface="+mn-lt"/>
        <a:ea typeface="+mn-ea"/>
        <a:cs typeface="+mn-cs"/>
      </a:defRPr>
    </a:lvl2pPr>
    <a:lvl3pPr marL="950844" algn="l" defTabSz="950844" rtl="0" eaLnBrk="1" latinLnBrk="0" hangingPunct="1">
      <a:defRPr sz="1300" kern="1200">
        <a:solidFill>
          <a:schemeClr val="tx1"/>
        </a:solidFill>
        <a:latin typeface="+mn-lt"/>
        <a:ea typeface="+mn-ea"/>
        <a:cs typeface="+mn-cs"/>
      </a:defRPr>
    </a:lvl3pPr>
    <a:lvl4pPr marL="1426263" algn="l" defTabSz="950844" rtl="0" eaLnBrk="1" latinLnBrk="0" hangingPunct="1">
      <a:defRPr sz="1300" kern="1200">
        <a:solidFill>
          <a:schemeClr val="tx1"/>
        </a:solidFill>
        <a:latin typeface="+mn-lt"/>
        <a:ea typeface="+mn-ea"/>
        <a:cs typeface="+mn-cs"/>
      </a:defRPr>
    </a:lvl4pPr>
    <a:lvl5pPr marL="1901685" algn="l" defTabSz="950844" rtl="0" eaLnBrk="1" latinLnBrk="0" hangingPunct="1">
      <a:defRPr sz="1300" kern="1200">
        <a:solidFill>
          <a:schemeClr val="tx1"/>
        </a:solidFill>
        <a:latin typeface="+mn-lt"/>
        <a:ea typeface="+mn-ea"/>
        <a:cs typeface="+mn-cs"/>
      </a:defRPr>
    </a:lvl5pPr>
    <a:lvl6pPr marL="2377107" algn="l" defTabSz="950844" rtl="0" eaLnBrk="1" latinLnBrk="0" hangingPunct="1">
      <a:defRPr sz="1300" kern="1200">
        <a:solidFill>
          <a:schemeClr val="tx1"/>
        </a:solidFill>
        <a:latin typeface="+mn-lt"/>
        <a:ea typeface="+mn-ea"/>
        <a:cs typeface="+mn-cs"/>
      </a:defRPr>
    </a:lvl6pPr>
    <a:lvl7pPr marL="2852529" algn="l" defTabSz="950844" rtl="0" eaLnBrk="1" latinLnBrk="0" hangingPunct="1">
      <a:defRPr sz="1300" kern="1200">
        <a:solidFill>
          <a:schemeClr val="tx1"/>
        </a:solidFill>
        <a:latin typeface="+mn-lt"/>
        <a:ea typeface="+mn-ea"/>
        <a:cs typeface="+mn-cs"/>
      </a:defRPr>
    </a:lvl7pPr>
    <a:lvl8pPr marL="3327951" algn="l" defTabSz="950844" rtl="0" eaLnBrk="1" latinLnBrk="0" hangingPunct="1">
      <a:defRPr sz="1300" kern="1200">
        <a:solidFill>
          <a:schemeClr val="tx1"/>
        </a:solidFill>
        <a:latin typeface="+mn-lt"/>
        <a:ea typeface="+mn-ea"/>
        <a:cs typeface="+mn-cs"/>
      </a:defRPr>
    </a:lvl8pPr>
    <a:lvl9pPr marL="3803372" algn="l" defTabSz="950844" rtl="0" eaLnBrk="1" latinLnBrk="0" hangingPunct="1">
      <a:defRPr sz="13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5"/>
            <a:ext cx="7772400" cy="1102517"/>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75422" indent="0" algn="ctr">
              <a:buNone/>
              <a:defRPr>
                <a:solidFill>
                  <a:schemeClr val="tx1">
                    <a:tint val="75000"/>
                  </a:schemeClr>
                </a:solidFill>
              </a:defRPr>
            </a:lvl2pPr>
            <a:lvl3pPr marL="950844" indent="0" algn="ctr">
              <a:buNone/>
              <a:defRPr>
                <a:solidFill>
                  <a:schemeClr val="tx1">
                    <a:tint val="75000"/>
                  </a:schemeClr>
                </a:solidFill>
              </a:defRPr>
            </a:lvl3pPr>
            <a:lvl4pPr marL="1426263" indent="0" algn="ctr">
              <a:buNone/>
              <a:defRPr>
                <a:solidFill>
                  <a:schemeClr val="tx1">
                    <a:tint val="75000"/>
                  </a:schemeClr>
                </a:solidFill>
              </a:defRPr>
            </a:lvl4pPr>
            <a:lvl5pPr marL="1901685" indent="0" algn="ctr">
              <a:buNone/>
              <a:defRPr>
                <a:solidFill>
                  <a:schemeClr val="tx1">
                    <a:tint val="75000"/>
                  </a:schemeClr>
                </a:solidFill>
              </a:defRPr>
            </a:lvl5pPr>
            <a:lvl6pPr marL="2377107" indent="0" algn="ctr">
              <a:buNone/>
              <a:defRPr>
                <a:solidFill>
                  <a:schemeClr val="tx1">
                    <a:tint val="75000"/>
                  </a:schemeClr>
                </a:solidFill>
              </a:defRPr>
            </a:lvl6pPr>
            <a:lvl7pPr marL="2852529" indent="0" algn="ctr">
              <a:buNone/>
              <a:defRPr>
                <a:solidFill>
                  <a:schemeClr val="tx1">
                    <a:tint val="75000"/>
                  </a:schemeClr>
                </a:solidFill>
              </a:defRPr>
            </a:lvl7pPr>
            <a:lvl8pPr marL="3327951" indent="0" algn="ctr">
              <a:buNone/>
              <a:defRPr>
                <a:solidFill>
                  <a:schemeClr val="tx1">
                    <a:tint val="75000"/>
                  </a:schemeClr>
                </a:solidFill>
              </a:defRPr>
            </a:lvl8pPr>
            <a:lvl9pPr marL="3803372"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4" y="3305177"/>
            <a:ext cx="7772400" cy="1021557"/>
          </a:xfrm>
        </p:spPr>
        <p:txBody>
          <a:bodyPr anchor="t"/>
          <a:lstStyle>
            <a:lvl1pPr algn="l">
              <a:defRPr sz="4200" b="1" cap="all"/>
            </a:lvl1pPr>
          </a:lstStyle>
          <a:p>
            <a:r>
              <a:rPr lang="en-US" smtClean="0"/>
              <a:t>Click to edit Master title style</a:t>
            </a:r>
            <a:endParaRPr lang="en-US"/>
          </a:p>
        </p:txBody>
      </p:sp>
      <p:sp>
        <p:nvSpPr>
          <p:cNvPr id="3" name="Text Placeholder 2"/>
          <p:cNvSpPr>
            <a:spLocks noGrp="1"/>
          </p:cNvSpPr>
          <p:nvPr>
            <p:ph type="body" idx="1"/>
          </p:nvPr>
        </p:nvSpPr>
        <p:spPr>
          <a:xfrm>
            <a:off x="722314" y="2180040"/>
            <a:ext cx="7772400" cy="1125141"/>
          </a:xfrm>
        </p:spPr>
        <p:txBody>
          <a:bodyPr anchor="b"/>
          <a:lstStyle>
            <a:lvl1pPr marL="0" indent="0">
              <a:buNone/>
              <a:defRPr sz="2000">
                <a:solidFill>
                  <a:schemeClr val="tx1">
                    <a:tint val="75000"/>
                  </a:schemeClr>
                </a:solidFill>
              </a:defRPr>
            </a:lvl1pPr>
            <a:lvl2pPr marL="475422" indent="0">
              <a:buNone/>
              <a:defRPr sz="1800">
                <a:solidFill>
                  <a:schemeClr val="tx1">
                    <a:tint val="75000"/>
                  </a:schemeClr>
                </a:solidFill>
              </a:defRPr>
            </a:lvl2pPr>
            <a:lvl3pPr marL="950844" indent="0">
              <a:buNone/>
              <a:defRPr sz="1600">
                <a:solidFill>
                  <a:schemeClr val="tx1">
                    <a:tint val="75000"/>
                  </a:schemeClr>
                </a:solidFill>
              </a:defRPr>
            </a:lvl3pPr>
            <a:lvl4pPr marL="1426263" indent="0">
              <a:buNone/>
              <a:defRPr sz="1500">
                <a:solidFill>
                  <a:schemeClr val="tx1">
                    <a:tint val="75000"/>
                  </a:schemeClr>
                </a:solidFill>
              </a:defRPr>
            </a:lvl4pPr>
            <a:lvl5pPr marL="1901685" indent="0">
              <a:buNone/>
              <a:defRPr sz="1500">
                <a:solidFill>
                  <a:schemeClr val="tx1">
                    <a:tint val="75000"/>
                  </a:schemeClr>
                </a:solidFill>
              </a:defRPr>
            </a:lvl5pPr>
            <a:lvl6pPr marL="2377107" indent="0">
              <a:buNone/>
              <a:defRPr sz="1500">
                <a:solidFill>
                  <a:schemeClr val="tx1">
                    <a:tint val="75000"/>
                  </a:schemeClr>
                </a:solidFill>
              </a:defRPr>
            </a:lvl6pPr>
            <a:lvl7pPr marL="2852529" indent="0">
              <a:buNone/>
              <a:defRPr sz="1500">
                <a:solidFill>
                  <a:schemeClr val="tx1">
                    <a:tint val="75000"/>
                  </a:schemeClr>
                </a:solidFill>
              </a:defRPr>
            </a:lvl7pPr>
            <a:lvl8pPr marL="3327951" indent="0">
              <a:buNone/>
              <a:defRPr sz="1500">
                <a:solidFill>
                  <a:schemeClr val="tx1">
                    <a:tint val="75000"/>
                  </a:schemeClr>
                </a:solidFill>
              </a:defRPr>
            </a:lvl8pPr>
            <a:lvl9pPr marL="3803372" indent="0">
              <a:buNone/>
              <a:defRPr sz="15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0"/>
            <a:ext cx="4038600" cy="3394474"/>
          </a:xfrm>
        </p:spPr>
        <p:txBody>
          <a:bodyPr/>
          <a:lstStyle>
            <a:lvl1pPr>
              <a:defRPr sz="29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0"/>
            <a:ext cx="4038600" cy="3394474"/>
          </a:xfrm>
        </p:spPr>
        <p:txBody>
          <a:bodyPr/>
          <a:lstStyle>
            <a:lvl1pPr>
              <a:defRPr sz="2900"/>
            </a:lvl1pPr>
            <a:lvl2pPr>
              <a:defRPr sz="25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7"/>
            <a:ext cx="4040188" cy="479824"/>
          </a:xfrm>
        </p:spPr>
        <p:txBody>
          <a:bodyPr anchor="b"/>
          <a:lstStyle>
            <a:lvl1pPr marL="0" indent="0">
              <a:buNone/>
              <a:defRPr sz="2500" b="1"/>
            </a:lvl1pPr>
            <a:lvl2pPr marL="475422" indent="0">
              <a:buNone/>
              <a:defRPr sz="2000" b="1"/>
            </a:lvl2pPr>
            <a:lvl3pPr marL="950844" indent="0">
              <a:buNone/>
              <a:defRPr sz="1800" b="1"/>
            </a:lvl3pPr>
            <a:lvl4pPr marL="1426263" indent="0">
              <a:buNone/>
              <a:defRPr sz="1600" b="1"/>
            </a:lvl4pPr>
            <a:lvl5pPr marL="1901685" indent="0">
              <a:buNone/>
              <a:defRPr sz="1600" b="1"/>
            </a:lvl5pPr>
            <a:lvl6pPr marL="2377107" indent="0">
              <a:buNone/>
              <a:defRPr sz="1600" b="1"/>
            </a:lvl6pPr>
            <a:lvl7pPr marL="2852529" indent="0">
              <a:buNone/>
              <a:defRPr sz="1600" b="1"/>
            </a:lvl7pPr>
            <a:lvl8pPr marL="3327951" indent="0">
              <a:buNone/>
              <a:defRPr sz="1600" b="1"/>
            </a:lvl8pPr>
            <a:lvl9pPr marL="3803372"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60"/>
            <a:ext cx="4040188" cy="2963464"/>
          </a:xfrm>
        </p:spPr>
        <p:txBody>
          <a:bodyPr/>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151337"/>
            <a:ext cx="4041775" cy="479824"/>
          </a:xfrm>
        </p:spPr>
        <p:txBody>
          <a:bodyPr anchor="b"/>
          <a:lstStyle>
            <a:lvl1pPr marL="0" indent="0">
              <a:buNone/>
              <a:defRPr sz="2500" b="1"/>
            </a:lvl1pPr>
            <a:lvl2pPr marL="475422" indent="0">
              <a:buNone/>
              <a:defRPr sz="2000" b="1"/>
            </a:lvl2pPr>
            <a:lvl3pPr marL="950844" indent="0">
              <a:buNone/>
              <a:defRPr sz="1800" b="1"/>
            </a:lvl3pPr>
            <a:lvl4pPr marL="1426263" indent="0">
              <a:buNone/>
              <a:defRPr sz="1600" b="1"/>
            </a:lvl4pPr>
            <a:lvl5pPr marL="1901685" indent="0">
              <a:buNone/>
              <a:defRPr sz="1600" b="1"/>
            </a:lvl5pPr>
            <a:lvl6pPr marL="2377107" indent="0">
              <a:buNone/>
              <a:defRPr sz="1600" b="1"/>
            </a:lvl6pPr>
            <a:lvl7pPr marL="2852529" indent="0">
              <a:buNone/>
              <a:defRPr sz="1600" b="1"/>
            </a:lvl7pPr>
            <a:lvl8pPr marL="3327951" indent="0">
              <a:buNone/>
              <a:defRPr sz="1600" b="1"/>
            </a:lvl8pPr>
            <a:lvl9pPr marL="3803372"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1631160"/>
            <a:ext cx="4041775" cy="2963464"/>
          </a:xfrm>
        </p:spPr>
        <p:txBody>
          <a:bodyPr/>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90"/>
            <a:ext cx="3008314"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2"/>
            <a:ext cx="5111750" cy="4389835"/>
          </a:xfrm>
        </p:spPr>
        <p:txBody>
          <a:bodyPr/>
          <a:lstStyle>
            <a:lvl1pPr>
              <a:defRPr sz="3500"/>
            </a:lvl1pPr>
            <a:lvl2pPr>
              <a:defRPr sz="2900"/>
            </a:lvl2pPr>
            <a:lvl3pPr>
              <a:defRPr sz="25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076330"/>
            <a:ext cx="3008314" cy="3518297"/>
          </a:xfrm>
        </p:spPr>
        <p:txBody>
          <a:bodyPr/>
          <a:lstStyle>
            <a:lvl1pPr marL="0" indent="0">
              <a:buNone/>
              <a:defRPr sz="1500"/>
            </a:lvl1pPr>
            <a:lvl2pPr marL="475422" indent="0">
              <a:buNone/>
              <a:defRPr sz="1300"/>
            </a:lvl2pPr>
            <a:lvl3pPr marL="950844" indent="0">
              <a:buNone/>
              <a:defRPr sz="1000"/>
            </a:lvl3pPr>
            <a:lvl4pPr marL="1426263" indent="0">
              <a:buNone/>
              <a:defRPr sz="900"/>
            </a:lvl4pPr>
            <a:lvl5pPr marL="1901685" indent="0">
              <a:buNone/>
              <a:defRPr sz="900"/>
            </a:lvl5pPr>
            <a:lvl6pPr marL="2377107" indent="0">
              <a:buNone/>
              <a:defRPr sz="900"/>
            </a:lvl6pPr>
            <a:lvl7pPr marL="2852529" indent="0">
              <a:buNone/>
              <a:defRPr sz="900"/>
            </a:lvl7pPr>
            <a:lvl8pPr marL="3327951" indent="0">
              <a:buNone/>
              <a:defRPr sz="900"/>
            </a:lvl8pPr>
            <a:lvl9pPr marL="3803372"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7" y="3600453"/>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7" y="459580"/>
            <a:ext cx="5486400" cy="3086100"/>
          </a:xfrm>
        </p:spPr>
        <p:txBody>
          <a:bodyPr/>
          <a:lstStyle>
            <a:lvl1pPr marL="0" indent="0">
              <a:buNone/>
              <a:defRPr sz="3500"/>
            </a:lvl1pPr>
            <a:lvl2pPr marL="475422" indent="0">
              <a:buNone/>
              <a:defRPr sz="2900"/>
            </a:lvl2pPr>
            <a:lvl3pPr marL="950844" indent="0">
              <a:buNone/>
              <a:defRPr sz="2500"/>
            </a:lvl3pPr>
            <a:lvl4pPr marL="1426263" indent="0">
              <a:buNone/>
              <a:defRPr sz="2000"/>
            </a:lvl4pPr>
            <a:lvl5pPr marL="1901685" indent="0">
              <a:buNone/>
              <a:defRPr sz="2000"/>
            </a:lvl5pPr>
            <a:lvl6pPr marL="2377107" indent="0">
              <a:buNone/>
              <a:defRPr sz="2000"/>
            </a:lvl6pPr>
            <a:lvl7pPr marL="2852529" indent="0">
              <a:buNone/>
              <a:defRPr sz="2000"/>
            </a:lvl7pPr>
            <a:lvl8pPr marL="3327951" indent="0">
              <a:buNone/>
              <a:defRPr sz="2000"/>
            </a:lvl8pPr>
            <a:lvl9pPr marL="3803372" indent="0">
              <a:buNone/>
              <a:defRPr sz="2000"/>
            </a:lvl9pPr>
          </a:lstStyle>
          <a:p>
            <a:endParaRPr lang="en-US"/>
          </a:p>
        </p:txBody>
      </p:sp>
      <p:sp>
        <p:nvSpPr>
          <p:cNvPr id="4" name="Text Placeholder 3"/>
          <p:cNvSpPr>
            <a:spLocks noGrp="1"/>
          </p:cNvSpPr>
          <p:nvPr>
            <p:ph type="body" sz="half" idx="2"/>
          </p:nvPr>
        </p:nvSpPr>
        <p:spPr>
          <a:xfrm>
            <a:off x="1792287" y="4025507"/>
            <a:ext cx="5486400" cy="603647"/>
          </a:xfrm>
        </p:spPr>
        <p:txBody>
          <a:bodyPr/>
          <a:lstStyle>
            <a:lvl1pPr marL="0" indent="0">
              <a:buNone/>
              <a:defRPr sz="1500"/>
            </a:lvl1pPr>
            <a:lvl2pPr marL="475422" indent="0">
              <a:buNone/>
              <a:defRPr sz="1300"/>
            </a:lvl2pPr>
            <a:lvl3pPr marL="950844" indent="0">
              <a:buNone/>
              <a:defRPr sz="1000"/>
            </a:lvl3pPr>
            <a:lvl4pPr marL="1426263" indent="0">
              <a:buNone/>
              <a:defRPr sz="900"/>
            </a:lvl4pPr>
            <a:lvl5pPr marL="1901685" indent="0">
              <a:buNone/>
              <a:defRPr sz="900"/>
            </a:lvl5pPr>
            <a:lvl6pPr marL="2377107" indent="0">
              <a:buNone/>
              <a:defRPr sz="900"/>
            </a:lvl6pPr>
            <a:lvl7pPr marL="2852529" indent="0">
              <a:buNone/>
              <a:defRPr sz="900"/>
            </a:lvl7pPr>
            <a:lvl8pPr marL="3327951" indent="0">
              <a:buNone/>
              <a:defRPr sz="900"/>
            </a:lvl8pPr>
            <a:lvl9pPr marL="3803372"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5"/>
            <a:ext cx="2057400" cy="438864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5"/>
            <a:ext cx="6019800" cy="438864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82"/>
            <a:ext cx="8229600" cy="857250"/>
          </a:xfrm>
          <a:prstGeom prst="rect">
            <a:avLst/>
          </a:prstGeom>
        </p:spPr>
        <p:txBody>
          <a:bodyPr vert="horz" lIns="95084" tIns="47542" rIns="95084" bIns="47542"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0"/>
            <a:ext cx="8229600" cy="3394474"/>
          </a:xfrm>
          <a:prstGeom prst="rect">
            <a:avLst/>
          </a:prstGeom>
        </p:spPr>
        <p:txBody>
          <a:bodyPr vert="horz" lIns="95084" tIns="47542" rIns="95084" bIns="4754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70"/>
            <a:ext cx="2133600" cy="273842"/>
          </a:xfrm>
          <a:prstGeom prst="rect">
            <a:avLst/>
          </a:prstGeom>
        </p:spPr>
        <p:txBody>
          <a:bodyPr vert="horz" lIns="95084" tIns="47542" rIns="95084" bIns="47542" rtlCol="0" anchor="ctr"/>
          <a:lstStyle>
            <a:lvl1pPr algn="l">
              <a:defRPr sz="1300">
                <a:solidFill>
                  <a:schemeClr val="tx1">
                    <a:tint val="75000"/>
                  </a:schemeClr>
                </a:solidFill>
              </a:defRPr>
            </a:lvl1pPr>
          </a:lstStyle>
          <a:p>
            <a:fld id="{1D8BD707-D9CF-40AE-B4C6-C98DA3205C09}" type="datetimeFigureOut">
              <a:rPr lang="en-US" smtClean="0"/>
              <a:pPr/>
              <a:t>12/3/2024</a:t>
            </a:fld>
            <a:endParaRPr lang="en-US"/>
          </a:p>
        </p:txBody>
      </p:sp>
      <p:sp>
        <p:nvSpPr>
          <p:cNvPr id="5" name="Footer Placeholder 4"/>
          <p:cNvSpPr>
            <a:spLocks noGrp="1"/>
          </p:cNvSpPr>
          <p:nvPr>
            <p:ph type="ftr" sz="quarter" idx="3"/>
          </p:nvPr>
        </p:nvSpPr>
        <p:spPr>
          <a:xfrm>
            <a:off x="3124200" y="4767270"/>
            <a:ext cx="2895600" cy="273842"/>
          </a:xfrm>
          <a:prstGeom prst="rect">
            <a:avLst/>
          </a:prstGeom>
        </p:spPr>
        <p:txBody>
          <a:bodyPr vert="horz" lIns="95084" tIns="47542" rIns="95084" bIns="47542" rtlCol="0" anchor="ctr"/>
          <a:lstStyle>
            <a:lvl1pPr algn="ctr">
              <a:defRPr sz="13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70"/>
            <a:ext cx="2133600" cy="273842"/>
          </a:xfrm>
          <a:prstGeom prst="rect">
            <a:avLst/>
          </a:prstGeom>
        </p:spPr>
        <p:txBody>
          <a:bodyPr vert="horz" lIns="95084" tIns="47542" rIns="95084" bIns="47542" rtlCol="0" anchor="ctr"/>
          <a:lstStyle>
            <a:lvl1pPr algn="r">
              <a:defRPr sz="13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50844" rtl="0" eaLnBrk="1" latinLnBrk="0" hangingPunct="1">
        <a:spcBef>
          <a:spcPct val="0"/>
        </a:spcBef>
        <a:buNone/>
        <a:defRPr sz="4700" kern="1200">
          <a:solidFill>
            <a:schemeClr val="tx1"/>
          </a:solidFill>
          <a:latin typeface="+mj-lt"/>
          <a:ea typeface="+mj-ea"/>
          <a:cs typeface="+mj-cs"/>
        </a:defRPr>
      </a:lvl1pPr>
    </p:titleStyle>
    <p:bodyStyle>
      <a:lvl1pPr marL="356566" indent="-356566" algn="l" defTabSz="950844" rtl="0" eaLnBrk="1" latinLnBrk="0" hangingPunct="1">
        <a:spcBef>
          <a:spcPct val="20000"/>
        </a:spcBef>
        <a:buFont typeface="Arial" pitchFamily="34" charset="0"/>
        <a:buChar char="•"/>
        <a:defRPr sz="3500" kern="1200">
          <a:solidFill>
            <a:schemeClr val="tx1"/>
          </a:solidFill>
          <a:latin typeface="+mn-lt"/>
          <a:ea typeface="+mn-ea"/>
          <a:cs typeface="+mn-cs"/>
        </a:defRPr>
      </a:lvl1pPr>
      <a:lvl2pPr marL="772560" indent="-297138" algn="l" defTabSz="950844" rtl="0" eaLnBrk="1" latinLnBrk="0" hangingPunct="1">
        <a:spcBef>
          <a:spcPct val="20000"/>
        </a:spcBef>
        <a:buFont typeface="Arial" pitchFamily="34" charset="0"/>
        <a:buChar char="–"/>
        <a:defRPr sz="2900" kern="1200">
          <a:solidFill>
            <a:schemeClr val="tx1"/>
          </a:solidFill>
          <a:latin typeface="+mn-lt"/>
          <a:ea typeface="+mn-ea"/>
          <a:cs typeface="+mn-cs"/>
        </a:defRPr>
      </a:lvl2pPr>
      <a:lvl3pPr marL="1188553" indent="-237710" algn="l" defTabSz="950844"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663975" indent="-237710" algn="l" defTabSz="950844"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139397" indent="-237710" algn="l" defTabSz="950844"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614819" indent="-237710" algn="l" defTabSz="95084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90241" indent="-237710" algn="l" defTabSz="95084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565660" indent="-237710" algn="l" defTabSz="95084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4041082" indent="-237710" algn="l" defTabSz="95084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50844" rtl="0" eaLnBrk="1" latinLnBrk="0" hangingPunct="1">
        <a:defRPr sz="1800" kern="1200">
          <a:solidFill>
            <a:schemeClr val="tx1"/>
          </a:solidFill>
          <a:latin typeface="+mn-lt"/>
          <a:ea typeface="+mn-ea"/>
          <a:cs typeface="+mn-cs"/>
        </a:defRPr>
      </a:lvl1pPr>
      <a:lvl2pPr marL="475422" algn="l" defTabSz="950844" rtl="0" eaLnBrk="1" latinLnBrk="0" hangingPunct="1">
        <a:defRPr sz="1800" kern="1200">
          <a:solidFill>
            <a:schemeClr val="tx1"/>
          </a:solidFill>
          <a:latin typeface="+mn-lt"/>
          <a:ea typeface="+mn-ea"/>
          <a:cs typeface="+mn-cs"/>
        </a:defRPr>
      </a:lvl2pPr>
      <a:lvl3pPr marL="950844" algn="l" defTabSz="950844" rtl="0" eaLnBrk="1" latinLnBrk="0" hangingPunct="1">
        <a:defRPr sz="1800" kern="1200">
          <a:solidFill>
            <a:schemeClr val="tx1"/>
          </a:solidFill>
          <a:latin typeface="+mn-lt"/>
          <a:ea typeface="+mn-ea"/>
          <a:cs typeface="+mn-cs"/>
        </a:defRPr>
      </a:lvl3pPr>
      <a:lvl4pPr marL="1426263" algn="l" defTabSz="950844" rtl="0" eaLnBrk="1" latinLnBrk="0" hangingPunct="1">
        <a:defRPr sz="1800" kern="1200">
          <a:solidFill>
            <a:schemeClr val="tx1"/>
          </a:solidFill>
          <a:latin typeface="+mn-lt"/>
          <a:ea typeface="+mn-ea"/>
          <a:cs typeface="+mn-cs"/>
        </a:defRPr>
      </a:lvl4pPr>
      <a:lvl5pPr marL="1901685" algn="l" defTabSz="950844" rtl="0" eaLnBrk="1" latinLnBrk="0" hangingPunct="1">
        <a:defRPr sz="1800" kern="1200">
          <a:solidFill>
            <a:schemeClr val="tx1"/>
          </a:solidFill>
          <a:latin typeface="+mn-lt"/>
          <a:ea typeface="+mn-ea"/>
          <a:cs typeface="+mn-cs"/>
        </a:defRPr>
      </a:lvl5pPr>
      <a:lvl6pPr marL="2377107" algn="l" defTabSz="950844" rtl="0" eaLnBrk="1" latinLnBrk="0" hangingPunct="1">
        <a:defRPr sz="1800" kern="1200">
          <a:solidFill>
            <a:schemeClr val="tx1"/>
          </a:solidFill>
          <a:latin typeface="+mn-lt"/>
          <a:ea typeface="+mn-ea"/>
          <a:cs typeface="+mn-cs"/>
        </a:defRPr>
      </a:lvl6pPr>
      <a:lvl7pPr marL="2852529" algn="l" defTabSz="950844" rtl="0" eaLnBrk="1" latinLnBrk="0" hangingPunct="1">
        <a:defRPr sz="1800" kern="1200">
          <a:solidFill>
            <a:schemeClr val="tx1"/>
          </a:solidFill>
          <a:latin typeface="+mn-lt"/>
          <a:ea typeface="+mn-ea"/>
          <a:cs typeface="+mn-cs"/>
        </a:defRPr>
      </a:lvl7pPr>
      <a:lvl8pPr marL="3327951" algn="l" defTabSz="950844" rtl="0" eaLnBrk="1" latinLnBrk="0" hangingPunct="1">
        <a:defRPr sz="1800" kern="1200">
          <a:solidFill>
            <a:schemeClr val="tx1"/>
          </a:solidFill>
          <a:latin typeface="+mn-lt"/>
          <a:ea typeface="+mn-ea"/>
          <a:cs typeface="+mn-cs"/>
        </a:defRPr>
      </a:lvl8pPr>
      <a:lvl9pPr marL="3803372" algn="l" defTabSz="95084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85754"/>
            <a:ext cx="7772400" cy="1102517"/>
          </a:xfrm>
        </p:spPr>
        <p:txBody>
          <a:bodyPr>
            <a:normAutofit fontScale="90000"/>
          </a:bodyPr>
          <a:lstStyle/>
          <a:p>
            <a:r>
              <a:rPr lang="en-US" b="1" dirty="0" smtClean="0"/>
              <a:t/>
            </a:r>
            <a:br>
              <a:rPr lang="en-US" b="1" dirty="0" smtClean="0"/>
            </a:br>
            <a:r>
              <a:rPr lang="en-US" b="1" dirty="0" smtClean="0">
                <a:solidFill>
                  <a:srgbClr val="C00000"/>
                </a:solidFill>
                <a:latin typeface="Bahnschrift Light SemiCondensed" pitchFamily="34" charset="0"/>
              </a:rPr>
              <a:t>Golgi </a:t>
            </a:r>
            <a:r>
              <a:rPr lang="en-US" b="1" dirty="0">
                <a:solidFill>
                  <a:srgbClr val="C00000"/>
                </a:solidFill>
                <a:latin typeface="Bahnschrift Light SemiCondensed" pitchFamily="34" charset="0"/>
              </a:rPr>
              <a:t>Bodies: Structure and Functions</a:t>
            </a:r>
            <a:br>
              <a:rPr lang="en-US" b="1" dirty="0">
                <a:solidFill>
                  <a:srgbClr val="C00000"/>
                </a:solidFill>
                <a:latin typeface="Bahnschrift Light SemiCondensed" pitchFamily="34" charset="0"/>
              </a:rPr>
            </a:br>
            <a:endParaRPr lang="en-IN" dirty="0">
              <a:solidFill>
                <a:srgbClr val="C00000"/>
              </a:solidFill>
              <a:latin typeface="Bahnschrift Light SemiCondensed" pitchFamily="34" charset="0"/>
            </a:endParaRPr>
          </a:p>
        </p:txBody>
      </p:sp>
      <p:sp>
        <p:nvSpPr>
          <p:cNvPr id="4" name="Rectangle 3"/>
          <p:cNvSpPr/>
          <p:nvPr/>
        </p:nvSpPr>
        <p:spPr>
          <a:xfrm>
            <a:off x="2313385" y="2225504"/>
            <a:ext cx="4517247" cy="1827256"/>
          </a:xfrm>
          <a:prstGeom prst="rect">
            <a:avLst/>
          </a:prstGeom>
          <a:noFill/>
        </p:spPr>
        <p:txBody>
          <a:bodyPr wrap="none" lIns="95084" tIns="47542" rIns="95084" bIns="47542">
            <a:spAutoFit/>
          </a:bodyPr>
          <a:lstStyle/>
          <a:p>
            <a:pPr algn="ctr">
              <a:lnSpc>
                <a:spcPct val="150000"/>
              </a:lnSpc>
            </a:pPr>
            <a:r>
              <a:rPr lang="en-US" sz="25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By</a:t>
            </a:r>
          </a:p>
          <a:p>
            <a:pPr algn="ctr">
              <a:lnSpc>
                <a:spcPct val="150000"/>
              </a:lnSpc>
            </a:pPr>
            <a:r>
              <a:rPr lang="en-US" sz="2500"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Bell MT" pitchFamily="18" charset="0"/>
              </a:rPr>
              <a:t>Dr.G.Srikanth</a:t>
            </a:r>
            <a:endParaRPr lang="en-US" sz="25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Bell MT" pitchFamily="18" charset="0"/>
            </a:endParaRPr>
          </a:p>
          <a:p>
            <a:pPr algn="ctr">
              <a:lnSpc>
                <a:spcPct val="150000"/>
              </a:lnSpc>
            </a:pPr>
            <a:r>
              <a:rPr lang="en-US" sz="25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Bell MT" pitchFamily="18" charset="0"/>
              </a:rPr>
              <a:t>Assistant Professor in Zoology</a:t>
            </a:r>
            <a:endParaRPr lang="en-US" sz="25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Bell MT" pitchFamily="18" charset="0"/>
            </a:endParaRPr>
          </a:p>
        </p:txBody>
      </p:sp>
    </p:spTree>
    <p:extLst>
      <p:ext uri="{BB962C8B-B14F-4D97-AF65-F5344CB8AC3E}">
        <p14:creationId xmlns:p14="http://schemas.microsoft.com/office/powerpoint/2010/main" val="7104465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143500"/>
          </a:xfrm>
        </p:spPr>
        <p:txBody>
          <a:bodyPr>
            <a:noAutofit/>
          </a:bodyPr>
          <a:lstStyle/>
          <a:p>
            <a:pPr algn="l">
              <a:lnSpc>
                <a:spcPct val="150000"/>
              </a:lnSpc>
            </a:pPr>
            <a:r>
              <a:rPr lang="en-US" sz="2500" dirty="0">
                <a:latin typeface="Bell MT" pitchFamily="18" charset="0"/>
              </a:rPr>
              <a:t/>
            </a:r>
            <a:br>
              <a:rPr lang="en-US" sz="2500" dirty="0">
                <a:latin typeface="Bell MT" pitchFamily="18" charset="0"/>
              </a:rPr>
            </a:br>
            <a:r>
              <a:rPr lang="en-US" sz="2500" dirty="0">
                <a:latin typeface="Bell MT" pitchFamily="18" charset="0"/>
              </a:rPr>
              <a:t/>
            </a:r>
            <a:br>
              <a:rPr lang="en-US" sz="2500" dirty="0">
                <a:latin typeface="Bell MT" pitchFamily="18" charset="0"/>
              </a:rPr>
            </a:br>
            <a:r>
              <a:rPr lang="en-US" sz="2500" dirty="0">
                <a:latin typeface="Bell MT" pitchFamily="18" charset="0"/>
              </a:rPr>
              <a:t/>
            </a:r>
            <a:br>
              <a:rPr lang="en-US" sz="2500" dirty="0">
                <a:latin typeface="Bell MT" pitchFamily="18" charset="0"/>
              </a:rPr>
            </a:br>
            <a:r>
              <a:rPr lang="en-US" sz="2500" dirty="0">
                <a:latin typeface="Bell MT" pitchFamily="18" charset="0"/>
              </a:rPr>
              <a:t>Golgi</a:t>
            </a:r>
            <a:r>
              <a:rPr lang="en-US" sz="2500" dirty="0">
                <a:latin typeface="Bell MT" pitchFamily="18" charset="0"/>
              </a:rPr>
              <a:t> apparatus was discovered in the year 1898 by an Italian biologist </a:t>
            </a:r>
            <a:r>
              <a:rPr lang="en-US" sz="2500" dirty="0" err="1">
                <a:latin typeface="Bell MT" pitchFamily="18" charset="0"/>
              </a:rPr>
              <a:t>CamilloGolgi</a:t>
            </a:r>
            <a:r>
              <a:rPr lang="en-US" sz="2500" dirty="0">
                <a:latin typeface="Bell MT" pitchFamily="18" charset="0"/>
              </a:rPr>
              <a:t>.</a:t>
            </a:r>
            <a:br>
              <a:rPr lang="en-US" sz="2500" dirty="0">
                <a:latin typeface="Bell MT" pitchFamily="18" charset="0"/>
              </a:rPr>
            </a:br>
            <a:r>
              <a:rPr lang="en-US" sz="2500" dirty="0">
                <a:latin typeface="Bell MT" pitchFamily="18" charset="0"/>
              </a:rPr>
              <a:t>The </a:t>
            </a:r>
            <a:r>
              <a:rPr lang="en-US" sz="2500" dirty="0">
                <a:latin typeface="Bell MT" pitchFamily="18" charset="0"/>
              </a:rPr>
              <a:t>Golgi apparatus or the Golgi body or Golgi complex or simply Golgi is a cellular organelle present in most of the cells of the </a:t>
            </a:r>
            <a:r>
              <a:rPr lang="en-US" sz="2500" dirty="0">
                <a:latin typeface="Bell MT" pitchFamily="18" charset="0"/>
              </a:rPr>
              <a:t>eukaryotic organisms</a:t>
            </a:r>
            <a:r>
              <a:rPr lang="en-US" sz="2500" dirty="0">
                <a:latin typeface="Bell MT" pitchFamily="18" charset="0"/>
              </a:rPr>
              <a:t>.</a:t>
            </a:r>
            <a:br>
              <a:rPr lang="en-US" sz="2500" dirty="0">
                <a:latin typeface="Bell MT" pitchFamily="18" charset="0"/>
              </a:rPr>
            </a:br>
            <a:r>
              <a:rPr lang="en-US" sz="2500" dirty="0">
                <a:latin typeface="Bell MT" pitchFamily="18" charset="0"/>
              </a:rPr>
              <a:t>It is referred to as the manufacturing and the shipping center of the cell.</a:t>
            </a:r>
            <a:br>
              <a:rPr lang="en-US" sz="2500" dirty="0">
                <a:latin typeface="Bell MT" pitchFamily="18" charset="0"/>
              </a:rPr>
            </a:br>
            <a:r>
              <a:rPr lang="en-US" sz="2500" dirty="0">
                <a:latin typeface="Bell MT" pitchFamily="18" charset="0"/>
              </a:rPr>
              <a:t/>
            </a:r>
            <a:br>
              <a:rPr lang="en-US" sz="2500" dirty="0">
                <a:latin typeface="Bell MT" pitchFamily="18" charset="0"/>
              </a:rPr>
            </a:br>
            <a:r>
              <a:rPr lang="en-US" sz="2900" dirty="0">
                <a:latin typeface="Bell MT" pitchFamily="18" charset="0"/>
              </a:rPr>
              <a:t/>
            </a:r>
            <a:br>
              <a:rPr lang="en-US" sz="2900" dirty="0">
                <a:latin typeface="Bell MT" pitchFamily="18" charset="0"/>
              </a:rPr>
            </a:br>
            <a:endParaRPr lang="en-IN" sz="2900" dirty="0">
              <a:latin typeface="Bell MT" pitchFamily="18" charset="0"/>
            </a:endParaRPr>
          </a:p>
        </p:txBody>
      </p:sp>
    </p:spTree>
    <p:extLst>
      <p:ext uri="{BB962C8B-B14F-4D97-AF65-F5344CB8AC3E}">
        <p14:creationId xmlns:p14="http://schemas.microsoft.com/office/powerpoint/2010/main" val="17376710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p:spPr>
        <p:txBody>
          <a:bodyPr>
            <a:normAutofit/>
          </a:bodyPr>
          <a:lstStyle/>
          <a:p>
            <a:pPr algn="just"/>
            <a:endParaRPr lang="en-US" dirty="0" smtClean="0">
              <a:latin typeface="Bell MT" pitchFamily="18" charset="0"/>
            </a:endParaRPr>
          </a:p>
          <a:p>
            <a:pPr algn="just"/>
            <a:r>
              <a:rPr lang="en-US" dirty="0" smtClean="0">
                <a:latin typeface="Bell MT" pitchFamily="18" charset="0"/>
              </a:rPr>
              <a:t>Under </a:t>
            </a:r>
            <a:r>
              <a:rPr lang="en-US" dirty="0">
                <a:latin typeface="Bell MT" pitchFamily="18" charset="0"/>
              </a:rPr>
              <a:t>the electron microscope, the Golgi apparatus is seen to be composed of stacks of flattened structures that contain numerous vesicles containing secretory granules.</a:t>
            </a:r>
          </a:p>
          <a:p>
            <a:pPr algn="just"/>
            <a:r>
              <a:rPr lang="en-US" dirty="0">
                <a:latin typeface="Bell MT" pitchFamily="18" charset="0"/>
              </a:rPr>
              <a:t>The Golgi apparatus is morphologically very similar in both plant and animal cells. </a:t>
            </a:r>
            <a:endParaRPr lang="en-US" dirty="0" smtClean="0">
              <a:latin typeface="Bell MT" pitchFamily="18" charset="0"/>
            </a:endParaRPr>
          </a:p>
          <a:p>
            <a:pPr algn="just"/>
            <a:endParaRPr lang="en-IN" dirty="0">
              <a:latin typeface="Bell MT" pitchFamily="18" charset="0"/>
            </a:endParaRPr>
          </a:p>
        </p:txBody>
      </p:sp>
    </p:spTree>
    <p:extLst>
      <p:ext uri="{BB962C8B-B14F-4D97-AF65-F5344CB8AC3E}">
        <p14:creationId xmlns:p14="http://schemas.microsoft.com/office/powerpoint/2010/main" val="17949209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1"/>
            <a:ext cx="9144000" cy="5164285"/>
          </a:xfrm>
        </p:spPr>
        <p:txBody>
          <a:bodyPr>
            <a:noAutofit/>
          </a:bodyPr>
          <a:lstStyle/>
          <a:p>
            <a:pPr marL="475422" indent="-475422" algn="l">
              <a:lnSpc>
                <a:spcPct val="200000"/>
              </a:lnSpc>
              <a:buFont typeface="Wingdings" pitchFamily="2" charset="2"/>
              <a:buChar char="v"/>
            </a:pPr>
            <a:r>
              <a:rPr lang="en-US" sz="2500" dirty="0">
                <a:latin typeface="Bell MT" pitchFamily="18" charset="0"/>
              </a:rPr>
              <a:t/>
            </a:r>
            <a:br>
              <a:rPr lang="en-US" sz="2500" dirty="0">
                <a:latin typeface="Bell MT" pitchFamily="18" charset="0"/>
              </a:rPr>
            </a:br>
            <a:r>
              <a:rPr lang="en-US" sz="2500" dirty="0">
                <a:latin typeface="Bell MT" pitchFamily="18" charset="0"/>
              </a:rPr>
              <a:t/>
            </a:r>
            <a:br>
              <a:rPr lang="en-US" sz="2500" dirty="0">
                <a:latin typeface="Bell MT" pitchFamily="18" charset="0"/>
              </a:rPr>
            </a:br>
            <a:r>
              <a:rPr lang="en-US" sz="2500" dirty="0">
                <a:latin typeface="Bell MT" pitchFamily="18" charset="0"/>
              </a:rPr>
              <a:t/>
            </a:r>
            <a:br>
              <a:rPr lang="en-US" sz="2500" dirty="0">
                <a:latin typeface="Bell MT" pitchFamily="18" charset="0"/>
              </a:rPr>
            </a:br>
            <a:r>
              <a:rPr lang="en-US" sz="2500" dirty="0">
                <a:latin typeface="Bell MT" pitchFamily="18" charset="0"/>
              </a:rPr>
              <a:t>Golgi </a:t>
            </a:r>
            <a:r>
              <a:rPr lang="en-US" sz="2500" dirty="0">
                <a:latin typeface="Bell MT" pitchFamily="18" charset="0"/>
              </a:rPr>
              <a:t>is involved in the packaging of the protein molecules before they are sent to their destination. </a:t>
            </a:r>
            <a:r>
              <a:rPr lang="en-US" sz="2500" dirty="0">
                <a:latin typeface="Bell MT" pitchFamily="18" charset="0"/>
              </a:rPr>
              <a:t/>
            </a:r>
            <a:br>
              <a:rPr lang="en-US" sz="2500" dirty="0">
                <a:latin typeface="Bell MT" pitchFamily="18" charset="0"/>
              </a:rPr>
            </a:br>
            <a:r>
              <a:rPr lang="en-US" sz="2500" dirty="0">
                <a:latin typeface="Bell MT" pitchFamily="18" charset="0"/>
              </a:rPr>
              <a:t>These </a:t>
            </a:r>
            <a:r>
              <a:rPr lang="en-US" sz="2500" dirty="0">
                <a:latin typeface="Bell MT" pitchFamily="18" charset="0"/>
              </a:rPr>
              <a:t>organelles help in processing and packaging the macromolecules like proteins and lipids that are synthesized by the cell and hence act as the ‘post office’ of the cell.</a:t>
            </a:r>
            <a:br>
              <a:rPr lang="en-US" sz="2500" dirty="0">
                <a:latin typeface="Bell MT" pitchFamily="18" charset="0"/>
              </a:rPr>
            </a:br>
            <a:r>
              <a:rPr lang="en-US" sz="2500" dirty="0">
                <a:latin typeface="Bell MT" pitchFamily="18" charset="0"/>
              </a:rPr>
              <a:t/>
            </a:r>
            <a:br>
              <a:rPr lang="en-US" sz="2500" dirty="0">
                <a:latin typeface="Bell MT" pitchFamily="18" charset="0"/>
              </a:rPr>
            </a:br>
            <a:r>
              <a:rPr lang="en-US" sz="2500" dirty="0">
                <a:latin typeface="Bell MT" pitchFamily="18" charset="0"/>
              </a:rPr>
              <a:t/>
            </a:r>
            <a:br>
              <a:rPr lang="en-US" sz="2500" dirty="0">
                <a:latin typeface="Bell MT" pitchFamily="18" charset="0"/>
              </a:rPr>
            </a:br>
            <a:endParaRPr lang="en-IN" sz="2500" dirty="0"/>
          </a:p>
        </p:txBody>
      </p:sp>
    </p:spTree>
    <p:extLst>
      <p:ext uri="{BB962C8B-B14F-4D97-AF65-F5344CB8AC3E}">
        <p14:creationId xmlns:p14="http://schemas.microsoft.com/office/powerpoint/2010/main" val="24731505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p:spPr>
        <p:txBody>
          <a:bodyPr>
            <a:normAutofit fontScale="92500" lnSpcReduction="10000"/>
          </a:bodyPr>
          <a:lstStyle/>
          <a:p>
            <a:pPr algn="just">
              <a:lnSpc>
                <a:spcPct val="150000"/>
              </a:lnSpc>
            </a:pPr>
            <a:endParaRPr lang="en-US" dirty="0">
              <a:latin typeface="Bell MT" pitchFamily="18" charset="0"/>
            </a:endParaRPr>
          </a:p>
          <a:p>
            <a:pPr algn="just">
              <a:lnSpc>
                <a:spcPct val="150000"/>
              </a:lnSpc>
            </a:pPr>
            <a:r>
              <a:rPr lang="en-US" dirty="0" smtClean="0">
                <a:latin typeface="Bell MT" pitchFamily="18" charset="0"/>
              </a:rPr>
              <a:t>However</a:t>
            </a:r>
            <a:r>
              <a:rPr lang="en-US" dirty="0">
                <a:latin typeface="Bell MT" pitchFamily="18" charset="0"/>
              </a:rPr>
              <a:t>, it is extremely pleomorphic: in some cell types it appears compact and limited, in others spread out and reticular (net-like).</a:t>
            </a:r>
          </a:p>
          <a:p>
            <a:pPr algn="just">
              <a:lnSpc>
                <a:spcPct val="150000"/>
              </a:lnSpc>
            </a:pPr>
            <a:r>
              <a:rPr lang="en-US" dirty="0">
                <a:latin typeface="Bell MT" pitchFamily="18" charset="0"/>
              </a:rPr>
              <a:t>Typically, however, Golgi apparatus appears as a complex array of </a:t>
            </a:r>
            <a:r>
              <a:rPr lang="en-US" b="1" dirty="0">
                <a:latin typeface="Bell MT" pitchFamily="18" charset="0"/>
              </a:rPr>
              <a:t>interconnecting tubules, vesicles, and cisternae.</a:t>
            </a:r>
            <a:endParaRPr lang="en-US" dirty="0">
              <a:latin typeface="Bell MT" pitchFamily="18" charset="0"/>
            </a:endParaRPr>
          </a:p>
          <a:p>
            <a:pPr>
              <a:lnSpc>
                <a:spcPct val="150000"/>
              </a:lnSpc>
            </a:pPr>
            <a:endParaRPr lang="en-IN" dirty="0"/>
          </a:p>
        </p:txBody>
      </p:sp>
    </p:spTree>
    <p:extLst>
      <p:ext uri="{BB962C8B-B14F-4D97-AF65-F5344CB8AC3E}">
        <p14:creationId xmlns:p14="http://schemas.microsoft.com/office/powerpoint/2010/main" val="2693839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28650"/>
          </a:xfrm>
        </p:spPr>
        <p:txBody>
          <a:bodyPr>
            <a:normAutofit fontScale="90000"/>
          </a:bodyPr>
          <a:lstStyle/>
          <a:p>
            <a:r>
              <a:rPr lang="en-US" b="1" dirty="0">
                <a:latin typeface="Bell MT" pitchFamily="18" charset="0"/>
              </a:rPr>
              <a:t/>
            </a:r>
            <a:br>
              <a:rPr lang="en-US" b="1" dirty="0">
                <a:latin typeface="Bell MT" pitchFamily="18" charset="0"/>
              </a:rPr>
            </a:br>
            <a:r>
              <a:rPr lang="en-US" b="1" dirty="0" smtClean="0">
                <a:latin typeface="Bell MT" pitchFamily="18" charset="0"/>
              </a:rPr>
              <a:t>Cisternae</a:t>
            </a:r>
            <a:r>
              <a:rPr lang="en-US" dirty="0">
                <a:latin typeface="Bell MT" pitchFamily="18" charset="0"/>
              </a:rPr>
              <a:t/>
            </a:r>
            <a:br>
              <a:rPr lang="en-US" dirty="0">
                <a:latin typeface="Bell MT" pitchFamily="18" charset="0"/>
              </a:rPr>
            </a:br>
            <a:endParaRPr lang="en-IN" dirty="0">
              <a:latin typeface="Bell MT" pitchFamily="18" charset="0"/>
            </a:endParaRPr>
          </a:p>
        </p:txBody>
      </p:sp>
      <p:sp>
        <p:nvSpPr>
          <p:cNvPr id="3" name="Content Placeholder 2"/>
          <p:cNvSpPr>
            <a:spLocks noGrp="1"/>
          </p:cNvSpPr>
          <p:nvPr>
            <p:ph idx="1"/>
          </p:nvPr>
        </p:nvSpPr>
        <p:spPr>
          <a:xfrm>
            <a:off x="0" y="857250"/>
            <a:ext cx="9144000" cy="4286250"/>
          </a:xfrm>
        </p:spPr>
        <p:txBody>
          <a:bodyPr>
            <a:normAutofit fontScale="92500" lnSpcReduction="10000"/>
          </a:bodyPr>
          <a:lstStyle/>
          <a:p>
            <a:r>
              <a:rPr lang="en-US" dirty="0" smtClean="0">
                <a:latin typeface="Bell MT" pitchFamily="18" charset="0"/>
              </a:rPr>
              <a:t>It </a:t>
            </a:r>
            <a:r>
              <a:rPr lang="en-US" dirty="0">
                <a:latin typeface="Bell MT" pitchFamily="18" charset="0"/>
              </a:rPr>
              <a:t>is the simplest unit of the Golgi apparatus is the cisterna.</a:t>
            </a:r>
          </a:p>
          <a:p>
            <a:r>
              <a:rPr lang="en-US" dirty="0">
                <a:latin typeface="Bell MT" pitchFamily="18" charset="0"/>
              </a:rPr>
              <a:t>Cisternae (about 1 </a:t>
            </a:r>
            <a:r>
              <a:rPr lang="en-US" dirty="0" err="1">
                <a:latin typeface="Bell MT" pitchFamily="18" charset="0"/>
              </a:rPr>
              <a:t>μm</a:t>
            </a:r>
            <a:r>
              <a:rPr lang="en-US" dirty="0">
                <a:latin typeface="Bell MT" pitchFamily="18" charset="0"/>
              </a:rPr>
              <a:t> in diameter) are central, flattened, plate-like or saucer-like closed compartments that are held in parallel bundles or stacks one above the other.</a:t>
            </a:r>
          </a:p>
          <a:p>
            <a:r>
              <a:rPr lang="en-US" dirty="0">
                <a:latin typeface="Bell MT" pitchFamily="18" charset="0"/>
              </a:rPr>
              <a:t>In each stack, cisternae are separated by a space of 20 to 30 nm which may contain rod-like elements or fibers</a:t>
            </a:r>
            <a:r>
              <a:rPr lang="en-US" dirty="0" smtClean="0">
                <a:latin typeface="Bell MT" pitchFamily="18" charset="0"/>
              </a:rPr>
              <a:t>.</a:t>
            </a:r>
            <a:endParaRPr lang="en-US" dirty="0">
              <a:latin typeface="Bell MT" pitchFamily="18" charset="0"/>
            </a:endParaRPr>
          </a:p>
        </p:txBody>
      </p:sp>
    </p:spTree>
    <p:extLst>
      <p:ext uri="{BB962C8B-B14F-4D97-AF65-F5344CB8AC3E}">
        <p14:creationId xmlns:p14="http://schemas.microsoft.com/office/powerpoint/2010/main" val="1609275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p:spPr>
        <p:txBody>
          <a:bodyPr>
            <a:normAutofit lnSpcReduction="10000"/>
          </a:bodyPr>
          <a:lstStyle/>
          <a:p>
            <a:pPr algn="just"/>
            <a:endParaRPr lang="en-US" dirty="0" smtClean="0">
              <a:latin typeface="Bell MT" pitchFamily="18" charset="0"/>
            </a:endParaRPr>
          </a:p>
          <a:p>
            <a:pPr algn="just"/>
            <a:endParaRPr lang="en-US" dirty="0">
              <a:latin typeface="Bell MT" pitchFamily="18" charset="0"/>
            </a:endParaRPr>
          </a:p>
          <a:p>
            <a:pPr algn="just"/>
            <a:r>
              <a:rPr lang="en-US" dirty="0" smtClean="0">
                <a:latin typeface="Bell MT" pitchFamily="18" charset="0"/>
              </a:rPr>
              <a:t>Each </a:t>
            </a:r>
            <a:r>
              <a:rPr lang="en-US" dirty="0">
                <a:latin typeface="Bell MT" pitchFamily="18" charset="0"/>
              </a:rPr>
              <a:t>stack of cisternae forms a </a:t>
            </a:r>
            <a:r>
              <a:rPr lang="en-US" dirty="0" err="1">
                <a:latin typeface="Bell MT" pitchFamily="18" charset="0"/>
              </a:rPr>
              <a:t>dictyosome</a:t>
            </a:r>
            <a:r>
              <a:rPr lang="en-US" dirty="0">
                <a:latin typeface="Bell MT" pitchFamily="18" charset="0"/>
              </a:rPr>
              <a:t> which may contain 5 to 6 Golgi cisternae in animal cells or 20 or more cisternae in plant cells.</a:t>
            </a:r>
          </a:p>
          <a:p>
            <a:pPr algn="just"/>
            <a:r>
              <a:rPr lang="en-US" dirty="0">
                <a:latin typeface="Bell MT" pitchFamily="18" charset="0"/>
              </a:rPr>
              <a:t>Each cisterna is bounded by a smooth unit membrane (7.5 nm thick), </a:t>
            </a:r>
            <a:r>
              <a:rPr lang="en-US" dirty="0" smtClean="0">
                <a:latin typeface="Bell MT" pitchFamily="18" charset="0"/>
              </a:rPr>
              <a:t>having a lumen varying in </a:t>
            </a:r>
            <a:r>
              <a:rPr lang="en-US" dirty="0">
                <a:latin typeface="Bell MT" pitchFamily="18" charset="0"/>
              </a:rPr>
              <a:t>width from about 500 to 1000 nm.</a:t>
            </a:r>
          </a:p>
          <a:p>
            <a:pPr algn="just"/>
            <a:endParaRPr lang="en-IN" dirty="0">
              <a:latin typeface="Bell MT" pitchFamily="18" charset="0"/>
            </a:endParaRPr>
          </a:p>
          <a:p>
            <a:endParaRPr lang="en-IN" dirty="0"/>
          </a:p>
        </p:txBody>
      </p:sp>
    </p:spTree>
    <p:extLst>
      <p:ext uri="{BB962C8B-B14F-4D97-AF65-F5344CB8AC3E}">
        <p14:creationId xmlns:p14="http://schemas.microsoft.com/office/powerpoint/2010/main" val="13063610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p:spPr>
        <p:txBody>
          <a:bodyPr>
            <a:normAutofit/>
          </a:bodyPr>
          <a:lstStyle/>
          <a:p>
            <a:endParaRPr lang="en-US" sz="2900" dirty="0">
              <a:latin typeface="Bell MT" pitchFamily="18" charset="0"/>
            </a:endParaRPr>
          </a:p>
          <a:p>
            <a:endParaRPr lang="en-US" sz="2900" dirty="0">
              <a:latin typeface="Bell MT" pitchFamily="18" charset="0"/>
            </a:endParaRPr>
          </a:p>
          <a:p>
            <a:pPr algn="just"/>
            <a:r>
              <a:rPr lang="en-US" sz="2900" dirty="0">
                <a:latin typeface="Bell MT" pitchFamily="18" charset="0"/>
              </a:rPr>
              <a:t>The </a:t>
            </a:r>
            <a:r>
              <a:rPr lang="en-US" sz="2900" dirty="0">
                <a:latin typeface="Bell MT" pitchFamily="18" charset="0"/>
              </a:rPr>
              <a:t>margins of each cisterna are gently curved so that the entire </a:t>
            </a:r>
            <a:r>
              <a:rPr lang="en-US" sz="2900" dirty="0" err="1">
                <a:latin typeface="Bell MT" pitchFamily="18" charset="0"/>
              </a:rPr>
              <a:t>dictyosome</a:t>
            </a:r>
            <a:r>
              <a:rPr lang="en-US" sz="2900" dirty="0">
                <a:latin typeface="Bell MT" pitchFamily="18" charset="0"/>
              </a:rPr>
              <a:t> of the Golgi apparatus takes on a bow-like appearance.</a:t>
            </a:r>
          </a:p>
          <a:p>
            <a:pPr algn="just"/>
            <a:r>
              <a:rPr lang="en-US" sz="2900" dirty="0">
                <a:latin typeface="Bell MT" pitchFamily="18" charset="0"/>
              </a:rPr>
              <a:t>The cisternae at the convex end of the </a:t>
            </a:r>
            <a:r>
              <a:rPr lang="en-US" sz="2900" dirty="0" err="1">
                <a:latin typeface="Bell MT" pitchFamily="18" charset="0"/>
              </a:rPr>
              <a:t>dictyosome</a:t>
            </a:r>
            <a:r>
              <a:rPr lang="en-US" sz="2900" dirty="0">
                <a:latin typeface="Bell MT" pitchFamily="18" charset="0"/>
              </a:rPr>
              <a:t> comprise proximal, forming or </a:t>
            </a:r>
            <a:r>
              <a:rPr lang="en-US" sz="2900" dirty="0" err="1">
                <a:latin typeface="Bell MT" pitchFamily="18" charset="0"/>
              </a:rPr>
              <a:t>cis</a:t>
            </a:r>
            <a:r>
              <a:rPr lang="en-US" sz="2900" dirty="0">
                <a:latin typeface="Bell MT" pitchFamily="18" charset="0"/>
              </a:rPr>
              <a:t>-face and cisternae at the concave end of the </a:t>
            </a:r>
            <a:r>
              <a:rPr lang="en-US" sz="2900" dirty="0" err="1">
                <a:latin typeface="Bell MT" pitchFamily="18" charset="0"/>
              </a:rPr>
              <a:t>dictyosome</a:t>
            </a:r>
            <a:r>
              <a:rPr lang="en-US" sz="2900" dirty="0">
                <a:latin typeface="Bell MT" pitchFamily="18" charset="0"/>
              </a:rPr>
              <a:t> comprise the distal, maturing or trans-face.</a:t>
            </a:r>
          </a:p>
          <a:p>
            <a:pPr algn="just"/>
            <a:endParaRPr lang="en-IN" sz="2900" dirty="0">
              <a:latin typeface="Bell MT" pitchFamily="18" charset="0"/>
            </a:endParaRPr>
          </a:p>
        </p:txBody>
      </p:sp>
    </p:spTree>
    <p:extLst>
      <p:ext uri="{BB962C8B-B14F-4D97-AF65-F5344CB8AC3E}">
        <p14:creationId xmlns:p14="http://schemas.microsoft.com/office/powerpoint/2010/main" val="760875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4953000" cy="857250"/>
          </a:xfrm>
        </p:spPr>
        <p:txBody>
          <a:bodyPr>
            <a:normAutofit fontScale="90000"/>
          </a:bodyPr>
          <a:lstStyle/>
          <a:p>
            <a:r>
              <a:rPr lang="en-US" sz="2000" b="1" dirty="0" smtClean="0">
                <a:latin typeface="Arial Black" pitchFamily="34" charset="0"/>
              </a:rPr>
              <a:t/>
            </a:r>
            <a:br>
              <a:rPr lang="en-US" sz="2000" b="1" dirty="0" smtClean="0">
                <a:latin typeface="Arial Black" pitchFamily="34" charset="0"/>
              </a:rPr>
            </a:br>
            <a:r>
              <a:rPr lang="en-US" sz="2200" b="1" dirty="0" smtClean="0">
                <a:latin typeface="Arial Black" pitchFamily="34" charset="0"/>
              </a:rPr>
              <a:t>Tubules</a:t>
            </a:r>
            <a:r>
              <a:rPr lang="en-US" sz="2200" dirty="0">
                <a:latin typeface="Arial Black" pitchFamily="34" charset="0"/>
              </a:rPr>
              <a:t/>
            </a:r>
            <a:br>
              <a:rPr lang="en-US" sz="2200" dirty="0">
                <a:latin typeface="Arial Black" pitchFamily="34" charset="0"/>
              </a:rPr>
            </a:br>
            <a:endParaRPr lang="en-IN" sz="2200" dirty="0">
              <a:latin typeface="Arial Black" pitchFamily="34" charset="0"/>
            </a:endParaRPr>
          </a:p>
        </p:txBody>
      </p:sp>
      <p:sp>
        <p:nvSpPr>
          <p:cNvPr id="3" name="Content Placeholder 2"/>
          <p:cNvSpPr>
            <a:spLocks noGrp="1"/>
          </p:cNvSpPr>
          <p:nvPr>
            <p:ph idx="1"/>
          </p:nvPr>
        </p:nvSpPr>
        <p:spPr>
          <a:xfrm>
            <a:off x="0" y="895350"/>
            <a:ext cx="9144000" cy="4248150"/>
          </a:xfrm>
        </p:spPr>
        <p:txBody>
          <a:bodyPr>
            <a:normAutofit/>
          </a:bodyPr>
          <a:lstStyle/>
          <a:p>
            <a:pPr algn="just"/>
            <a:r>
              <a:rPr lang="en-US" sz="3200" dirty="0" smtClean="0">
                <a:latin typeface="Bell MT" pitchFamily="18" charset="0"/>
              </a:rPr>
              <a:t>A </a:t>
            </a:r>
            <a:r>
              <a:rPr lang="en-US" sz="3200" dirty="0">
                <a:latin typeface="Bell MT" pitchFamily="18" charset="0"/>
              </a:rPr>
              <a:t>complex array of associated vesicles and anastomosing tubules (30 to 50 nm diameter) surround the </a:t>
            </a:r>
            <a:r>
              <a:rPr lang="en-US" sz="3200" dirty="0" err="1">
                <a:latin typeface="Bell MT" pitchFamily="18" charset="0"/>
              </a:rPr>
              <a:t>dictyosome</a:t>
            </a:r>
            <a:r>
              <a:rPr lang="en-US" sz="3200" dirty="0">
                <a:latin typeface="Bell MT" pitchFamily="18" charset="0"/>
              </a:rPr>
              <a:t> and radiate from it. </a:t>
            </a:r>
            <a:endParaRPr lang="en-IN" sz="3200" dirty="0">
              <a:latin typeface="Bell MT" pitchFamily="18" charset="0"/>
            </a:endParaRPr>
          </a:p>
        </p:txBody>
      </p:sp>
    </p:spTree>
    <p:extLst>
      <p:ext uri="{BB962C8B-B14F-4D97-AF65-F5344CB8AC3E}">
        <p14:creationId xmlns:p14="http://schemas.microsoft.com/office/powerpoint/2010/main" val="2872177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3232"/>
          </a:xfrm>
        </p:spPr>
        <p:txBody>
          <a:bodyPr>
            <a:normAutofit fontScale="90000"/>
          </a:bodyPr>
          <a:lstStyle/>
          <a:p>
            <a:r>
              <a:rPr lang="en-US" b="1" dirty="0"/>
              <a:t> </a:t>
            </a:r>
            <a:r>
              <a:rPr lang="en-US" sz="3100" b="1" dirty="0">
                <a:latin typeface="Bell MT" pitchFamily="18" charset="0"/>
              </a:rPr>
              <a:t>Vesicles</a:t>
            </a:r>
            <a:r>
              <a:rPr lang="en-US" dirty="0"/>
              <a:t/>
            </a:r>
            <a:br>
              <a:rPr lang="en-US" dirty="0"/>
            </a:br>
            <a:endParaRPr lang="en-IN" dirty="0"/>
          </a:p>
        </p:txBody>
      </p:sp>
      <p:sp>
        <p:nvSpPr>
          <p:cNvPr id="3" name="Content Placeholder 2"/>
          <p:cNvSpPr>
            <a:spLocks noGrp="1"/>
          </p:cNvSpPr>
          <p:nvPr>
            <p:ph idx="1"/>
          </p:nvPr>
        </p:nvSpPr>
        <p:spPr>
          <a:xfrm>
            <a:off x="0" y="514350"/>
            <a:ext cx="9144000" cy="4572000"/>
          </a:xfrm>
        </p:spPr>
        <p:txBody>
          <a:bodyPr>
            <a:normAutofit fontScale="85000" lnSpcReduction="20000"/>
          </a:bodyPr>
          <a:lstStyle/>
          <a:p>
            <a:pPr algn="just"/>
            <a:r>
              <a:rPr lang="en-US" sz="3600" dirty="0" smtClean="0">
                <a:latin typeface="Bell MT" pitchFamily="18" charset="0"/>
              </a:rPr>
              <a:t>The </a:t>
            </a:r>
            <a:r>
              <a:rPr lang="en-US" sz="3600" dirty="0">
                <a:latin typeface="Bell MT" pitchFamily="18" charset="0"/>
              </a:rPr>
              <a:t>vesicles (60 nm in diameter) are of three types:</a:t>
            </a:r>
          </a:p>
          <a:p>
            <a:pPr algn="just"/>
            <a:r>
              <a:rPr lang="en-US" sz="3600" b="1" dirty="0">
                <a:latin typeface="Bell MT" pitchFamily="18" charset="0"/>
              </a:rPr>
              <a:t>(i) Transitional vesicles</a:t>
            </a:r>
            <a:r>
              <a:rPr lang="en-US" sz="3600" dirty="0">
                <a:latin typeface="Bell MT" pitchFamily="18" charset="0"/>
              </a:rPr>
              <a:t> are small membrane limited vesicles which are thought to form as blebs from the transitional ER to migrate and converge to </a:t>
            </a:r>
            <a:r>
              <a:rPr lang="en-US" sz="3600" dirty="0" err="1">
                <a:latin typeface="Bell MT" pitchFamily="18" charset="0"/>
              </a:rPr>
              <a:t>cis</a:t>
            </a:r>
            <a:r>
              <a:rPr lang="en-US" sz="3600" dirty="0">
                <a:latin typeface="Bell MT" pitchFamily="18" charset="0"/>
              </a:rPr>
              <a:t> face of Golgi, where they coalesce to form new cisternae.</a:t>
            </a:r>
          </a:p>
          <a:p>
            <a:pPr algn="just"/>
            <a:r>
              <a:rPr lang="en-US" sz="3600" b="1" dirty="0">
                <a:latin typeface="Bell MT" pitchFamily="18" charset="0"/>
              </a:rPr>
              <a:t>(ii) Secretory vesicles</a:t>
            </a:r>
            <a:r>
              <a:rPr lang="en-US" sz="3600" dirty="0">
                <a:latin typeface="Bell MT" pitchFamily="18" charset="0"/>
              </a:rPr>
              <a:t> are varied-sized membrane-limited vesicles that discharge from margins of cisternae of Golgi. They, often, occur between the maturing face of Golgi and the plasma membrane.</a:t>
            </a:r>
          </a:p>
          <a:p>
            <a:pPr algn="just"/>
            <a:r>
              <a:rPr lang="en-US" sz="3600" dirty="0" smtClean="0">
                <a:latin typeface="Bell MT" pitchFamily="18" charset="0"/>
              </a:rPr>
              <a:t>. </a:t>
            </a:r>
            <a:endParaRPr lang="en-IN" dirty="0"/>
          </a:p>
        </p:txBody>
      </p:sp>
    </p:spTree>
    <p:extLst>
      <p:ext uri="{BB962C8B-B14F-4D97-AF65-F5344CB8AC3E}">
        <p14:creationId xmlns:p14="http://schemas.microsoft.com/office/powerpoint/2010/main" val="2459743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p:spPr>
        <p:txBody>
          <a:bodyPr>
            <a:normAutofit/>
          </a:bodyPr>
          <a:lstStyle/>
          <a:p>
            <a:pPr algn="just"/>
            <a:endParaRPr lang="en-US" sz="2800" b="1" dirty="0" smtClean="0">
              <a:latin typeface="Bell MT" pitchFamily="18" charset="0"/>
            </a:endParaRPr>
          </a:p>
          <a:p>
            <a:pPr algn="just"/>
            <a:r>
              <a:rPr lang="en-US" sz="2800" b="1" dirty="0" smtClean="0">
                <a:latin typeface="Bell MT" pitchFamily="18" charset="0"/>
              </a:rPr>
              <a:t>(</a:t>
            </a:r>
            <a:r>
              <a:rPr lang="en-US" sz="2800" b="1" dirty="0">
                <a:latin typeface="Bell MT" pitchFamily="18" charset="0"/>
              </a:rPr>
              <a:t>iii) </a:t>
            </a:r>
            <a:r>
              <a:rPr lang="en-US" sz="2800" b="1" dirty="0" err="1">
                <a:latin typeface="Bell MT" pitchFamily="18" charset="0"/>
              </a:rPr>
              <a:t>Clathrin</a:t>
            </a:r>
            <a:r>
              <a:rPr lang="en-US" sz="2800" b="1" dirty="0">
                <a:latin typeface="Bell MT" pitchFamily="18" charset="0"/>
              </a:rPr>
              <a:t>-coated vesicles</a:t>
            </a:r>
            <a:r>
              <a:rPr lang="en-US" sz="2800" dirty="0">
                <a:latin typeface="Bell MT" pitchFamily="18" charset="0"/>
              </a:rPr>
              <a:t> are spherical protuberances, about 50 </a:t>
            </a:r>
            <a:r>
              <a:rPr lang="en-US" sz="2800" dirty="0" err="1">
                <a:latin typeface="Bell MT" pitchFamily="18" charset="0"/>
              </a:rPr>
              <a:t>μm</a:t>
            </a:r>
            <a:r>
              <a:rPr lang="en-US" sz="2800" dirty="0">
                <a:latin typeface="Bell MT" pitchFamily="18" charset="0"/>
              </a:rPr>
              <a:t> in diameter and with a rough surface. </a:t>
            </a:r>
            <a:endParaRPr lang="en-US" sz="2800" dirty="0" smtClean="0">
              <a:latin typeface="Bell MT" pitchFamily="18" charset="0"/>
            </a:endParaRPr>
          </a:p>
          <a:p>
            <a:pPr algn="just"/>
            <a:endParaRPr lang="en-US" sz="2800" dirty="0">
              <a:latin typeface="Bell MT" pitchFamily="18" charset="0"/>
            </a:endParaRPr>
          </a:p>
          <a:p>
            <a:pPr marL="0" indent="0" algn="just">
              <a:buNone/>
            </a:pPr>
            <a:endParaRPr lang="en-US" sz="2800" dirty="0" smtClean="0">
              <a:latin typeface="Bell MT" pitchFamily="18" charset="0"/>
            </a:endParaRPr>
          </a:p>
          <a:p>
            <a:pPr algn="just"/>
            <a:r>
              <a:rPr lang="en-US" sz="2800" dirty="0" smtClean="0">
                <a:latin typeface="Bell MT" pitchFamily="18" charset="0"/>
              </a:rPr>
              <a:t>They </a:t>
            </a:r>
            <a:r>
              <a:rPr lang="en-US" sz="2800" dirty="0">
                <a:latin typeface="Bell MT" pitchFamily="18" charset="0"/>
              </a:rPr>
              <a:t>are found at the periphery of the organelle, usually at the ends of single tubules, and are morphologically quite distinct from the secretory vesicles</a:t>
            </a:r>
            <a:endParaRPr lang="en-IN" sz="2800" dirty="0"/>
          </a:p>
        </p:txBody>
      </p:sp>
    </p:spTree>
    <p:extLst>
      <p:ext uri="{BB962C8B-B14F-4D97-AF65-F5344CB8AC3E}">
        <p14:creationId xmlns:p14="http://schemas.microsoft.com/office/powerpoint/2010/main" val="29972296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400" b="1" dirty="0">
                <a:latin typeface="Bell MT" pitchFamily="18" charset="0"/>
              </a:rPr>
              <a:t>Functions of Golgi Apparatus</a:t>
            </a:r>
            <a:r>
              <a:rPr lang="en-IN" sz="2400" dirty="0">
                <a:latin typeface="Bell MT" pitchFamily="18" charset="0"/>
              </a:rPr>
              <a:t/>
            </a:r>
            <a:br>
              <a:rPr lang="en-IN" sz="2400" dirty="0">
                <a:latin typeface="Bell MT" pitchFamily="18" charset="0"/>
              </a:rPr>
            </a:br>
            <a:endParaRPr lang="en-IN" sz="2400" dirty="0">
              <a:latin typeface="Bell MT" pitchFamily="18" charset="0"/>
            </a:endParaRPr>
          </a:p>
        </p:txBody>
      </p:sp>
      <p:sp>
        <p:nvSpPr>
          <p:cNvPr id="3" name="Content Placeholder 2"/>
          <p:cNvSpPr>
            <a:spLocks noGrp="1"/>
          </p:cNvSpPr>
          <p:nvPr>
            <p:ph idx="1"/>
          </p:nvPr>
        </p:nvSpPr>
        <p:spPr/>
        <p:txBody>
          <a:bodyPr/>
          <a:lstStyle/>
          <a:p>
            <a:pPr algn="just"/>
            <a:r>
              <a:rPr lang="en-US" dirty="0"/>
              <a:t> </a:t>
            </a:r>
            <a:r>
              <a:rPr lang="en-US" sz="2400" dirty="0" smtClean="0">
                <a:latin typeface="Bell MT" pitchFamily="18" charset="0"/>
              </a:rPr>
              <a:t>Golgi </a:t>
            </a:r>
            <a:r>
              <a:rPr lang="en-US" sz="2400" dirty="0">
                <a:latin typeface="Bell MT" pitchFamily="18" charset="0"/>
              </a:rPr>
              <a:t>vesicles are often, referred to </a:t>
            </a:r>
            <a:r>
              <a:rPr lang="en-US" sz="2400" b="1" dirty="0">
                <a:latin typeface="Bell MT" pitchFamily="18" charset="0"/>
              </a:rPr>
              <a:t>as the “traffic police” of the cell</a:t>
            </a:r>
            <a:r>
              <a:rPr lang="en-US" sz="2400" dirty="0">
                <a:latin typeface="Bell MT" pitchFamily="18" charset="0"/>
              </a:rPr>
              <a:t>. </a:t>
            </a:r>
            <a:endParaRPr lang="en-US" sz="2400" dirty="0" smtClean="0">
              <a:latin typeface="Bell MT" pitchFamily="18" charset="0"/>
            </a:endParaRPr>
          </a:p>
          <a:p>
            <a:pPr algn="just"/>
            <a:endParaRPr lang="en-US" sz="2400" dirty="0">
              <a:latin typeface="Bell MT" pitchFamily="18" charset="0"/>
            </a:endParaRPr>
          </a:p>
          <a:p>
            <a:pPr algn="just"/>
            <a:r>
              <a:rPr lang="en-US" sz="2400" dirty="0" smtClean="0">
                <a:latin typeface="Bell MT" pitchFamily="18" charset="0"/>
              </a:rPr>
              <a:t>They </a:t>
            </a:r>
            <a:r>
              <a:rPr lang="en-US" sz="2400" dirty="0">
                <a:latin typeface="Bell MT" pitchFamily="18" charset="0"/>
              </a:rPr>
              <a:t>play a key role in sorting many of the cell’s proteins and membrane constituents, and in directing them to their proper destinations.</a:t>
            </a:r>
            <a:endParaRPr lang="en-IN" sz="2400" dirty="0">
              <a:latin typeface="Bell MT" pitchFamily="18" charset="0"/>
            </a:endParaRPr>
          </a:p>
        </p:txBody>
      </p:sp>
    </p:spTree>
    <p:extLst>
      <p:ext uri="{BB962C8B-B14F-4D97-AF65-F5344CB8AC3E}">
        <p14:creationId xmlns:p14="http://schemas.microsoft.com/office/powerpoint/2010/main" val="1084730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143500"/>
          </a:xfrm>
        </p:spPr>
        <p:txBody>
          <a:bodyPr>
            <a:normAutofit/>
          </a:bodyPr>
          <a:lstStyle/>
          <a:p>
            <a:pPr marL="0" indent="0">
              <a:buNone/>
            </a:pPr>
            <a:endParaRPr lang="en-US" sz="3600" dirty="0" smtClean="0">
              <a:latin typeface="Bell MT" pitchFamily="18" charset="0"/>
            </a:endParaRPr>
          </a:p>
          <a:p>
            <a:pPr algn="just"/>
            <a:r>
              <a:rPr lang="en-US" sz="2800" dirty="0" smtClean="0">
                <a:latin typeface="Bell MT" pitchFamily="18" charset="0"/>
              </a:rPr>
              <a:t>In </a:t>
            </a:r>
            <a:r>
              <a:rPr lang="en-US" sz="2800" dirty="0">
                <a:latin typeface="Bell MT" pitchFamily="18" charset="0"/>
              </a:rPr>
              <a:t>animals, the Golgi apparatus is involved in the packaging and exocytosis of the following materials :</a:t>
            </a:r>
          </a:p>
          <a:p>
            <a:pPr algn="just"/>
            <a:r>
              <a:rPr lang="en-US" sz="2800" dirty="0">
                <a:latin typeface="Bell MT" pitchFamily="18" charset="0"/>
              </a:rPr>
              <a:t>Zymogen of exocrine pancreatic cells;</a:t>
            </a:r>
          </a:p>
          <a:p>
            <a:pPr algn="just"/>
            <a:r>
              <a:rPr lang="en-US" sz="2800" dirty="0">
                <a:latin typeface="Bell MT" pitchFamily="18" charset="0"/>
              </a:rPr>
              <a:t>Mucus (=a glycoprotein) secretion by goblet cells of the intestine ;</a:t>
            </a:r>
          </a:p>
          <a:p>
            <a:pPr algn="just"/>
            <a:r>
              <a:rPr lang="en-US" sz="2800" dirty="0" err="1">
                <a:latin typeface="Bell MT" pitchFamily="18" charset="0"/>
              </a:rPr>
              <a:t>Lactoprotein</a:t>
            </a:r>
            <a:r>
              <a:rPr lang="en-US" sz="2800" dirty="0">
                <a:latin typeface="Bell MT" pitchFamily="18" charset="0"/>
              </a:rPr>
              <a:t> (casein) secretion by mammary gland cells (</a:t>
            </a:r>
            <a:r>
              <a:rPr lang="en-US" sz="2800" dirty="0" err="1">
                <a:latin typeface="Bell MT" pitchFamily="18" charset="0"/>
              </a:rPr>
              <a:t>Merocrine</a:t>
            </a:r>
            <a:r>
              <a:rPr lang="en-US" sz="2800" dirty="0">
                <a:latin typeface="Bell MT" pitchFamily="18" charset="0"/>
              </a:rPr>
              <a:t> secretion) ;</a:t>
            </a:r>
          </a:p>
          <a:p>
            <a:pPr marL="0" indent="0">
              <a:buNone/>
            </a:pPr>
            <a:r>
              <a:rPr lang="en-US" sz="2800" dirty="0" smtClean="0">
                <a:latin typeface="Bell MT" pitchFamily="18" charset="0"/>
              </a:rPr>
              <a:t>.</a:t>
            </a:r>
            <a:endParaRPr lang="en-US" sz="2800" dirty="0">
              <a:latin typeface="Bell MT" pitchFamily="18" charset="0"/>
            </a:endParaRPr>
          </a:p>
          <a:p>
            <a:endParaRPr lang="en-IN" dirty="0"/>
          </a:p>
        </p:txBody>
      </p:sp>
    </p:spTree>
    <p:extLst>
      <p:ext uri="{BB962C8B-B14F-4D97-AF65-F5344CB8AC3E}">
        <p14:creationId xmlns:p14="http://schemas.microsoft.com/office/powerpoint/2010/main" val="15255890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220200" cy="5143500"/>
          </a:xfrm>
        </p:spPr>
        <p:txBody>
          <a:bodyPr>
            <a:normAutofit/>
          </a:bodyPr>
          <a:lstStyle/>
          <a:p>
            <a:pPr algn="just"/>
            <a:endParaRPr lang="en-US" sz="2800" dirty="0" smtClean="0">
              <a:latin typeface="Bell MT" pitchFamily="18" charset="0"/>
            </a:endParaRPr>
          </a:p>
          <a:p>
            <a:pPr algn="just"/>
            <a:endParaRPr lang="en-US" sz="2800" dirty="0">
              <a:latin typeface="Bell MT" pitchFamily="18" charset="0"/>
            </a:endParaRPr>
          </a:p>
          <a:p>
            <a:pPr algn="just"/>
            <a:r>
              <a:rPr lang="en-US" sz="2800" dirty="0" smtClean="0">
                <a:latin typeface="Bell MT" pitchFamily="18" charset="0"/>
              </a:rPr>
              <a:t>Secretion </a:t>
            </a:r>
            <a:r>
              <a:rPr lang="en-US" sz="2800" dirty="0">
                <a:latin typeface="Bell MT" pitchFamily="18" charset="0"/>
              </a:rPr>
              <a:t>of compounds (</a:t>
            </a:r>
            <a:r>
              <a:rPr lang="en-US" sz="2800" dirty="0" err="1">
                <a:latin typeface="Bell MT" pitchFamily="18" charset="0"/>
              </a:rPr>
              <a:t>thyroglobulins</a:t>
            </a:r>
            <a:r>
              <a:rPr lang="en-US" sz="2800" dirty="0">
                <a:latin typeface="Bell MT" pitchFamily="18" charset="0"/>
              </a:rPr>
              <a:t>) of </a:t>
            </a:r>
            <a:r>
              <a:rPr lang="en-US" sz="2800" dirty="0" err="1">
                <a:latin typeface="Bell MT" pitchFamily="18" charset="0"/>
              </a:rPr>
              <a:t>thyroxine</a:t>
            </a:r>
            <a:r>
              <a:rPr lang="en-US" sz="2800" dirty="0">
                <a:latin typeface="Bell MT" pitchFamily="18" charset="0"/>
              </a:rPr>
              <a:t> hormone by thyroid cells;</a:t>
            </a:r>
          </a:p>
          <a:p>
            <a:pPr algn="just"/>
            <a:r>
              <a:rPr lang="en-US" sz="2800" dirty="0">
                <a:latin typeface="Bell MT" pitchFamily="18" charset="0"/>
              </a:rPr>
              <a:t>Secretion of </a:t>
            </a:r>
            <a:r>
              <a:rPr lang="en-US" sz="2800" dirty="0" err="1">
                <a:latin typeface="Bell MT" pitchFamily="18" charset="0"/>
              </a:rPr>
              <a:t>tropocollagen</a:t>
            </a:r>
            <a:r>
              <a:rPr lang="en-US" sz="2800" dirty="0">
                <a:latin typeface="Bell MT" pitchFamily="18" charset="0"/>
              </a:rPr>
              <a:t> and collagen ;</a:t>
            </a:r>
          </a:p>
          <a:p>
            <a:pPr algn="just"/>
            <a:r>
              <a:rPr lang="en-US" sz="2800" dirty="0">
                <a:latin typeface="Bell MT" pitchFamily="18" charset="0"/>
              </a:rPr>
              <a:t>Formation of melanin granules and other pigments; and</a:t>
            </a:r>
          </a:p>
          <a:p>
            <a:pPr algn="just"/>
            <a:r>
              <a:rPr lang="en-US" sz="2800" dirty="0">
                <a:latin typeface="Bell MT" pitchFamily="18" charset="0"/>
              </a:rPr>
              <a:t>Formation of yolk and </a:t>
            </a:r>
            <a:r>
              <a:rPr lang="en-US" sz="2800" dirty="0" err="1">
                <a:latin typeface="Bell MT" pitchFamily="18" charset="0"/>
              </a:rPr>
              <a:t>vitelline</a:t>
            </a:r>
            <a:r>
              <a:rPr lang="en-US" sz="2800" dirty="0">
                <a:latin typeface="Bell MT" pitchFamily="18" charset="0"/>
              </a:rPr>
              <a:t> membrane of growing primary oocytes</a:t>
            </a:r>
            <a:endParaRPr lang="en-IN" sz="2800" dirty="0"/>
          </a:p>
        </p:txBody>
      </p:sp>
    </p:spTree>
    <p:extLst>
      <p:ext uri="{BB962C8B-B14F-4D97-AF65-F5344CB8AC3E}">
        <p14:creationId xmlns:p14="http://schemas.microsoft.com/office/powerpoint/2010/main" val="2660827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50"/>
            <a:ext cx="8229600" cy="3962400"/>
          </a:xfrm>
        </p:spPr>
        <p:txBody>
          <a:bodyPr/>
          <a:lstStyle/>
          <a:p>
            <a:r>
              <a:rPr lang="en-US" b="1" dirty="0" smtClean="0">
                <a:ln w="18000">
                  <a:solidFill>
                    <a:schemeClr val="tx1"/>
                  </a:solidFill>
                  <a:prstDash val="solid"/>
                  <a:miter lim="800000"/>
                </a:ln>
                <a:solidFill>
                  <a:schemeClr val="accent1">
                    <a:lumMod val="40000"/>
                    <a:lumOff val="60000"/>
                  </a:schemeClr>
                </a:solidFill>
                <a:effectLst>
                  <a:outerShdw blurRad="25500" dist="23000" dir="7020000" algn="tl">
                    <a:srgbClr val="000000">
                      <a:alpha val="50000"/>
                    </a:srgbClr>
                  </a:outerShdw>
                </a:effectLst>
              </a:rPr>
              <a:t>Thank You</a:t>
            </a:r>
            <a:endParaRPr lang="en-IN" b="1" dirty="0">
              <a:ln w="18000">
                <a:solidFill>
                  <a:schemeClr val="tx1"/>
                </a:solidFill>
                <a:prstDash val="solid"/>
                <a:miter lim="800000"/>
              </a:ln>
              <a:solidFill>
                <a:schemeClr val="accent1">
                  <a:lumMod val="40000"/>
                  <a:lumOff val="60000"/>
                </a:schemeClr>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25694265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TotalTime>
  <Words>411</Words>
  <Application>Microsoft Office PowerPoint</Application>
  <PresentationFormat>On-screen Show (16:9)</PresentationFormat>
  <Paragraphs>53</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 Golgi Bodies: Structure and Functions </vt:lpstr>
      <vt:lpstr>   Golgi apparatus was discovered in the year 1898 by an Italian biologist CamilloGolgi. The Golgi apparatus or the Golgi body or Golgi complex or simply Golgi is a cellular organelle present in most of the cells of the eukaryotic organisms. It is referred to as the manufacturing and the shipping center of the cell.   </vt:lpstr>
      <vt:lpstr>PowerPoint Presentation</vt:lpstr>
      <vt:lpstr>   Golgi is involved in the packaging of the protein molecules before they are sent to their destination.  These organelles help in processing and packaging the macromolecules like proteins and lipids that are synthesized by the cell and hence act as the ‘post office’ of the cell.   </vt:lpstr>
      <vt:lpstr>PowerPoint Presentation</vt:lpstr>
      <vt:lpstr> Cisternae </vt:lpstr>
      <vt:lpstr>PowerPoint Presentation</vt:lpstr>
      <vt:lpstr>PowerPoint Presentation</vt:lpstr>
      <vt:lpstr> Tubules </vt:lpstr>
      <vt:lpstr> Vesicles </vt:lpstr>
      <vt:lpstr>PowerPoint Presentation</vt:lpstr>
      <vt:lpstr>Functions of Golgi Apparatus </vt:lpstr>
      <vt:lpstr>PowerPoint Presentation</vt:lpstr>
      <vt:lpstr>PowerPoint Presentation</vt:lpstr>
      <vt:lpstr>Thank You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Golgi Bodies: Structure and Functions </dc:title>
  <dc:creator>Admin</dc:creator>
  <cp:lastModifiedBy>Admin</cp:lastModifiedBy>
  <cp:revision>15</cp:revision>
  <dcterms:created xsi:type="dcterms:W3CDTF">2006-08-16T00:00:00Z</dcterms:created>
  <dcterms:modified xsi:type="dcterms:W3CDTF">2024-12-03T14:46:35Z</dcterms:modified>
</cp:coreProperties>
</file>