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4" r:id="rId3"/>
    <p:sldId id="262" r:id="rId4"/>
    <p:sldId id="263" r:id="rId5"/>
    <p:sldId id="264" r:id="rId6"/>
    <p:sldId id="278"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5A70067-92A0-4A5D-B926-1891D023ED1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A70067-92A0-4A5D-B926-1891D023ED1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70067-92A0-4A5D-B926-1891D023ED1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A70067-92A0-4A5D-B926-1891D023ED12}" type="datetimeFigureOut">
              <a:rPr lang="en-US" smtClean="0"/>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14A86A-131D-47EF-95F6-AA46718D9C3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646239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solidFill>
                <a:srgbClr val="00B050"/>
              </a:solidFill>
            </a:endParaRPr>
          </a:p>
        </p:txBody>
      </p:sp>
      <p:sp>
        <p:nvSpPr>
          <p:cNvPr id="3" name="Rectangle 2"/>
          <p:cNvSpPr/>
          <p:nvPr/>
        </p:nvSpPr>
        <p:spPr>
          <a:xfrm>
            <a:off x="0" y="0"/>
            <a:ext cx="12131675" cy="6755130"/>
          </a:xfrm>
          <a:prstGeom prst="rect">
            <a:avLst/>
          </a:prstGeom>
        </p:spPr>
        <p:txBody>
          <a:bodyPr wrap="square">
            <a:noAutofit/>
          </a:bodyPr>
          <a:lstStyle/>
          <a:p>
            <a:pPr algn="ctr"/>
            <a:r>
              <a:rPr lang="en-US" sz="5400" dirty="0">
                <a:ln w="22225">
                  <a:solidFill>
                    <a:schemeClr val="accent2"/>
                  </a:solidFill>
                  <a:prstDash val="solid"/>
                </a:ln>
                <a:gradFill>
                  <a:gsLst>
                    <a:gs pos="0">
                      <a:srgbClr val="012D86"/>
                    </a:gs>
                    <a:gs pos="100000">
                      <a:srgbClr val="0E2557"/>
                    </a:gs>
                  </a:gsLst>
                  <a:lin scaled="0"/>
                </a:gradFill>
                <a:effectLst/>
              </a:rPr>
              <a:t>Dr. S. SENTHIL KUMAR </a:t>
            </a:r>
            <a:endParaRPr lang="en-US" sz="5400" dirty="0">
              <a:ln w="22225">
                <a:solidFill>
                  <a:schemeClr val="accent2"/>
                </a:solidFill>
                <a:prstDash val="solid"/>
              </a:ln>
              <a:gradFill>
                <a:gsLst>
                  <a:gs pos="0">
                    <a:srgbClr val="012D86"/>
                  </a:gs>
                  <a:gs pos="100000">
                    <a:srgbClr val="0E2557"/>
                  </a:gs>
                </a:gsLst>
                <a:lin scaled="0"/>
              </a:gradFill>
              <a:effectLst/>
            </a:endParaRPr>
          </a:p>
          <a:p>
            <a:pPr algn="ctr"/>
            <a:r>
              <a:rPr lang="en-US" sz="5400" dirty="0">
                <a:ln w="22225">
                  <a:solidFill>
                    <a:schemeClr val="accent2"/>
                  </a:solidFill>
                  <a:prstDash val="solid"/>
                </a:ln>
                <a:gradFill>
                  <a:gsLst>
                    <a:gs pos="0">
                      <a:srgbClr val="012D86"/>
                    </a:gs>
                    <a:gs pos="100000">
                      <a:srgbClr val="0E2557"/>
                    </a:gs>
                  </a:gsLst>
                  <a:lin scaled="0"/>
                </a:gradFill>
                <a:effectLst/>
              </a:rPr>
              <a:t>Assistant Professor &amp;Head,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Department of Economics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Cardamom Planters’ Association College Bodinayakanur .  </a:t>
            </a:r>
            <a:endParaRPr lang="en-US" sz="5400" dirty="0">
              <a:ln w="22225">
                <a:solidFill>
                  <a:schemeClr val="accent2"/>
                </a:solidFill>
                <a:prstDash val="solid"/>
              </a:ln>
              <a:gradFill>
                <a:gsLst>
                  <a:gs pos="0">
                    <a:srgbClr val="012D86"/>
                  </a:gs>
                  <a:gs pos="100000">
                    <a:srgbClr val="0E2557"/>
                  </a:gs>
                </a:gsLst>
                <a:lin scaled="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77545" y="-635"/>
            <a:ext cx="8596630" cy="819150"/>
          </a:xfrm>
        </p:spPr>
        <p:txBody>
          <a:bodyPr/>
          <a:p>
            <a:pPr algn="ctr"/>
            <a:r>
              <a:rPr lang="en-US" sz="2400">
                <a:ln w="22225">
                  <a:solidFill>
                    <a:schemeClr val="accent2"/>
                  </a:solidFill>
                  <a:prstDash val="solid"/>
                </a:ln>
                <a:solidFill>
                  <a:schemeClr val="accent2">
                    <a:lumMod val="40000"/>
                    <a:lumOff val="60000"/>
                  </a:schemeClr>
                </a:solidFill>
                <a:effectLst/>
              </a:rPr>
              <a:t> MARKETIN FUNCIONS</a:t>
            </a:r>
            <a:endParaRPr lang="en-US" sz="2400">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0" y="737235"/>
            <a:ext cx="12014200" cy="6120130"/>
          </a:xfrm>
        </p:spPr>
        <p:txBody>
          <a:bodyPr>
            <a:normAutofit lnSpcReduction="10000"/>
          </a:bodyPr>
          <a:p>
            <a:pPr marL="0" indent="0" algn="just">
              <a:buNone/>
            </a:pPr>
            <a:r>
              <a:rPr lang="en-US" sz="2800">
                <a:ln w="22225">
                  <a:solidFill>
                    <a:schemeClr val="accent2"/>
                  </a:solidFill>
                  <a:prstDash val="solid"/>
                </a:ln>
                <a:solidFill>
                  <a:schemeClr val="accent2">
                    <a:lumMod val="40000"/>
                    <a:lumOff val="60000"/>
                  </a:schemeClr>
                </a:solidFill>
                <a:effectLst/>
              </a:rPr>
              <a:t>Classification of Marketing Functions </a:t>
            </a:r>
            <a:endParaRPr lang="en-US" sz="2800">
              <a:solidFill>
                <a:schemeClr val="accent4"/>
              </a:solidFill>
              <a:effectLst/>
            </a:endParaRPr>
          </a:p>
          <a:p>
            <a:pPr algn="just">
              <a:buFont typeface="Wingdings" panose="05000000000000000000" charset="0"/>
              <a:buChar char="v"/>
            </a:pPr>
            <a:r>
              <a:rPr lang="en-US" sz="2800">
                <a:solidFill>
                  <a:schemeClr val="accent4"/>
                </a:solidFill>
                <a:effectLst/>
              </a:rPr>
              <a:t>Functions of Marketing – Classified into 5 Groups: Research, Product, Distribution, Management and Sales Promotion.</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Buying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v"/>
            </a:pPr>
            <a:r>
              <a:rPr lang="en-US" sz="2800">
                <a:solidFill>
                  <a:schemeClr val="accent4"/>
                </a:solidFill>
                <a:effectLst/>
              </a:rPr>
              <a:t>The steps include recognition of needs and wants, information search, evaluation of choices, purchase, and post-purchase evaluation. </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Elements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v"/>
            </a:pPr>
            <a:r>
              <a:rPr lang="en-US" sz="2800">
                <a:solidFill>
                  <a:schemeClr val="accent4"/>
                </a:solidFill>
                <a:effectLst/>
              </a:rPr>
              <a:t>The product is the most important part of the marketing function, it needs other elements intertwined in order to succeed, such as promotion, place, and price.</a:t>
            </a:r>
            <a:endParaRPr lang="en-US" sz="2800">
              <a:solidFill>
                <a:schemeClr val="accent4"/>
              </a:solidFill>
              <a:effectLst/>
            </a:endParaRPr>
          </a:p>
          <a:p>
            <a:pPr algn="just">
              <a:buFont typeface="Wingdings" panose="05000000000000000000" charset="0"/>
              <a:buChar char="v"/>
            </a:pPr>
            <a:r>
              <a:rPr lang="en-US" sz="2800">
                <a:ln w="22225">
                  <a:solidFill>
                    <a:schemeClr val="accent2"/>
                  </a:solidFill>
                  <a:prstDash val="solid"/>
                </a:ln>
                <a:solidFill>
                  <a:schemeClr val="accent2">
                    <a:lumMod val="40000"/>
                    <a:lumOff val="60000"/>
                  </a:schemeClr>
                </a:solidFill>
                <a:effectLst/>
              </a:rPr>
              <a:t>Selling Elaments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v"/>
            </a:pPr>
            <a:r>
              <a:rPr lang="en-US" sz="2800">
                <a:solidFill>
                  <a:schemeClr val="accent4"/>
                </a:solidFill>
                <a:effectLst/>
              </a:rPr>
              <a:t>There are five elements of a marketing mix, otherwise known as "the five P's," of marketing: product, price, place, promotion, and people.</a:t>
            </a:r>
            <a:endParaRPr lang="en-US" sz="2800">
              <a:solidFill>
                <a:schemeClr val="accent4"/>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0"/>
            <a:ext cx="12192000" cy="6858635"/>
          </a:xfrm>
        </p:spPr>
        <p:txBody>
          <a:bodyPr/>
          <a:p>
            <a:pPr marL="0" indent="0">
              <a:buNone/>
            </a:pPr>
            <a:r>
              <a:rPr lang="en-US" sz="2800">
                <a:ln w="22225">
                  <a:solidFill>
                    <a:schemeClr val="accent2"/>
                  </a:solidFill>
                  <a:prstDash val="solid"/>
                </a:ln>
                <a:solidFill>
                  <a:schemeClr val="accent2">
                    <a:lumMod val="40000"/>
                    <a:lumOff val="60000"/>
                  </a:schemeClr>
                </a:solidFill>
                <a:effectLst/>
              </a:rPr>
              <a:t>Kinds of Sales </a:t>
            </a:r>
            <a:endParaRPr lang="en-US" sz="2800">
              <a:ln w="22225">
                <a:solidFill>
                  <a:schemeClr val="accent2"/>
                </a:solidFill>
                <a:prstDash val="solid"/>
              </a:ln>
              <a:solidFill>
                <a:schemeClr val="accent2">
                  <a:lumMod val="40000"/>
                  <a:lumOff val="60000"/>
                </a:schemeClr>
              </a:solidFill>
              <a:effectLst/>
            </a:endParaRPr>
          </a:p>
          <a:p>
            <a:pPr marL="0" indent="0" algn="just">
              <a:buNone/>
            </a:pPr>
            <a:r>
              <a:rPr lang="en-US" sz="2800">
                <a:solidFill>
                  <a:schemeClr val="accent4"/>
                </a:solidFill>
                <a:effectLst/>
              </a:rPr>
              <a:t>1. Transactional selling. 2.Solution selling.</a:t>
            </a:r>
            <a:endParaRPr lang="en-US" sz="2800">
              <a:solidFill>
                <a:schemeClr val="accent4"/>
              </a:solidFill>
              <a:effectLst/>
            </a:endParaRPr>
          </a:p>
          <a:p>
            <a:pPr marL="0" indent="0" algn="just">
              <a:buNone/>
            </a:pPr>
            <a:r>
              <a:rPr lang="en-US" sz="2800">
                <a:solidFill>
                  <a:schemeClr val="accent4"/>
                </a:solidFill>
                <a:effectLst/>
              </a:rPr>
              <a:t>3. Consultative selling. 4.Provocative selling.</a:t>
            </a:r>
            <a:endParaRPr lang="en-US" sz="2800">
              <a:solidFill>
                <a:schemeClr val="accent4"/>
              </a:solidFill>
              <a:effectLst/>
            </a:endParaRPr>
          </a:p>
          <a:p>
            <a:pPr marL="0" indent="0" algn="just">
              <a:buNone/>
            </a:pPr>
            <a:r>
              <a:rPr lang="en-US" sz="2800">
                <a:ln w="22225">
                  <a:solidFill>
                    <a:schemeClr val="accent2"/>
                  </a:solidFill>
                  <a:prstDash val="solid"/>
                </a:ln>
                <a:solidFill>
                  <a:schemeClr val="accent2">
                    <a:lumMod val="40000"/>
                    <a:lumOff val="60000"/>
                  </a:schemeClr>
                </a:solidFill>
                <a:effectLst/>
              </a:rPr>
              <a:t>Storage of Marketing</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 The involves holding and preserving goods from the time they are produced until they are needed for consumption.</a:t>
            </a:r>
            <a:endParaRPr lang="en-US" sz="2800">
              <a:solidFill>
                <a:schemeClr val="accent4"/>
              </a:solidFill>
              <a:effectLst/>
            </a:endParaRPr>
          </a:p>
          <a:p>
            <a:pPr algn="just">
              <a:buFont typeface="Wingdings" panose="05000000000000000000" charset="0"/>
              <a:buChar char="Ø"/>
            </a:pPr>
            <a:r>
              <a:rPr lang="en-US" sz="2800">
                <a:ln w="22225">
                  <a:solidFill>
                    <a:schemeClr val="accent2"/>
                  </a:solidFill>
                  <a:prstDash val="solid"/>
                </a:ln>
                <a:solidFill>
                  <a:schemeClr val="accent2">
                    <a:lumMod val="40000"/>
                    <a:lumOff val="60000"/>
                  </a:schemeClr>
                </a:solidFill>
                <a:effectLst/>
              </a:rPr>
              <a:t>Imprtance of Marketing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Having data storage systems in place can help your organization be more cost-efficient by avoiding unnecessary duplication of information. </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Warehousing </a:t>
            </a:r>
            <a:endParaRPr lang="en-US" sz="2800">
              <a:ln w="22225">
                <a:solidFill>
                  <a:schemeClr val="accent2"/>
                </a:solidFill>
                <a:prstDash val="solid"/>
              </a:ln>
              <a:solidFill>
                <a:schemeClr val="accent2">
                  <a:lumMod val="40000"/>
                  <a:lumOff val="60000"/>
                </a:schemeClr>
              </a:solidFill>
              <a:effectLst/>
            </a:endParaRPr>
          </a:p>
          <a:p>
            <a:pPr marL="0" indent="0" algn="just">
              <a:buFont typeface="Wingdings" panose="05000000000000000000" charset="0"/>
              <a:buChar char="Ø"/>
            </a:pPr>
            <a:r>
              <a:rPr lang="en-US" sz="2800">
                <a:solidFill>
                  <a:schemeClr val="accent4"/>
                </a:solidFill>
                <a:effectLst/>
              </a:rPr>
              <a:t>Warehousing is the process of storing physical inventory for sale or distribution. </a:t>
            </a:r>
            <a:endParaRPr lang="en-US" sz="2800">
              <a:solidFill>
                <a:schemeClr val="accent4"/>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35" y="0"/>
            <a:ext cx="12191365" cy="6858635"/>
          </a:xfrm>
        </p:spPr>
        <p:txBody>
          <a:bodyPr/>
          <a:p>
            <a:pPr marL="0" indent="0">
              <a:buNone/>
            </a:pPr>
            <a:r>
              <a:rPr lang="en-US" sz="2800">
                <a:ln w="22225">
                  <a:solidFill>
                    <a:schemeClr val="accent2"/>
                  </a:solidFill>
                  <a:prstDash val="solid"/>
                </a:ln>
                <a:solidFill>
                  <a:schemeClr val="accent2">
                    <a:lumMod val="40000"/>
                    <a:lumOff val="60000"/>
                  </a:schemeClr>
                </a:solidFill>
                <a:effectLst/>
              </a:rPr>
              <a:t>Advantages of Warehusing </a:t>
            </a:r>
            <a:endParaRPr lang="en-US" sz="2800">
              <a:ln w="22225">
                <a:solidFill>
                  <a:schemeClr val="accent2"/>
                </a:solidFill>
                <a:prstDash val="solid"/>
              </a:ln>
              <a:solidFill>
                <a:schemeClr val="accent2">
                  <a:lumMod val="40000"/>
                  <a:lumOff val="60000"/>
                </a:schemeClr>
              </a:solidFill>
              <a:effectLst/>
            </a:endParaRPr>
          </a:p>
          <a:p>
            <a:pPr algn="just"/>
            <a:r>
              <a:rPr lang="en-US" sz="2800">
                <a:solidFill>
                  <a:schemeClr val="accent4"/>
                </a:solidFill>
                <a:effectLst/>
              </a:rPr>
              <a:t>Warehousing play an important role in the supply chain and can offer many advantages to businesses, such as increased efficiency and cost savings. </a:t>
            </a:r>
            <a:endParaRPr lang="en-US" sz="2800">
              <a:solidFill>
                <a:schemeClr val="accent4"/>
              </a:solidFill>
              <a:effectLst/>
            </a:endParaRPr>
          </a:p>
          <a:p>
            <a:pPr marL="0" indent="0" algn="just">
              <a:buNone/>
            </a:pPr>
            <a:r>
              <a:rPr lang="en-US" sz="2800">
                <a:ln w="22225">
                  <a:solidFill>
                    <a:schemeClr val="accent2"/>
                  </a:solidFill>
                  <a:prstDash val="solid"/>
                </a:ln>
                <a:solidFill>
                  <a:schemeClr val="accent2">
                    <a:lumMod val="40000"/>
                    <a:lumOff val="60000"/>
                  </a:schemeClr>
                </a:solidFill>
                <a:effectLst/>
              </a:rPr>
              <a:t>Grading and Standardization </a:t>
            </a:r>
            <a:endParaRPr lang="en-US" sz="2800">
              <a:ln w="22225">
                <a:solidFill>
                  <a:schemeClr val="accent2"/>
                </a:solidFill>
                <a:prstDash val="solid"/>
              </a:ln>
              <a:solidFill>
                <a:schemeClr val="accent2">
                  <a:lumMod val="40000"/>
                  <a:lumOff val="60000"/>
                </a:schemeClr>
              </a:solidFill>
              <a:effectLst/>
            </a:endParaRPr>
          </a:p>
          <a:p>
            <a:pPr algn="just"/>
            <a:r>
              <a:rPr lang="en-US" sz="2800">
                <a:solidFill>
                  <a:schemeClr val="accent4"/>
                </a:solidFill>
                <a:effectLst/>
              </a:rPr>
              <a:t> The standardization means Making the quality specifications of the grades uniform among buyers and sellers over space and time. Grading can be defined as the sorting of the unlike lots of the produce into different lots according to the quality specifications laid down.</a:t>
            </a:r>
            <a:endParaRPr lang="en-US" sz="2800">
              <a:solidFill>
                <a:schemeClr val="accent4"/>
              </a:solidFill>
              <a:effectLst/>
            </a:endParaRPr>
          </a:p>
          <a:p>
            <a:pPr algn="just"/>
            <a:r>
              <a:rPr lang="en-US" sz="2800">
                <a:ln w="22225">
                  <a:solidFill>
                    <a:schemeClr val="accent2"/>
                  </a:solidFill>
                  <a:prstDash val="solid"/>
                </a:ln>
                <a:solidFill>
                  <a:schemeClr val="accent2">
                    <a:lumMod val="40000"/>
                    <a:lumOff val="60000"/>
                  </a:schemeClr>
                </a:solidFill>
                <a:effectLst/>
              </a:rPr>
              <a:t>Transportation </a:t>
            </a:r>
            <a:endParaRPr lang="en-US" sz="2800">
              <a:ln w="22225">
                <a:solidFill>
                  <a:schemeClr val="accent2"/>
                </a:solidFill>
                <a:prstDash val="solid"/>
              </a:ln>
              <a:solidFill>
                <a:schemeClr val="accent2">
                  <a:lumMod val="40000"/>
                  <a:lumOff val="60000"/>
                </a:schemeClr>
              </a:solidFill>
              <a:effectLst/>
            </a:endParaRPr>
          </a:p>
          <a:p>
            <a:pPr algn="just"/>
            <a:r>
              <a:rPr lang="en-US" sz="2800">
                <a:solidFill>
                  <a:schemeClr val="accent4"/>
                </a:solidFill>
                <a:effectLst/>
              </a:rPr>
              <a:t> The transport are air, water, and land transport, which includes rails or railways, road and off-road transport. Other modes also exist, including pipelines, cable transport, and space transport.</a:t>
            </a:r>
            <a:endParaRPr lang="en-US" sz="2800">
              <a:solidFill>
                <a:schemeClr val="accent4"/>
              </a:soli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algn="ctr"/>
            <a:r>
              <a:rPr lang="en-US" sz="9600">
                <a:ln w="22225">
                  <a:solidFill>
                    <a:schemeClr val="accent2"/>
                  </a:solidFill>
                  <a:prstDash val="solid"/>
                </a:ln>
                <a:solidFill>
                  <a:schemeClr val="accent2">
                    <a:lumMod val="40000"/>
                    <a:lumOff val="60000"/>
                  </a:schemeClr>
                </a:solidFill>
                <a:effectLst/>
              </a:rPr>
              <a:t>Thank you </a:t>
            </a:r>
            <a:endParaRPr lang="en-US" sz="960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1981</Words>
  <Application>WPS Presentation</Application>
  <PresentationFormat>Widescreen</PresentationFormat>
  <Paragraphs>35</Paragraphs>
  <Slides>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vt:i4>
      </vt:variant>
    </vt:vector>
  </HeadingPairs>
  <TitlesOfParts>
    <vt:vector size="16" baseType="lpstr">
      <vt:lpstr>Arial</vt:lpstr>
      <vt:lpstr>SimSun</vt:lpstr>
      <vt:lpstr>Wingdings</vt:lpstr>
      <vt:lpstr>Wingdings 3</vt:lpstr>
      <vt:lpstr>Arial</vt:lpstr>
      <vt:lpstr>Wingdings</vt:lpstr>
      <vt:lpstr>Trebuchet MS</vt:lpstr>
      <vt:lpstr>Microsoft YaHei</vt:lpstr>
      <vt:lpstr>Arial Unicode MS</vt:lpstr>
      <vt:lpstr>Calibri</vt:lpstr>
      <vt:lpstr>Facet</vt:lpstr>
      <vt:lpstr>                            </vt:lpstr>
      <vt:lpstr> MARKETIN FUNCIONS</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PERSONAL</cp:lastModifiedBy>
  <cp:revision>18</cp:revision>
  <dcterms:created xsi:type="dcterms:W3CDTF">2021-06-05T02:51:00Z</dcterms:created>
  <dcterms:modified xsi:type="dcterms:W3CDTF">2024-11-06T23:55:04Z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E0DE99500AF24983B646242E4DD5F6AD</vt:lpwstr>
  </property>
  <property fmtid="{D5CDD505-2E9C-101B-9397-08002B2CF9AE}" pid="3" name="KSOProductBuildVer">
    <vt:lpwstr>1033-12.2.0.18607</vt:lpwstr>
  </property>
</Properties>
</file>