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56"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D8BD707-D9CF-40AE-B4C6-C98DA3205C09}" type="datetimeFigureOut">
              <a:rPr lang="en-US" smtClean="0"/>
              <a:pPr/>
              <a:t>19/11/2024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19/11/2024</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19/11/2024</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D8BD707-D9CF-40AE-B4C6-C98DA3205C09}" type="datetimeFigureOut">
              <a:rPr lang="en-US" smtClean="0"/>
              <a:pPr/>
              <a:t>19/11/2024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19/11/2024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Features of Indirect Tax</a:t>
            </a:r>
            <a:endParaRPr lang="en-US" dirty="0"/>
          </a:p>
        </p:txBody>
      </p:sp>
      <p:sp>
        <p:nvSpPr>
          <p:cNvPr id="3" name="Content Placeholder 2"/>
          <p:cNvSpPr>
            <a:spLocks noGrp="1"/>
          </p:cNvSpPr>
          <p:nvPr>
            <p:ph sz="quarter" idx="1"/>
          </p:nvPr>
        </p:nvSpPr>
        <p:spPr/>
        <p:txBody>
          <a:bodyPr>
            <a:normAutofit lnSpcReduction="10000"/>
          </a:bodyPr>
          <a:lstStyle/>
          <a:p>
            <a:pPr algn="r">
              <a:buNone/>
            </a:pPr>
            <a:endParaRPr lang="en-US" sz="2500" b="1" dirty="0" smtClean="0">
              <a:latin typeface="Times New Roman" pitchFamily="18" charset="0"/>
              <a:cs typeface="Times New Roman" pitchFamily="18" charset="0"/>
            </a:endParaRPr>
          </a:p>
          <a:p>
            <a:pPr algn="r">
              <a:buNone/>
            </a:pPr>
            <a:endParaRPr lang="en-US" sz="2500" b="1" dirty="0" smtClean="0">
              <a:latin typeface="Times New Roman" pitchFamily="18" charset="0"/>
              <a:cs typeface="Times New Roman" pitchFamily="18" charset="0"/>
            </a:endParaRPr>
          </a:p>
          <a:p>
            <a:pPr algn="r">
              <a:buNone/>
            </a:pPr>
            <a:endParaRPr lang="en-US" sz="2500" b="1" dirty="0" smtClean="0">
              <a:latin typeface="Times New Roman" pitchFamily="18" charset="0"/>
              <a:cs typeface="Times New Roman" pitchFamily="18" charset="0"/>
            </a:endParaRPr>
          </a:p>
          <a:p>
            <a:pPr algn="r">
              <a:buNone/>
            </a:pPr>
            <a:endParaRPr lang="en-US" sz="2500" b="1" dirty="0" smtClean="0">
              <a:latin typeface="Times New Roman" pitchFamily="18" charset="0"/>
              <a:cs typeface="Times New Roman" pitchFamily="18" charset="0"/>
            </a:endParaRPr>
          </a:p>
          <a:p>
            <a:pPr algn="r">
              <a:buNone/>
            </a:pPr>
            <a:r>
              <a:rPr lang="en-US" sz="2500" b="1" dirty="0" err="1" smtClean="0">
                <a:latin typeface="Times New Roman" pitchFamily="18" charset="0"/>
                <a:cs typeface="Times New Roman" pitchFamily="18" charset="0"/>
              </a:rPr>
              <a:t>Dr.S.NAGALINGAM</a:t>
            </a:r>
            <a:r>
              <a:rPr lang="en-US" sz="2500" b="1" dirty="0" smtClean="0">
                <a:latin typeface="Times New Roman" pitchFamily="18" charset="0"/>
                <a:cs typeface="Times New Roman" pitchFamily="18" charset="0"/>
              </a:rPr>
              <a:t>,</a:t>
            </a:r>
            <a:r>
              <a:rPr lang="en-US" sz="2500" dirty="0" smtClean="0">
                <a:latin typeface="Times New Roman" pitchFamily="18" charset="0"/>
                <a:cs typeface="Times New Roman" pitchFamily="18" charset="0"/>
              </a:rPr>
              <a:t> </a:t>
            </a:r>
          </a:p>
          <a:p>
            <a:pPr algn="r">
              <a:buNone/>
            </a:pPr>
            <a:r>
              <a:rPr lang="en-US" sz="2500" dirty="0" err="1" smtClean="0">
                <a:latin typeface="Times New Roman" pitchFamily="18" charset="0"/>
                <a:cs typeface="Times New Roman" pitchFamily="18" charset="0"/>
              </a:rPr>
              <a:t>M.Com</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M.Phil.</a:t>
            </a:r>
            <a:r>
              <a:rPr lang="en-US" sz="2500" dirty="0" smtClean="0">
                <a:latin typeface="Times New Roman" pitchFamily="18" charset="0"/>
                <a:cs typeface="Times New Roman" pitchFamily="18" charset="0"/>
              </a:rPr>
              <a:t>, P.G.D.C.A., Ph.D.,</a:t>
            </a:r>
          </a:p>
          <a:p>
            <a:pPr algn="r">
              <a:buNone/>
            </a:pPr>
            <a:r>
              <a:rPr lang="en-US" sz="2500" dirty="0" smtClean="0">
                <a:latin typeface="Times New Roman" pitchFamily="18" charset="0"/>
                <a:cs typeface="Times New Roman" pitchFamily="18" charset="0"/>
              </a:rPr>
              <a:t>Assistant Professor,</a:t>
            </a:r>
          </a:p>
          <a:p>
            <a:pPr algn="r">
              <a:buNone/>
            </a:pPr>
            <a:r>
              <a:rPr lang="en-US" sz="2500" dirty="0" smtClean="0">
                <a:latin typeface="Times New Roman" pitchFamily="18" charset="0"/>
                <a:cs typeface="Times New Roman" pitchFamily="18" charset="0"/>
              </a:rPr>
              <a:t>PG &amp; Research Department of Commerce,</a:t>
            </a:r>
          </a:p>
          <a:p>
            <a:pPr algn="r">
              <a:buNone/>
            </a:pPr>
            <a:r>
              <a:rPr lang="en-US" sz="2500" dirty="0" smtClean="0">
                <a:latin typeface="Times New Roman" pitchFamily="18" charset="0"/>
                <a:cs typeface="Times New Roman" pitchFamily="18" charset="0"/>
              </a:rPr>
              <a:t>Cardamom Planters’ Association College,</a:t>
            </a:r>
          </a:p>
          <a:p>
            <a:pPr algn="r">
              <a:buNone/>
            </a:pPr>
            <a:r>
              <a:rPr lang="en-US" sz="2500" dirty="0" smtClean="0">
                <a:latin typeface="Times New Roman" pitchFamily="18" charset="0"/>
                <a:cs typeface="Times New Roman" pitchFamily="18" charset="0"/>
              </a:rPr>
              <a:t>Bodinayakanur.</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1447799"/>
          </a:xfrm>
        </p:spPr>
        <p:txBody>
          <a:bodyPr>
            <a:normAutofit fontScale="90000"/>
          </a:bodyPr>
          <a:lstStyle/>
          <a:p>
            <a:pPr algn="l"/>
            <a:r>
              <a:rPr lang="en-US" b="1" dirty="0" smtClean="0"/>
              <a:t/>
            </a:r>
            <a:br>
              <a:rPr lang="en-US" b="1" dirty="0" smtClean="0"/>
            </a:br>
            <a:r>
              <a:rPr lang="en-US" b="1" dirty="0" smtClean="0">
                <a:latin typeface="Times New Roman" pitchFamily="18" charset="0"/>
                <a:cs typeface="Times New Roman" pitchFamily="18" charset="0"/>
              </a:rPr>
              <a:t>Features </a:t>
            </a:r>
            <a:r>
              <a:rPr lang="en-US" b="1" dirty="0" smtClean="0">
                <a:latin typeface="Times New Roman" pitchFamily="18" charset="0"/>
                <a:cs typeface="Times New Roman" pitchFamily="18" charset="0"/>
              </a:rPr>
              <a:t>of Indirect Tax</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438400"/>
            <a:ext cx="6400800" cy="2819400"/>
          </a:xfrm>
        </p:spPr>
        <p:txBody>
          <a:bodyPr>
            <a:normAutofit/>
          </a:bodyPr>
          <a:lstStyle/>
          <a:p>
            <a:pPr algn="just"/>
            <a:r>
              <a:rPr lang="en-US" dirty="0" smtClean="0">
                <a:solidFill>
                  <a:schemeClr val="tx1"/>
                </a:solidFill>
                <a:latin typeface="Times New Roman" pitchFamily="18" charset="0"/>
                <a:cs typeface="Times New Roman" pitchFamily="18" charset="0"/>
              </a:rPr>
              <a:t>	In </a:t>
            </a:r>
            <a:r>
              <a:rPr lang="en-US" dirty="0" smtClean="0">
                <a:solidFill>
                  <a:schemeClr val="tx1"/>
                </a:solidFill>
                <a:latin typeface="Times New Roman" pitchFamily="18" charset="0"/>
                <a:cs typeface="Times New Roman" pitchFamily="18" charset="0"/>
              </a:rPr>
              <a:t>India, there are many different Indirect Taxes which are applicable on different kinds of goods, imports, manufacturing and services. </a:t>
            </a:r>
            <a:r>
              <a:rPr lang="en-US" dirty="0" smtClean="0">
                <a:solidFill>
                  <a:schemeClr val="tx1"/>
                </a:solidFill>
                <a:latin typeface="Times New Roman" pitchFamily="18" charset="0"/>
                <a:cs typeface="Times New Roman" pitchFamily="18" charset="0"/>
              </a:rPr>
              <a:t>Indirect Tax has some defining characteristics. These are as follows: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b="1" dirty="0" smtClean="0">
                <a:latin typeface="Times New Roman" pitchFamily="18" charset="0"/>
                <a:cs typeface="Times New Roman" pitchFamily="18" charset="0"/>
              </a:rPr>
              <a:t>1</a:t>
            </a:r>
            <a:r>
              <a:rPr lang="en-US" b="1" dirty="0" smtClean="0">
                <a:latin typeface="Times New Roman" pitchFamily="18" charset="0"/>
                <a:cs typeface="Times New Roman" pitchFamily="18" charset="0"/>
              </a:rPr>
              <a:t>. Charged on Commodities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85000" lnSpcReduction="20000"/>
          </a:bodyPr>
          <a:lstStyle/>
          <a:p>
            <a:pPr algn="just">
              <a:buNone/>
            </a:pPr>
            <a:r>
              <a:rPr lang="en-US" dirty="0" smtClean="0">
                <a:latin typeface="Times New Roman" pitchFamily="18" charset="0"/>
                <a:cs typeface="Times New Roman" pitchFamily="18" charset="0"/>
              </a:rPr>
              <a:t>		Indirect </a:t>
            </a:r>
            <a:r>
              <a:rPr lang="en-US" dirty="0" smtClean="0">
                <a:latin typeface="Times New Roman" pitchFamily="18" charset="0"/>
                <a:cs typeface="Times New Roman" pitchFamily="18" charset="0"/>
              </a:rPr>
              <a:t>taxes are charged on material things such as goods and services. These are not levied on the income you earn.</a:t>
            </a:r>
          </a:p>
          <a:p>
            <a:pPr algn="just">
              <a:buNone/>
            </a:pPr>
            <a:r>
              <a:rPr lang="en-US" b="1" dirty="0" smtClean="0">
                <a:latin typeface="Times New Roman" pitchFamily="18" charset="0"/>
                <a:cs typeface="Times New Roman" pitchFamily="18" charset="0"/>
              </a:rPr>
              <a:t>2. Shifts the Burden of Tax</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Sellers </a:t>
            </a:r>
            <a:r>
              <a:rPr lang="en-US" dirty="0" smtClean="0">
                <a:latin typeface="Times New Roman" pitchFamily="18" charset="0"/>
                <a:cs typeface="Times New Roman" pitchFamily="18" charset="0"/>
              </a:rPr>
              <a:t>of the goods are required to pay the indirect taxes to the government. But they transfer the liability to their consumers.</a:t>
            </a:r>
          </a:p>
          <a:p>
            <a:pPr algn="just">
              <a:buNone/>
            </a:pPr>
            <a:r>
              <a:rPr lang="en-US" b="1" dirty="0" smtClean="0">
                <a:latin typeface="Times New Roman" pitchFamily="18" charset="0"/>
                <a:cs typeface="Times New Roman" pitchFamily="18" charset="0"/>
              </a:rPr>
              <a:t>3. Tax Evasion</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Indirect </a:t>
            </a:r>
            <a:r>
              <a:rPr lang="en-US" dirty="0" smtClean="0">
                <a:latin typeface="Times New Roman" pitchFamily="18" charset="0"/>
                <a:cs typeface="Times New Roman" pitchFamily="18" charset="0"/>
              </a:rPr>
              <a:t>taxes are already included in the price of the commodities. Thus, when you buy goods or a service, you automatically pay your share of the tax. This can thus help to reduce tax evasion.</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b="1" dirty="0" smtClean="0"/>
              <a:t>4</a:t>
            </a:r>
            <a:r>
              <a:rPr lang="en-US" b="1" dirty="0" smtClean="0"/>
              <a:t>. Paid by the Consumer</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70000" lnSpcReduction="20000"/>
          </a:bodyPr>
          <a:lstStyle/>
          <a:p>
            <a:pPr algn="just">
              <a:buNone/>
            </a:pPr>
            <a:r>
              <a:rPr lang="en-US" sz="3800" dirty="0" smtClean="0">
                <a:latin typeface="Times New Roman" pitchFamily="18" charset="0"/>
                <a:cs typeface="Times New Roman" pitchFamily="18" charset="0"/>
              </a:rPr>
              <a:t>		The </a:t>
            </a:r>
            <a:r>
              <a:rPr lang="en-US" sz="3800" dirty="0" smtClean="0">
                <a:latin typeface="Times New Roman" pitchFamily="18" charset="0"/>
                <a:cs typeface="Times New Roman" pitchFamily="18" charset="0"/>
              </a:rPr>
              <a:t>liability of indirect tax is passed on by the sellers to the consumers. This tax is thus charged at the point of sales and is paid by the customers.</a:t>
            </a:r>
          </a:p>
          <a:p>
            <a:pPr algn="just">
              <a:buNone/>
            </a:pPr>
            <a:r>
              <a:rPr lang="en-US" sz="3800" b="1" dirty="0" smtClean="0">
                <a:latin typeface="Times New Roman" pitchFamily="18" charset="0"/>
                <a:cs typeface="Times New Roman" pitchFamily="18" charset="0"/>
              </a:rPr>
              <a:t>5. Revenue for Government</a:t>
            </a:r>
            <a:endParaRPr lang="en-US" sz="3800" dirty="0" smtClean="0">
              <a:latin typeface="Times New Roman" pitchFamily="18" charset="0"/>
              <a:cs typeface="Times New Roman" pitchFamily="18" charset="0"/>
            </a:endParaRPr>
          </a:p>
          <a:p>
            <a:pPr algn="just">
              <a:buNone/>
            </a:pPr>
            <a:r>
              <a:rPr lang="en-US" sz="3800" dirty="0" smtClean="0">
                <a:latin typeface="Times New Roman" pitchFamily="18" charset="0"/>
                <a:cs typeface="Times New Roman" pitchFamily="18" charset="0"/>
              </a:rPr>
              <a:t>		Since </a:t>
            </a:r>
            <a:r>
              <a:rPr lang="en-US" sz="3800" dirty="0" smtClean="0">
                <a:latin typeface="Times New Roman" pitchFamily="18" charset="0"/>
                <a:cs typeface="Times New Roman" pitchFamily="18" charset="0"/>
              </a:rPr>
              <a:t>this type of tax cannot be easily evaded and is applicable on most of the commodities, it serves as a major revenue source for the govt. Its contribution is higher than the direct tax.</a:t>
            </a:r>
          </a:p>
          <a:p>
            <a:pPr algn="just">
              <a:buNone/>
            </a:pPr>
            <a:r>
              <a:rPr lang="en-US" sz="3800" b="1" dirty="0" smtClean="0">
                <a:latin typeface="Times New Roman" pitchFamily="18" charset="0"/>
                <a:cs typeface="Times New Roman" pitchFamily="18" charset="0"/>
              </a:rPr>
              <a:t>6. Consumer is not Directly Affected</a:t>
            </a:r>
            <a:endParaRPr lang="en-US" sz="3800" dirty="0" smtClean="0">
              <a:latin typeface="Times New Roman" pitchFamily="18" charset="0"/>
              <a:cs typeface="Times New Roman" pitchFamily="18" charset="0"/>
            </a:endParaRPr>
          </a:p>
          <a:p>
            <a:pPr algn="just">
              <a:buNone/>
            </a:pPr>
            <a:r>
              <a:rPr lang="en-US" sz="3800" dirty="0" smtClean="0">
                <a:latin typeface="Times New Roman" pitchFamily="18" charset="0"/>
                <a:cs typeface="Times New Roman" pitchFamily="18" charset="0"/>
              </a:rPr>
              <a:t>		The </a:t>
            </a:r>
            <a:r>
              <a:rPr lang="en-US" sz="3800" dirty="0" smtClean="0">
                <a:latin typeface="Times New Roman" pitchFamily="18" charset="0"/>
                <a:cs typeface="Times New Roman" pitchFamily="18" charset="0"/>
              </a:rPr>
              <a:t>main cause of direct tax evasion is that it is charged on the income directly. Indirect taxes face no such problem as they are not directly affected.</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Benefits of Indirect Tax</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62500" lnSpcReduction="20000"/>
          </a:bodyPr>
          <a:lstStyle/>
          <a:p>
            <a:pPr algn="just">
              <a:buNone/>
            </a:pPr>
            <a:r>
              <a:rPr lang="en-US" sz="3600" dirty="0" smtClean="0">
                <a:latin typeface="Times New Roman" pitchFamily="18" charset="0"/>
                <a:cs typeface="Times New Roman" pitchFamily="18" charset="0"/>
              </a:rPr>
              <a:t>	Indirect </a:t>
            </a:r>
            <a:r>
              <a:rPr lang="en-US" sz="3600" dirty="0" smtClean="0">
                <a:latin typeface="Times New Roman" pitchFamily="18" charset="0"/>
                <a:cs typeface="Times New Roman" pitchFamily="18" charset="0"/>
              </a:rPr>
              <a:t>tax provides many benefits which are not available in the case of direct taxes.</a:t>
            </a:r>
          </a:p>
          <a:p>
            <a:pPr algn="just">
              <a:buNone/>
            </a:pPr>
            <a:r>
              <a:rPr lang="en-US" sz="3600" b="1" dirty="0" smtClean="0">
                <a:latin typeface="Times New Roman" pitchFamily="18" charset="0"/>
                <a:cs typeface="Times New Roman" pitchFamily="18" charset="0"/>
              </a:rPr>
              <a:t>1. Helps Maintain Equity</a:t>
            </a:r>
            <a:endParaRPr lang="en-US" sz="3600" dirty="0" smtClean="0">
              <a:latin typeface="Times New Roman" pitchFamily="18" charset="0"/>
              <a:cs typeface="Times New Roman" pitchFamily="18" charset="0"/>
            </a:endParaRPr>
          </a:p>
          <a:p>
            <a:pPr algn="just">
              <a:buNone/>
            </a:pPr>
            <a:r>
              <a:rPr lang="en-US" sz="3600" dirty="0" smtClean="0">
                <a:latin typeface="Times New Roman" pitchFamily="18" charset="0"/>
                <a:cs typeface="Times New Roman" pitchFamily="18" charset="0"/>
              </a:rPr>
              <a:t>		Indirect </a:t>
            </a:r>
            <a:r>
              <a:rPr lang="en-US" sz="3600" dirty="0" smtClean="0">
                <a:latin typeface="Times New Roman" pitchFamily="18" charset="0"/>
                <a:cs typeface="Times New Roman" pitchFamily="18" charset="0"/>
              </a:rPr>
              <a:t>taxes are very equitable. The tax depends on the cost of the goods. The higher the price of the goods the more can be the indirect taxes involved. Thus, the people who can purchase high-priced goods pay higher indirect taxes.</a:t>
            </a:r>
          </a:p>
          <a:p>
            <a:pPr algn="just">
              <a:buNone/>
            </a:pPr>
            <a:r>
              <a:rPr lang="en-US" sz="3600" b="1" dirty="0" smtClean="0">
                <a:latin typeface="Times New Roman" pitchFamily="18" charset="0"/>
                <a:cs typeface="Times New Roman" pitchFamily="18" charset="0"/>
              </a:rPr>
              <a:t>2. Easy to Pay/Collect</a:t>
            </a:r>
            <a:endParaRPr lang="en-US" sz="3600" dirty="0" smtClean="0">
              <a:latin typeface="Times New Roman" pitchFamily="18" charset="0"/>
              <a:cs typeface="Times New Roman" pitchFamily="18" charset="0"/>
            </a:endParaRPr>
          </a:p>
          <a:p>
            <a:pPr algn="just">
              <a:buNone/>
            </a:pPr>
            <a:r>
              <a:rPr lang="en-US" sz="3600" dirty="0" smtClean="0">
                <a:latin typeface="Times New Roman" pitchFamily="18" charset="0"/>
                <a:cs typeface="Times New Roman" pitchFamily="18" charset="0"/>
              </a:rPr>
              <a:t>		Indirect </a:t>
            </a:r>
            <a:r>
              <a:rPr lang="en-US" sz="3600" dirty="0" smtClean="0">
                <a:latin typeface="Times New Roman" pitchFamily="18" charset="0"/>
                <a:cs typeface="Times New Roman" pitchFamily="18" charset="0"/>
              </a:rPr>
              <a:t>taxes are easy to pay for both taxpayers and the authorities. For the tax-payers: While making payment of direct taxes, you need to file an income tax return statement, though it can be done by yourself, it generally requires a Chartered Accountant. But in case of Indirect Taxes, there is no such need as it is paid when you purchase a good.</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b="1"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 Convenient</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92500"/>
          </a:bodyPr>
          <a:lstStyle/>
          <a:p>
            <a:pPr algn="just">
              <a:buNone/>
            </a:pPr>
            <a:r>
              <a:rPr lang="en-US" dirty="0" smtClean="0">
                <a:latin typeface="Times New Roman" pitchFamily="18" charset="0"/>
                <a:cs typeface="Times New Roman" pitchFamily="18" charset="0"/>
              </a:rPr>
              <a:t>		While </a:t>
            </a:r>
            <a:r>
              <a:rPr lang="en-US" dirty="0" smtClean="0">
                <a:latin typeface="Times New Roman" pitchFamily="18" charset="0"/>
                <a:cs typeface="Times New Roman" pitchFamily="18" charset="0"/>
              </a:rPr>
              <a:t>calculating the income, there are 5 heads to go through. It should include all the earnings you have made; this is the reason why people evade income tax. But indirect taxes provide you convenience as these are collected on point of sales, i.e., when you purchase.</a:t>
            </a:r>
          </a:p>
          <a:p>
            <a:pPr algn="just">
              <a:buNone/>
            </a:pPr>
            <a:r>
              <a:rPr lang="en-US" b="1" dirty="0" smtClean="0">
                <a:latin typeface="Times New Roman" pitchFamily="18" charset="0"/>
                <a:cs typeface="Times New Roman" pitchFamily="18" charset="0"/>
              </a:rPr>
              <a:t>4. Limit Harmful Consumption</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Commodities </a:t>
            </a:r>
            <a:r>
              <a:rPr lang="en-US" dirty="0" smtClean="0">
                <a:latin typeface="Times New Roman" pitchFamily="18" charset="0"/>
                <a:cs typeface="Times New Roman" pitchFamily="18" charset="0"/>
              </a:rPr>
              <a:t>that are harmful to our health such as tobacco, wine, etc include the highest indirect tax. This makes them highly expensive. The high cost of goods helps limit their consumption.</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5</a:t>
            </a:r>
            <a:r>
              <a:rPr lang="en-US" b="1" dirty="0" smtClean="0">
                <a:latin typeface="Times New Roman" pitchFamily="18" charset="0"/>
                <a:cs typeface="Times New Roman" pitchFamily="18" charset="0"/>
              </a:rPr>
              <a:t>. Has a Broader Scope</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sz="quarter" idx="1"/>
          </p:nvPr>
        </p:nvSpPr>
        <p:spPr/>
        <p:txBody>
          <a:bodyPr/>
          <a:lstStyle/>
          <a:p>
            <a:pPr algn="just">
              <a:buNone/>
            </a:pPr>
            <a:r>
              <a:rPr lang="en-US" dirty="0" smtClean="0">
                <a:latin typeface="Times New Roman" pitchFamily="18" charset="0"/>
                <a:cs typeface="Times New Roman" pitchFamily="18" charset="0"/>
              </a:rPr>
              <a:t>		Indirect </a:t>
            </a:r>
            <a:r>
              <a:rPr lang="en-US" dirty="0" smtClean="0">
                <a:latin typeface="Times New Roman" pitchFamily="18" charset="0"/>
                <a:cs typeface="Times New Roman" pitchFamily="18" charset="0"/>
              </a:rPr>
              <a:t>taxes are levied on a range of products and services. It is not the case that some brands incur taxes and some don’t. Also, unlike direct taxes, where it is a one-time payment that is high, indirect taxes are paid as and when you purchase and are much smaller in amount.</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6</TotalTime>
  <Words>36</Words>
  <Application>Microsoft Office PowerPoint</Application>
  <PresentationFormat>On-screen Show (4:3)</PresentationFormat>
  <Paragraphs>37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Median</vt:lpstr>
      <vt:lpstr>Features of Indirect Tax</vt:lpstr>
      <vt:lpstr> Features of Indirect Tax </vt:lpstr>
      <vt:lpstr> 1. Charged on Commodities </vt:lpstr>
      <vt:lpstr> 4. Paid by the Consumer </vt:lpstr>
      <vt:lpstr>Benefits of Indirect Tax</vt:lpstr>
      <vt:lpstr> 3. Convenient </vt:lpstr>
      <vt:lpstr> 5. Has a Broader Scope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Features of Indirect Tax </dc:title>
  <dc:creator>cpac</dc:creator>
  <cp:lastModifiedBy>cpac</cp:lastModifiedBy>
  <cp:revision>3</cp:revision>
  <dcterms:created xsi:type="dcterms:W3CDTF">2006-08-16T00:00:00Z</dcterms:created>
  <dcterms:modified xsi:type="dcterms:W3CDTF">2024-11-19T10:59:45Z</dcterms:modified>
</cp:coreProperties>
</file>