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2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F1F2D67-32A0-456D-A072-8EAFC0F436CD}" type="datetimeFigureOut">
              <a:rPr lang="en-IN" smtClean="0"/>
              <a:t>05-12-2024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320393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F1F2D67-32A0-456D-A072-8EAFC0F436CD}" type="datetimeFigureOut">
              <a:rPr lang="en-IN" smtClean="0"/>
              <a:t>05-12-2024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2719239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1F2D67-32A0-456D-A072-8EAFC0F436CD}" type="datetimeFigureOut">
              <a:rPr lang="en-IN" smtClean="0"/>
              <a:t>05-12-2024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1255877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F1F2D67-32A0-456D-A072-8EAFC0F436CD}" type="datetimeFigureOut">
              <a:rPr lang="en-IN" smtClean="0"/>
              <a:t>05-12-2024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44769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F1F2D67-32A0-456D-A072-8EAFC0F436CD}" type="datetimeFigureOut">
              <a:rPr lang="en-IN" smtClean="0"/>
              <a:t>05-12-2024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307695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F1F2D67-32A0-456D-A072-8EAFC0F436CD}" type="datetimeFigureOut">
              <a:rPr lang="en-IN" smtClean="0"/>
              <a:t>05-12-2024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1601209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F2D67-32A0-456D-A072-8EAFC0F436CD}" type="datetimeFigureOut">
              <a:rPr lang="en-IN" smtClean="0"/>
              <a:t>05-12-2024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510432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F2D67-32A0-456D-A072-8EAFC0F436CD}" type="datetimeFigureOut">
              <a:rPr lang="en-IN" smtClean="0"/>
              <a:t>05-12-2024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215820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F2D67-32A0-456D-A072-8EAFC0F436CD}" type="datetimeFigureOut">
              <a:rPr lang="en-IN" smtClean="0"/>
              <a:t>05-12-2024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2937547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F1F2D67-32A0-456D-A072-8EAFC0F436CD}" type="datetimeFigureOut">
              <a:rPr lang="en-IN" smtClean="0"/>
              <a:t>05-12-2024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4249730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F1F2D67-32A0-456D-A072-8EAFC0F436CD}" type="datetimeFigureOut">
              <a:rPr lang="en-IN" smtClean="0"/>
              <a:t>05-12-2024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95FD5D-A9F0-4DE8-AE1F-B0A1B71D18D6}" type="slidenum">
              <a:rPr lang="en-IN" smtClean="0"/>
              <a:t>‹#›</a:t>
            </a:fld>
            <a:endParaRPr lang="en-IN"/>
          </a:p>
        </p:txBody>
      </p:sp>
    </p:spTree>
    <p:extLst>
      <p:ext uri="{BB962C8B-B14F-4D97-AF65-F5344CB8AC3E}">
        <p14:creationId xmlns:p14="http://schemas.microsoft.com/office/powerpoint/2010/main" val="191741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F2D67-32A0-456D-A072-8EAFC0F436CD}" type="datetimeFigureOut">
              <a:rPr lang="en-IN" smtClean="0"/>
              <a:t>05-12-2024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95FD5D-A9F0-4DE8-AE1F-B0A1B71D18D6}" type="slidenum">
              <a:rPr lang="en-IN" smtClean="0"/>
              <a:t>‹#›</a:t>
            </a:fld>
            <a:endParaRPr lang="en-IN"/>
          </a:p>
        </p:txBody>
      </p:sp>
    </p:spTree>
    <p:extLst>
      <p:ext uri="{BB962C8B-B14F-4D97-AF65-F5344CB8AC3E}">
        <p14:creationId xmlns:p14="http://schemas.microsoft.com/office/powerpoint/2010/main" val="3182990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1;p13"/>
          <p:cNvSpPr txBox="1"/>
          <p:nvPr/>
        </p:nvSpPr>
        <p:spPr>
          <a:xfrm>
            <a:off x="636" y="1144145"/>
            <a:ext cx="12191364" cy="4324220"/>
          </a:xfrm>
          <a:prstGeom prst="rect">
            <a:avLst/>
          </a:prstGeom>
          <a:no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pPr algn="ctr"/>
            <a:r>
              <a:rPr lang="en-IN" sz="11500" b="1" i="0" u="none" strike="noStrike" cap="none" dirty="0" smtClean="0">
                <a:solidFill>
                  <a:schemeClr val="accent6">
                    <a:lumMod val="75000"/>
                  </a:schemeClr>
                </a:solidFill>
                <a:latin typeface="+mj-lt"/>
                <a:ea typeface="Helvetica Neue"/>
                <a:cs typeface="Helvetica Neue"/>
                <a:sym typeface="Helvetica Neue"/>
              </a:rPr>
              <a:t>FUNARIA</a:t>
            </a:r>
            <a:endParaRPr lang="en-IN" sz="8800" b="1" dirty="0" smtClean="0">
              <a:solidFill>
                <a:schemeClr val="accent6">
                  <a:lumMod val="75000"/>
                </a:schemeClr>
              </a:solidFill>
              <a:latin typeface="Arial Narrow" panose="020B0606020202030204" pitchFamily="34" charset="0"/>
            </a:endParaRPr>
          </a:p>
          <a:p>
            <a:pPr marL="0" marR="0" lvl="0" indent="0" algn="ctr" rtl="0">
              <a:spcBef>
                <a:spcPts val="0"/>
              </a:spcBef>
              <a:spcAft>
                <a:spcPts val="0"/>
              </a:spcAft>
              <a:buNone/>
            </a:pPr>
            <a:endParaRPr lang="en-US" sz="2400" b="1" i="1" u="none" strike="noStrike" cap="none" dirty="0" smtClean="0">
              <a:latin typeface="Calibri"/>
              <a:ea typeface="Calibri"/>
              <a:cs typeface="Calibri"/>
              <a:sym typeface="Calibri"/>
            </a:endParaRPr>
          </a:p>
          <a:p>
            <a:pPr marL="0" marR="0" lvl="0" indent="0" algn="ctr" rtl="0">
              <a:spcBef>
                <a:spcPts val="0"/>
              </a:spcBef>
              <a:spcAft>
                <a:spcPts val="0"/>
              </a:spcAft>
              <a:buNone/>
            </a:pPr>
            <a:endParaRPr lang="en-US" sz="2400" b="1" i="1" u="none" strike="noStrike" cap="none" dirty="0" smtClean="0">
              <a:latin typeface="Calibri"/>
              <a:ea typeface="Calibri"/>
              <a:cs typeface="Calibri"/>
              <a:sym typeface="Calibri"/>
            </a:endParaRPr>
          </a:p>
          <a:p>
            <a:pPr algn="ctr"/>
            <a:r>
              <a:rPr lang="en-US" sz="2000" b="1" i="0" u="none" strike="noStrike" cap="none" dirty="0" smtClean="0">
                <a:solidFill>
                  <a:srgbClr val="7030A0"/>
                </a:solidFill>
                <a:latin typeface="Arial Narrow" panose="020B0606020202030204" pitchFamily="34" charset="0"/>
                <a:ea typeface="Calibri"/>
                <a:cs typeface="Calibri"/>
                <a:sym typeface="Calibri"/>
              </a:rPr>
              <a:t>Dr</a:t>
            </a:r>
            <a:r>
              <a:rPr lang="en-US" sz="2000" b="1" i="0" u="none" strike="noStrike" cap="none" dirty="0">
                <a:solidFill>
                  <a:srgbClr val="7030A0"/>
                </a:solidFill>
                <a:latin typeface="Arial Narrow" panose="020B0606020202030204" pitchFamily="34" charset="0"/>
                <a:ea typeface="Calibri"/>
                <a:cs typeface="Calibri"/>
                <a:sym typeface="Calibri"/>
              </a:rPr>
              <a:t>. C. GOPI</a:t>
            </a:r>
            <a:endParaRPr sz="2000" b="1" i="0" u="none" strike="noStrike" cap="none" dirty="0">
              <a:solidFill>
                <a:srgbClr val="7030A0"/>
              </a:solidFill>
              <a:latin typeface="Arial Narrow" panose="020B0606020202030204" pitchFamily="34" charset="0"/>
              <a:ea typeface="Calibri"/>
              <a:cs typeface="Calibri"/>
              <a:sym typeface="Calibri"/>
            </a:endParaRPr>
          </a:p>
          <a:p>
            <a:pPr algn="ctr"/>
            <a:r>
              <a:rPr lang="en-IN" sz="1600" b="1" dirty="0" smtClean="0">
                <a:solidFill>
                  <a:srgbClr val="7030A0"/>
                </a:solidFill>
                <a:latin typeface="Arial Narrow" panose="020B0606020202030204" pitchFamily="34" charset="0"/>
                <a:ea typeface="Calibri"/>
                <a:cs typeface="Calibri"/>
                <a:sym typeface="Calibri"/>
              </a:rPr>
              <a:t>Associate </a:t>
            </a:r>
            <a:r>
              <a:rPr lang="en-IN" sz="1600" b="1" dirty="0">
                <a:solidFill>
                  <a:srgbClr val="7030A0"/>
                </a:solidFill>
                <a:latin typeface="Arial Narrow" panose="020B0606020202030204" pitchFamily="34" charset="0"/>
                <a:ea typeface="Calibri"/>
                <a:cs typeface="Calibri"/>
                <a:sym typeface="Calibri"/>
              </a:rPr>
              <a:t>Professor &amp; </a:t>
            </a:r>
            <a:r>
              <a:rPr lang="en-IN" sz="1600" b="1" dirty="0" smtClean="0">
                <a:solidFill>
                  <a:srgbClr val="7030A0"/>
                </a:solidFill>
                <a:latin typeface="Arial Narrow" panose="020B0606020202030204" pitchFamily="34" charset="0"/>
                <a:ea typeface="Calibri"/>
                <a:cs typeface="Calibri"/>
                <a:sym typeface="Calibri"/>
              </a:rPr>
              <a:t>Head</a:t>
            </a:r>
          </a:p>
          <a:p>
            <a:pPr algn="ctr"/>
            <a:r>
              <a:rPr lang="en-IN" sz="2400" b="1" dirty="0" smtClean="0">
                <a:ln w="0"/>
                <a:solidFill>
                  <a:schemeClr val="accent6">
                    <a:lumMod val="50000"/>
                  </a:schemeClr>
                </a:solidFill>
                <a:latin typeface="Arial Narrow" panose="020B0606020202030204" pitchFamily="34" charset="0"/>
              </a:rPr>
              <a:t>Department of Botany</a:t>
            </a:r>
            <a:endParaRPr lang="en-IN" sz="2400" b="1" dirty="0" smtClean="0">
              <a:solidFill>
                <a:schemeClr val="accent6">
                  <a:lumMod val="50000"/>
                </a:schemeClr>
              </a:solidFill>
              <a:latin typeface="Arial Narrow" panose="020B0606020202030204" pitchFamily="34" charset="0"/>
            </a:endParaRPr>
          </a:p>
          <a:p>
            <a:pPr algn="ctr"/>
            <a:r>
              <a:rPr lang="en-IN" sz="2000" b="1" dirty="0" smtClean="0">
                <a:solidFill>
                  <a:srgbClr val="0033CC"/>
                </a:solidFill>
                <a:latin typeface="Arial Narrow" panose="020B0606020202030204" pitchFamily="34" charset="0"/>
                <a:ea typeface="Arial Black"/>
                <a:cs typeface="Arial Black"/>
                <a:sym typeface="Arial Black"/>
              </a:rPr>
              <a:t>CARDAMOM PLANTERS’ ASSOCIATION COLLEGE</a:t>
            </a:r>
            <a:endParaRPr lang="en-IN" sz="2000" b="1" dirty="0" smtClean="0">
              <a:solidFill>
                <a:srgbClr val="0033CC"/>
              </a:solidFill>
              <a:latin typeface="Arial Narrow" panose="020B0606020202030204" pitchFamily="34" charset="0"/>
            </a:endParaRPr>
          </a:p>
          <a:p>
            <a:pPr algn="ctr"/>
            <a:r>
              <a:rPr lang="en-IN" sz="1000" b="1" dirty="0" smtClean="0">
                <a:solidFill>
                  <a:srgbClr val="0070C0"/>
                </a:solidFill>
                <a:latin typeface="Arial Narrow" panose="020B0606020202030204" pitchFamily="34" charset="0"/>
                <a:ea typeface="Arial Black"/>
                <a:cs typeface="Arial Black"/>
                <a:sym typeface="Arial Black"/>
              </a:rPr>
              <a:t>(</a:t>
            </a:r>
            <a:r>
              <a:rPr lang="en-IN" sz="1000" b="1" dirty="0" err="1" smtClean="0">
                <a:solidFill>
                  <a:srgbClr val="0070C0"/>
                </a:solidFill>
                <a:latin typeface="Arial Narrow" panose="020B0606020202030204" pitchFamily="34" charset="0"/>
                <a:ea typeface="Arial Black"/>
                <a:cs typeface="Arial Black"/>
                <a:sym typeface="Arial Black"/>
              </a:rPr>
              <a:t>Estd</a:t>
            </a:r>
            <a:r>
              <a:rPr lang="en-IN" sz="1000" b="1" dirty="0" smtClean="0">
                <a:solidFill>
                  <a:srgbClr val="0070C0"/>
                </a:solidFill>
                <a:latin typeface="Arial Narrow" panose="020B0606020202030204" pitchFamily="34" charset="0"/>
                <a:ea typeface="Arial Black"/>
                <a:cs typeface="Arial Black"/>
                <a:sym typeface="Arial Black"/>
              </a:rPr>
              <a:t>. Year 1974 :: Re-accredited </a:t>
            </a:r>
            <a:r>
              <a:rPr lang="en-IN" sz="1000" b="1" dirty="0">
                <a:solidFill>
                  <a:srgbClr val="0070C0"/>
                </a:solidFill>
                <a:latin typeface="Arial Narrow" panose="020B0606020202030204" pitchFamily="34" charset="0"/>
                <a:ea typeface="Arial Black"/>
                <a:cs typeface="Arial Black"/>
                <a:sym typeface="Arial Black"/>
              </a:rPr>
              <a:t>with ‘</a:t>
            </a:r>
            <a:r>
              <a:rPr lang="en-IN" sz="1000" b="1" dirty="0" smtClean="0">
                <a:solidFill>
                  <a:srgbClr val="0070C0"/>
                </a:solidFill>
                <a:latin typeface="Arial Narrow" panose="020B0606020202030204" pitchFamily="34" charset="0"/>
                <a:ea typeface="Arial Black"/>
                <a:cs typeface="Arial Black"/>
                <a:sym typeface="Arial Black"/>
              </a:rPr>
              <a:t>B’ Grade with a CGPA of </a:t>
            </a:r>
            <a:r>
              <a:rPr lang="en-IN" sz="1000" b="1" dirty="0" smtClean="0">
                <a:solidFill>
                  <a:srgbClr val="0070C0"/>
                </a:solidFill>
                <a:latin typeface="Arial Narrow" panose="020B0606020202030204" pitchFamily="34" charset="0"/>
                <a:ea typeface="Arial Black"/>
                <a:cs typeface="Arial Black"/>
                <a:sym typeface="Arial Black"/>
              </a:rPr>
              <a:t>2.85 </a:t>
            </a:r>
            <a:r>
              <a:rPr lang="en-IN" sz="1000" b="1" dirty="0" smtClean="0">
                <a:solidFill>
                  <a:srgbClr val="0070C0"/>
                </a:solidFill>
                <a:latin typeface="Arial Narrow" panose="020B0606020202030204" pitchFamily="34" charset="0"/>
                <a:ea typeface="Arial Black"/>
                <a:cs typeface="Arial Black"/>
                <a:sym typeface="Arial Black"/>
              </a:rPr>
              <a:t>:: AISHE C36486 :: Affiliated to </a:t>
            </a:r>
            <a:r>
              <a:rPr lang="en-IN" sz="1000" b="1" dirty="0">
                <a:solidFill>
                  <a:srgbClr val="0070C0"/>
                </a:solidFill>
                <a:latin typeface="Arial Narrow" panose="020B0606020202030204" pitchFamily="34" charset="0"/>
              </a:rPr>
              <a:t>Madurai Kamaraj </a:t>
            </a:r>
            <a:r>
              <a:rPr lang="en-IN" sz="1000" b="1" dirty="0" smtClean="0">
                <a:solidFill>
                  <a:srgbClr val="0070C0"/>
                </a:solidFill>
                <a:latin typeface="Arial Narrow" panose="020B0606020202030204" pitchFamily="34" charset="0"/>
              </a:rPr>
              <a:t>University)</a:t>
            </a:r>
            <a:endParaRPr lang="en-IN" sz="1000" b="1" dirty="0" smtClean="0">
              <a:solidFill>
                <a:srgbClr val="0070C0"/>
              </a:solidFill>
              <a:latin typeface="Arial Narrow" panose="020B0606020202030204" pitchFamily="34" charset="0"/>
              <a:ea typeface="Arial Black"/>
              <a:cs typeface="Arial Black"/>
              <a:sym typeface="Arial Black"/>
            </a:endParaRPr>
          </a:p>
          <a:p>
            <a:pPr algn="ctr"/>
            <a:r>
              <a:rPr lang="en-IN" sz="1100" b="1" dirty="0" err="1">
                <a:solidFill>
                  <a:srgbClr val="0070C0"/>
                </a:solidFill>
                <a:latin typeface="Arial Narrow" panose="020B0606020202030204" pitchFamily="34" charset="0"/>
              </a:rPr>
              <a:t>Pankajam</a:t>
            </a:r>
            <a:r>
              <a:rPr lang="en-IN" sz="1100" b="1" dirty="0">
                <a:solidFill>
                  <a:srgbClr val="0070C0"/>
                </a:solidFill>
                <a:latin typeface="Arial Narrow" panose="020B0606020202030204" pitchFamily="34" charset="0"/>
              </a:rPr>
              <a:t> Nagar, Bodinayakanur - 625513</a:t>
            </a:r>
            <a:r>
              <a:rPr lang="en-IN" sz="1100" b="1" dirty="0" smtClean="0">
                <a:solidFill>
                  <a:srgbClr val="0070C0"/>
                </a:solidFill>
                <a:latin typeface="Arial Narrow" panose="020B0606020202030204" pitchFamily="34" charset="0"/>
              </a:rPr>
              <a:t>, Theni </a:t>
            </a:r>
            <a:r>
              <a:rPr lang="en-IN" sz="1100" b="1" dirty="0">
                <a:solidFill>
                  <a:srgbClr val="0070C0"/>
                </a:solidFill>
                <a:latin typeface="Arial Narrow" panose="020B0606020202030204" pitchFamily="34" charset="0"/>
              </a:rPr>
              <a:t>District, Tamilnadu</a:t>
            </a:r>
            <a:r>
              <a:rPr lang="en-IN" sz="1100" b="1" dirty="0" smtClean="0">
                <a:solidFill>
                  <a:srgbClr val="0070C0"/>
                </a:solidFill>
                <a:latin typeface="Arial Narrow" panose="020B0606020202030204" pitchFamily="34" charset="0"/>
              </a:rPr>
              <a:t>.</a:t>
            </a:r>
          </a:p>
          <a:p>
            <a:pPr algn="ctr"/>
            <a:r>
              <a:rPr lang="en-IN" sz="1100" b="1" dirty="0" smtClean="0">
                <a:solidFill>
                  <a:schemeClr val="accent6">
                    <a:lumMod val="75000"/>
                  </a:schemeClr>
                </a:solidFill>
                <a:latin typeface="Arial Narrow" panose="020B0606020202030204" pitchFamily="34" charset="0"/>
              </a:rPr>
              <a:t>E-mail : drcgopi@gmail.com; web site: https://cpacollege.org/department/botany/about</a:t>
            </a:r>
          </a:p>
        </p:txBody>
      </p:sp>
      <p:sp>
        <p:nvSpPr>
          <p:cNvPr id="2" name="Footer Placeholder 1"/>
          <p:cNvSpPr>
            <a:spLocks noGrp="1"/>
          </p:cNvSpPr>
          <p:nvPr>
            <p:ph type="ftr" sz="quarter" idx="11"/>
          </p:nvPr>
        </p:nvSpPr>
        <p:spPr/>
        <p:txBody>
          <a:bodyPr/>
          <a:lstStyle/>
          <a:p>
            <a:r>
              <a:rPr lang="en-IN" dirty="0" smtClean="0"/>
              <a:t>Dr.CG-BOTANY </a:t>
            </a:r>
            <a:r>
              <a:rPr lang="en-IN" dirty="0" smtClean="0"/>
              <a:t>- CPAC - NAAC </a:t>
            </a:r>
            <a:r>
              <a:rPr lang="en-IN" dirty="0" smtClean="0"/>
              <a:t>– 2024-25</a:t>
            </a:r>
            <a:endParaRPr lang="en-IN" dirty="0"/>
          </a:p>
        </p:txBody>
      </p:sp>
      <p:sp>
        <p:nvSpPr>
          <p:cNvPr id="3" name="Slide Number Placeholder 2"/>
          <p:cNvSpPr>
            <a:spLocks noGrp="1"/>
          </p:cNvSpPr>
          <p:nvPr>
            <p:ph type="sldNum" sz="quarter" idx="12"/>
          </p:nvPr>
        </p:nvSpPr>
        <p:spPr/>
        <p:txBody>
          <a:bodyPr/>
          <a:lstStyle/>
          <a:p>
            <a:fld id="{8050EAE4-7874-4B68-A82B-E0F58AD95EAE}" type="slidenum">
              <a:rPr lang="en-IN" smtClean="0"/>
              <a:t>1</a:t>
            </a:fld>
            <a:endParaRPr lang="en-IN"/>
          </a:p>
        </p:txBody>
      </p:sp>
    </p:spTree>
    <p:extLst>
      <p:ext uri="{BB962C8B-B14F-4D97-AF65-F5344CB8AC3E}">
        <p14:creationId xmlns:p14="http://schemas.microsoft.com/office/powerpoint/2010/main" val="3283771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70516" y="3352799"/>
            <a:ext cx="4408713" cy="3302279"/>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4062925122"/>
              </p:ext>
            </p:extLst>
          </p:nvPr>
        </p:nvGraphicFramePr>
        <p:xfrm>
          <a:off x="2993570" y="275721"/>
          <a:ext cx="5732823" cy="2663424"/>
        </p:xfrm>
        <a:graphic>
          <a:graphicData uri="http://schemas.openxmlformats.org/drawingml/2006/table">
            <a:tbl>
              <a:tblPr/>
              <a:tblGrid>
                <a:gridCol w="2499786"/>
                <a:gridCol w="3233037"/>
              </a:tblGrid>
              <a:tr h="443904">
                <a:tc>
                  <a:txBody>
                    <a:bodyPr/>
                    <a:lstStyle/>
                    <a:p>
                      <a:pPr algn="l" rtl="0"/>
                      <a:r>
                        <a:rPr lang="en-IN" dirty="0">
                          <a:effectLst/>
                        </a:rPr>
                        <a:t>Kingdom</a:t>
                      </a:r>
                    </a:p>
                  </a:txBody>
                  <a:tcPr anchor="ctr">
                    <a:lnL w="12700" cap="flat" cmpd="sng" algn="ctr">
                      <a:solidFill>
                        <a:srgbClr val="58A625"/>
                      </a:solidFill>
                      <a:prstDash val="solid"/>
                      <a:round/>
                      <a:headEnd type="none" w="med" len="med"/>
                      <a:tailEnd type="none" w="med" len="med"/>
                    </a:lnL>
                    <a:lnR w="19050" cap="flat" cmpd="sng" algn="ctr">
                      <a:solidFill>
                        <a:srgbClr val="58A625"/>
                      </a:solidFill>
                      <a:prstDash val="solid"/>
                      <a:round/>
                      <a:headEnd type="none" w="med" len="med"/>
                      <a:tailEnd type="none" w="med" len="med"/>
                    </a:lnR>
                    <a:lnT w="12700" cap="flat" cmpd="sng" algn="ctr">
                      <a:solidFill>
                        <a:srgbClr val="58A625"/>
                      </a:solidFill>
                      <a:prstDash val="solid"/>
                      <a:round/>
                      <a:headEnd type="none" w="med" len="med"/>
                      <a:tailEnd type="none" w="med" len="med"/>
                    </a:lnT>
                    <a:lnB w="19050" cap="flat" cmpd="sng" algn="ctr">
                      <a:solidFill>
                        <a:srgbClr val="58A625"/>
                      </a:solidFill>
                      <a:prstDash val="solid"/>
                      <a:round/>
                      <a:headEnd type="none" w="med" len="med"/>
                      <a:tailEnd type="none" w="med" len="med"/>
                    </a:lnB>
                  </a:tcPr>
                </a:tc>
                <a:tc>
                  <a:txBody>
                    <a:bodyPr/>
                    <a:lstStyle/>
                    <a:p>
                      <a:pPr algn="l" rtl="0"/>
                      <a:r>
                        <a:rPr lang="en-IN" dirty="0">
                          <a:effectLst/>
                        </a:rPr>
                        <a:t>Plantae</a:t>
                      </a:r>
                    </a:p>
                  </a:txBody>
                  <a:tcPr anchor="ctr">
                    <a:lnL w="19050" cap="flat" cmpd="sng" algn="ctr">
                      <a:solidFill>
                        <a:srgbClr val="58A625"/>
                      </a:solidFill>
                      <a:prstDash val="solid"/>
                      <a:round/>
                      <a:headEnd type="none" w="med" len="med"/>
                      <a:tailEnd type="none" w="med" len="med"/>
                    </a:lnL>
                    <a:lnR w="12700" cap="flat" cmpd="sng" algn="ctr">
                      <a:solidFill>
                        <a:srgbClr val="58A625"/>
                      </a:solidFill>
                      <a:prstDash val="solid"/>
                      <a:round/>
                      <a:headEnd type="none" w="med" len="med"/>
                      <a:tailEnd type="none" w="med" len="med"/>
                    </a:lnR>
                    <a:lnT w="12700" cap="flat" cmpd="sng" algn="ctr">
                      <a:solidFill>
                        <a:srgbClr val="58A625"/>
                      </a:solidFill>
                      <a:prstDash val="solid"/>
                      <a:round/>
                      <a:headEnd type="none" w="med" len="med"/>
                      <a:tailEnd type="none" w="med" len="med"/>
                    </a:lnT>
                    <a:lnB w="19050" cap="flat" cmpd="sng" algn="ctr">
                      <a:solidFill>
                        <a:srgbClr val="58A625"/>
                      </a:solidFill>
                      <a:prstDash val="solid"/>
                      <a:round/>
                      <a:headEnd type="none" w="med" len="med"/>
                      <a:tailEnd type="none" w="med" len="med"/>
                    </a:lnB>
                  </a:tcPr>
                </a:tc>
              </a:tr>
              <a:tr h="443904">
                <a:tc>
                  <a:txBody>
                    <a:bodyPr/>
                    <a:lstStyle/>
                    <a:p>
                      <a:pPr algn="l" rtl="0"/>
                      <a:r>
                        <a:rPr lang="en-IN">
                          <a:effectLst/>
                        </a:rPr>
                        <a:t>Division </a:t>
                      </a:r>
                    </a:p>
                  </a:txBody>
                  <a:tcPr anchor="ctr">
                    <a:lnL w="12700" cap="flat" cmpd="sng" algn="ctr">
                      <a:solidFill>
                        <a:srgbClr val="58A625"/>
                      </a:solidFill>
                      <a:prstDash val="solid"/>
                      <a:round/>
                      <a:headEnd type="none" w="med" len="med"/>
                      <a:tailEnd type="none" w="med" len="med"/>
                    </a:lnL>
                    <a:lnR w="19050" cap="flat" cmpd="sng" algn="ctr">
                      <a:solidFill>
                        <a:srgbClr val="58A625"/>
                      </a:solidFill>
                      <a:prstDash val="solid"/>
                      <a:round/>
                      <a:headEnd type="none" w="med" len="med"/>
                      <a:tailEnd type="none" w="med" len="med"/>
                    </a:lnR>
                    <a:lnT w="19050" cap="flat" cmpd="sng" algn="ctr">
                      <a:solidFill>
                        <a:srgbClr val="58A625"/>
                      </a:solidFill>
                      <a:prstDash val="solid"/>
                      <a:round/>
                      <a:headEnd type="none" w="med" len="med"/>
                      <a:tailEnd type="none" w="med" len="med"/>
                    </a:lnT>
                    <a:lnB w="19050" cap="flat" cmpd="sng" algn="ctr">
                      <a:solidFill>
                        <a:srgbClr val="E8AC25"/>
                      </a:solidFill>
                      <a:prstDash val="solid"/>
                      <a:round/>
                      <a:headEnd type="none" w="med" len="med"/>
                      <a:tailEnd type="none" w="med" len="med"/>
                    </a:lnB>
                  </a:tcPr>
                </a:tc>
                <a:tc>
                  <a:txBody>
                    <a:bodyPr/>
                    <a:lstStyle/>
                    <a:p>
                      <a:pPr algn="l" rtl="0"/>
                      <a:r>
                        <a:rPr lang="en-IN" dirty="0" err="1">
                          <a:effectLst/>
                        </a:rPr>
                        <a:t>Bryophyta</a:t>
                      </a:r>
                      <a:endParaRPr lang="en-IN" dirty="0">
                        <a:effectLst/>
                      </a:endParaRPr>
                    </a:p>
                  </a:txBody>
                  <a:tcPr anchor="ctr">
                    <a:lnL w="19050" cap="flat" cmpd="sng" algn="ctr">
                      <a:solidFill>
                        <a:srgbClr val="58A625"/>
                      </a:solidFill>
                      <a:prstDash val="solid"/>
                      <a:round/>
                      <a:headEnd type="none" w="med" len="med"/>
                      <a:tailEnd type="none" w="med" len="med"/>
                    </a:lnL>
                    <a:lnR w="12700" cap="flat" cmpd="sng" algn="ctr">
                      <a:solidFill>
                        <a:srgbClr val="58A625"/>
                      </a:solidFill>
                      <a:prstDash val="solid"/>
                      <a:round/>
                      <a:headEnd type="none" w="med" len="med"/>
                      <a:tailEnd type="none" w="med" len="med"/>
                    </a:lnR>
                    <a:lnT w="19050" cap="flat" cmpd="sng" algn="ctr">
                      <a:solidFill>
                        <a:srgbClr val="58A625"/>
                      </a:solidFill>
                      <a:prstDash val="solid"/>
                      <a:round/>
                      <a:headEnd type="none" w="med" len="med"/>
                      <a:tailEnd type="none" w="med" len="med"/>
                    </a:lnT>
                    <a:lnB w="19050" cap="flat" cmpd="sng" algn="ctr">
                      <a:solidFill>
                        <a:srgbClr val="F8AB25"/>
                      </a:solidFill>
                      <a:prstDash val="solid"/>
                      <a:round/>
                      <a:headEnd type="none" w="med" len="med"/>
                      <a:tailEnd type="none" w="med" len="med"/>
                    </a:lnB>
                  </a:tcPr>
                </a:tc>
              </a:tr>
              <a:tr h="443904">
                <a:tc>
                  <a:txBody>
                    <a:bodyPr/>
                    <a:lstStyle/>
                    <a:p>
                      <a:pPr algn="l" rtl="0"/>
                      <a:r>
                        <a:rPr lang="en-IN">
                          <a:effectLst/>
                        </a:rPr>
                        <a:t>Class</a:t>
                      </a:r>
                    </a:p>
                  </a:txBody>
                  <a:tcPr anchor="ctr">
                    <a:lnL w="12700" cap="flat" cmpd="sng" algn="ctr">
                      <a:solidFill>
                        <a:srgbClr val="E8AC25"/>
                      </a:solidFill>
                      <a:prstDash val="solid"/>
                      <a:round/>
                      <a:headEnd type="none" w="med" len="med"/>
                      <a:tailEnd type="none" w="med" len="med"/>
                    </a:lnL>
                    <a:lnR w="19050" cap="flat" cmpd="sng" algn="ctr">
                      <a:solidFill>
                        <a:srgbClr val="F8AB25"/>
                      </a:solidFill>
                      <a:prstDash val="solid"/>
                      <a:round/>
                      <a:headEnd type="none" w="med" len="med"/>
                      <a:tailEnd type="none" w="med" len="med"/>
                    </a:lnR>
                    <a:lnT w="19050" cap="flat" cmpd="sng" algn="ctr">
                      <a:solidFill>
                        <a:srgbClr val="E8AC25"/>
                      </a:solidFill>
                      <a:prstDash val="solid"/>
                      <a:round/>
                      <a:headEnd type="none" w="med" len="med"/>
                      <a:tailEnd type="none" w="med" len="med"/>
                    </a:lnT>
                    <a:lnB w="19050" cap="flat" cmpd="sng" algn="ctr">
                      <a:solidFill>
                        <a:srgbClr val="A8AB25"/>
                      </a:solidFill>
                      <a:prstDash val="solid"/>
                      <a:round/>
                      <a:headEnd type="none" w="med" len="med"/>
                      <a:tailEnd type="none" w="med" len="med"/>
                    </a:lnB>
                  </a:tcPr>
                </a:tc>
                <a:tc>
                  <a:txBody>
                    <a:bodyPr/>
                    <a:lstStyle/>
                    <a:p>
                      <a:pPr algn="l" rtl="0"/>
                      <a:r>
                        <a:rPr lang="en-IN">
                          <a:effectLst/>
                        </a:rPr>
                        <a:t>Bryopsida </a:t>
                      </a:r>
                    </a:p>
                  </a:txBody>
                  <a:tcPr anchor="ctr">
                    <a:lnL w="19050" cap="flat" cmpd="sng" algn="ctr">
                      <a:solidFill>
                        <a:srgbClr val="F8AB25"/>
                      </a:solidFill>
                      <a:prstDash val="solid"/>
                      <a:round/>
                      <a:headEnd type="none" w="med" len="med"/>
                      <a:tailEnd type="none" w="med" len="med"/>
                    </a:lnL>
                    <a:lnR w="12700" cap="flat" cmpd="sng" algn="ctr">
                      <a:solidFill>
                        <a:srgbClr val="F8AB25"/>
                      </a:solidFill>
                      <a:prstDash val="solid"/>
                      <a:round/>
                      <a:headEnd type="none" w="med" len="med"/>
                      <a:tailEnd type="none" w="med" len="med"/>
                    </a:lnR>
                    <a:lnT w="19050" cap="flat" cmpd="sng" algn="ctr">
                      <a:solidFill>
                        <a:srgbClr val="F8AB25"/>
                      </a:solidFill>
                      <a:prstDash val="solid"/>
                      <a:round/>
                      <a:headEnd type="none" w="med" len="med"/>
                      <a:tailEnd type="none" w="med" len="med"/>
                    </a:lnT>
                    <a:lnB w="19050" cap="flat" cmpd="sng" algn="ctr">
                      <a:solidFill>
                        <a:srgbClr val="D8AD25"/>
                      </a:solidFill>
                      <a:prstDash val="solid"/>
                      <a:round/>
                      <a:headEnd type="none" w="med" len="med"/>
                      <a:tailEnd type="none" w="med" len="med"/>
                    </a:lnB>
                  </a:tcPr>
                </a:tc>
              </a:tr>
              <a:tr h="443904">
                <a:tc>
                  <a:txBody>
                    <a:bodyPr/>
                    <a:lstStyle/>
                    <a:p>
                      <a:pPr algn="l" rtl="0"/>
                      <a:r>
                        <a:rPr lang="en-IN">
                          <a:effectLst/>
                        </a:rPr>
                        <a:t>Order</a:t>
                      </a:r>
                    </a:p>
                  </a:txBody>
                  <a:tcPr anchor="ctr">
                    <a:lnL w="12700" cap="flat" cmpd="sng" algn="ctr">
                      <a:solidFill>
                        <a:srgbClr val="A8AB25"/>
                      </a:solidFill>
                      <a:prstDash val="solid"/>
                      <a:round/>
                      <a:headEnd type="none" w="med" len="med"/>
                      <a:tailEnd type="none" w="med" len="med"/>
                    </a:lnL>
                    <a:lnR w="19050" cap="flat" cmpd="sng" algn="ctr">
                      <a:solidFill>
                        <a:srgbClr val="D8AD25"/>
                      </a:solidFill>
                      <a:prstDash val="solid"/>
                      <a:round/>
                      <a:headEnd type="none" w="med" len="med"/>
                      <a:tailEnd type="none" w="med" len="med"/>
                    </a:lnR>
                    <a:lnT w="19050" cap="flat" cmpd="sng" algn="ctr">
                      <a:solidFill>
                        <a:srgbClr val="A8AB25"/>
                      </a:solidFill>
                      <a:prstDash val="solid"/>
                      <a:round/>
                      <a:headEnd type="none" w="med" len="med"/>
                      <a:tailEnd type="none" w="med" len="med"/>
                    </a:lnT>
                    <a:lnB w="19050" cap="flat" cmpd="sng" algn="ctr">
                      <a:solidFill>
                        <a:srgbClr val="B8A525"/>
                      </a:solidFill>
                      <a:prstDash val="solid"/>
                      <a:round/>
                      <a:headEnd type="none" w="med" len="med"/>
                      <a:tailEnd type="none" w="med" len="med"/>
                    </a:lnB>
                  </a:tcPr>
                </a:tc>
                <a:tc>
                  <a:txBody>
                    <a:bodyPr/>
                    <a:lstStyle/>
                    <a:p>
                      <a:pPr algn="l" rtl="0"/>
                      <a:r>
                        <a:rPr lang="en-IN" dirty="0" err="1">
                          <a:effectLst/>
                        </a:rPr>
                        <a:t>Funariales</a:t>
                      </a:r>
                      <a:endParaRPr lang="en-IN" dirty="0">
                        <a:effectLst/>
                      </a:endParaRPr>
                    </a:p>
                  </a:txBody>
                  <a:tcPr anchor="ctr">
                    <a:lnL w="19050" cap="flat" cmpd="sng" algn="ctr">
                      <a:solidFill>
                        <a:srgbClr val="D8AD25"/>
                      </a:solidFill>
                      <a:prstDash val="solid"/>
                      <a:round/>
                      <a:headEnd type="none" w="med" len="med"/>
                      <a:tailEnd type="none" w="med" len="med"/>
                    </a:lnL>
                    <a:lnR w="12700" cap="flat" cmpd="sng" algn="ctr">
                      <a:solidFill>
                        <a:srgbClr val="D8AD25"/>
                      </a:solidFill>
                      <a:prstDash val="solid"/>
                      <a:round/>
                      <a:headEnd type="none" w="med" len="med"/>
                      <a:tailEnd type="none" w="med" len="med"/>
                    </a:lnR>
                    <a:lnT w="19050" cap="flat" cmpd="sng" algn="ctr">
                      <a:solidFill>
                        <a:srgbClr val="D8AD25"/>
                      </a:solidFill>
                      <a:prstDash val="solid"/>
                      <a:round/>
                      <a:headEnd type="none" w="med" len="med"/>
                      <a:tailEnd type="none" w="med" len="med"/>
                    </a:lnT>
                    <a:lnB w="19050" cap="flat" cmpd="sng" algn="ctr">
                      <a:solidFill>
                        <a:srgbClr val="F8A625"/>
                      </a:solidFill>
                      <a:prstDash val="solid"/>
                      <a:round/>
                      <a:headEnd type="none" w="med" len="med"/>
                      <a:tailEnd type="none" w="med" len="med"/>
                    </a:lnB>
                  </a:tcPr>
                </a:tc>
              </a:tr>
              <a:tr h="443904">
                <a:tc>
                  <a:txBody>
                    <a:bodyPr/>
                    <a:lstStyle/>
                    <a:p>
                      <a:pPr algn="l" rtl="0"/>
                      <a:r>
                        <a:rPr lang="en-IN">
                          <a:effectLst/>
                        </a:rPr>
                        <a:t>Family</a:t>
                      </a:r>
                    </a:p>
                  </a:txBody>
                  <a:tcPr anchor="ctr">
                    <a:lnL w="12700" cap="flat" cmpd="sng" algn="ctr">
                      <a:solidFill>
                        <a:srgbClr val="B8A525"/>
                      </a:solidFill>
                      <a:prstDash val="solid"/>
                      <a:round/>
                      <a:headEnd type="none" w="med" len="med"/>
                      <a:tailEnd type="none" w="med" len="med"/>
                    </a:lnL>
                    <a:lnR w="19050" cap="flat" cmpd="sng" algn="ctr">
                      <a:solidFill>
                        <a:srgbClr val="F8A625"/>
                      </a:solidFill>
                      <a:prstDash val="solid"/>
                      <a:round/>
                      <a:headEnd type="none" w="med" len="med"/>
                      <a:tailEnd type="none" w="med" len="med"/>
                    </a:lnR>
                    <a:lnT w="19050" cap="flat" cmpd="sng" algn="ctr">
                      <a:solidFill>
                        <a:srgbClr val="B8A525"/>
                      </a:solidFill>
                      <a:prstDash val="solid"/>
                      <a:round/>
                      <a:headEnd type="none" w="med" len="med"/>
                      <a:tailEnd type="none" w="med" len="med"/>
                    </a:lnT>
                    <a:lnB w="19050" cap="flat" cmpd="sng" algn="ctr">
                      <a:solidFill>
                        <a:srgbClr val="48A725"/>
                      </a:solidFill>
                      <a:prstDash val="solid"/>
                      <a:round/>
                      <a:headEnd type="none" w="med" len="med"/>
                      <a:tailEnd type="none" w="med" len="med"/>
                    </a:lnB>
                  </a:tcPr>
                </a:tc>
                <a:tc>
                  <a:txBody>
                    <a:bodyPr/>
                    <a:lstStyle/>
                    <a:p>
                      <a:pPr algn="l" rtl="0"/>
                      <a:r>
                        <a:rPr lang="en-IN" dirty="0" err="1">
                          <a:effectLst/>
                        </a:rPr>
                        <a:t>Funariaceae</a:t>
                      </a:r>
                      <a:endParaRPr lang="en-IN" dirty="0">
                        <a:effectLst/>
                      </a:endParaRPr>
                    </a:p>
                  </a:txBody>
                  <a:tcPr anchor="ctr">
                    <a:lnL w="19050" cap="flat" cmpd="sng" algn="ctr">
                      <a:solidFill>
                        <a:srgbClr val="F8A625"/>
                      </a:solidFill>
                      <a:prstDash val="solid"/>
                      <a:round/>
                      <a:headEnd type="none" w="med" len="med"/>
                      <a:tailEnd type="none" w="med" len="med"/>
                    </a:lnL>
                    <a:lnR w="12700" cap="flat" cmpd="sng" algn="ctr">
                      <a:solidFill>
                        <a:srgbClr val="F8A625"/>
                      </a:solidFill>
                      <a:prstDash val="solid"/>
                      <a:round/>
                      <a:headEnd type="none" w="med" len="med"/>
                      <a:tailEnd type="none" w="med" len="med"/>
                    </a:lnR>
                    <a:lnT w="19050" cap="flat" cmpd="sng" algn="ctr">
                      <a:solidFill>
                        <a:srgbClr val="F8A625"/>
                      </a:solidFill>
                      <a:prstDash val="solid"/>
                      <a:round/>
                      <a:headEnd type="none" w="med" len="med"/>
                      <a:tailEnd type="none" w="med" len="med"/>
                    </a:lnT>
                    <a:lnB w="19050" cap="flat" cmpd="sng" algn="ctr">
                      <a:solidFill>
                        <a:srgbClr val="E8AC25"/>
                      </a:solidFill>
                      <a:prstDash val="solid"/>
                      <a:round/>
                      <a:headEnd type="none" w="med" len="med"/>
                      <a:tailEnd type="none" w="med" len="med"/>
                    </a:lnB>
                  </a:tcPr>
                </a:tc>
              </a:tr>
              <a:tr h="443904">
                <a:tc>
                  <a:txBody>
                    <a:bodyPr/>
                    <a:lstStyle/>
                    <a:p>
                      <a:pPr algn="l" rtl="0"/>
                      <a:r>
                        <a:rPr lang="en-IN">
                          <a:effectLst/>
                        </a:rPr>
                        <a:t>Genus </a:t>
                      </a:r>
                    </a:p>
                  </a:txBody>
                  <a:tcPr anchor="ctr">
                    <a:lnL w="12700" cap="flat" cmpd="sng" algn="ctr">
                      <a:solidFill>
                        <a:srgbClr val="48A725"/>
                      </a:solidFill>
                      <a:prstDash val="solid"/>
                      <a:round/>
                      <a:headEnd type="none" w="med" len="med"/>
                      <a:tailEnd type="none" w="med" len="med"/>
                    </a:lnL>
                    <a:lnR w="19050" cap="flat" cmpd="sng" algn="ctr">
                      <a:solidFill>
                        <a:srgbClr val="E8AC25"/>
                      </a:solidFill>
                      <a:prstDash val="solid"/>
                      <a:round/>
                      <a:headEnd type="none" w="med" len="med"/>
                      <a:tailEnd type="none" w="med" len="med"/>
                    </a:lnR>
                    <a:lnT w="19050" cap="flat" cmpd="sng" algn="ctr">
                      <a:solidFill>
                        <a:srgbClr val="48A725"/>
                      </a:solidFill>
                      <a:prstDash val="solid"/>
                      <a:round/>
                      <a:headEnd type="none" w="med" len="med"/>
                      <a:tailEnd type="none" w="med" len="med"/>
                    </a:lnT>
                    <a:lnB w="12700" cap="flat" cmpd="sng" algn="ctr">
                      <a:solidFill>
                        <a:srgbClr val="48A725"/>
                      </a:solidFill>
                      <a:prstDash val="solid"/>
                      <a:round/>
                      <a:headEnd type="none" w="med" len="med"/>
                      <a:tailEnd type="none" w="med" len="med"/>
                    </a:lnB>
                  </a:tcPr>
                </a:tc>
                <a:tc>
                  <a:txBody>
                    <a:bodyPr/>
                    <a:lstStyle/>
                    <a:p>
                      <a:pPr algn="l" rtl="0"/>
                      <a:r>
                        <a:rPr lang="en-IN" dirty="0">
                          <a:effectLst/>
                        </a:rPr>
                        <a:t>Funaria </a:t>
                      </a:r>
                    </a:p>
                  </a:txBody>
                  <a:tcPr anchor="ctr">
                    <a:lnL w="19050" cap="flat" cmpd="sng" algn="ctr">
                      <a:solidFill>
                        <a:srgbClr val="E8AC25"/>
                      </a:solidFill>
                      <a:prstDash val="solid"/>
                      <a:round/>
                      <a:headEnd type="none" w="med" len="med"/>
                      <a:tailEnd type="none" w="med" len="med"/>
                    </a:lnL>
                    <a:lnR w="12700" cap="flat" cmpd="sng" algn="ctr">
                      <a:solidFill>
                        <a:srgbClr val="E8AC25"/>
                      </a:solidFill>
                      <a:prstDash val="solid"/>
                      <a:round/>
                      <a:headEnd type="none" w="med" len="med"/>
                      <a:tailEnd type="none" w="med" len="med"/>
                    </a:lnR>
                    <a:lnT w="19050" cap="flat" cmpd="sng" algn="ctr">
                      <a:solidFill>
                        <a:srgbClr val="E8AC25"/>
                      </a:solidFill>
                      <a:prstDash val="solid"/>
                      <a:round/>
                      <a:headEnd type="none" w="med" len="med"/>
                      <a:tailEnd type="none" w="med" len="med"/>
                    </a:lnT>
                    <a:lnB w="12700" cap="flat" cmpd="sng" algn="ctr">
                      <a:solidFill>
                        <a:srgbClr val="E8AC25"/>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3135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01686" y="522514"/>
            <a:ext cx="9590314" cy="5878532"/>
          </a:xfrm>
          <a:prstGeom prst="rect">
            <a:avLst/>
          </a:prstGeom>
        </p:spPr>
        <p:txBody>
          <a:bodyPr wrap="square">
            <a:spAutoFit/>
          </a:bodyPr>
          <a:lstStyle/>
          <a:p>
            <a:pPr algn="just">
              <a:spcBef>
                <a:spcPts val="600"/>
              </a:spcBef>
              <a:spcAft>
                <a:spcPts val="600"/>
              </a:spcAft>
            </a:pPr>
            <a:r>
              <a:rPr lang="en-IN" b="1" i="0" u="sng" dirty="0" smtClean="0">
                <a:effectLst/>
                <a:latin typeface="Arial Narrow" panose="020B0606020202030204" pitchFamily="34" charset="0"/>
              </a:rPr>
              <a:t>General characteristics of Funaria</a:t>
            </a:r>
          </a:p>
          <a:p>
            <a:pPr marL="285750" indent="-285750" algn="just">
              <a:spcBef>
                <a:spcPts val="600"/>
              </a:spcBef>
              <a:spcAft>
                <a:spcPts val="600"/>
              </a:spcAft>
              <a:buFont typeface="Wingdings" panose="05000000000000000000" pitchFamily="2" charset="2"/>
              <a:buChar char="Ø"/>
            </a:pPr>
            <a:r>
              <a:rPr lang="en-IN" b="0" i="0" dirty="0" smtClean="0">
                <a:effectLst/>
                <a:latin typeface="Arial Narrow" panose="020B0606020202030204" pitchFamily="34" charset="0"/>
              </a:rPr>
              <a:t>Funaria is commonly found in terrestrial habitats, it usually grows in moist shady places such as damp soil, shady banks. They are cosmopolitan, found everywhere from arctic to tropic regions. </a:t>
            </a:r>
          </a:p>
          <a:p>
            <a:pPr marL="285750" indent="-285750" algn="just">
              <a:spcBef>
                <a:spcPts val="600"/>
              </a:spcBef>
              <a:spcAft>
                <a:spcPts val="600"/>
              </a:spcAft>
              <a:buFont typeface="Wingdings" panose="05000000000000000000" pitchFamily="2" charset="2"/>
              <a:buChar char="Ø"/>
            </a:pPr>
            <a:r>
              <a:rPr lang="en-IN" b="1" i="0" dirty="0" smtClean="0">
                <a:effectLst/>
                <a:latin typeface="Arial Narrow" panose="020B0606020202030204" pitchFamily="34" charset="0"/>
              </a:rPr>
              <a:t>Gametophyte phase : </a:t>
            </a:r>
            <a:r>
              <a:rPr lang="en-IN" b="0" i="0" dirty="0" smtClean="0">
                <a:effectLst/>
                <a:latin typeface="Arial Narrow" panose="020B0606020202030204" pitchFamily="34" charset="0"/>
              </a:rPr>
              <a:t>This phase in the life cycle of </a:t>
            </a:r>
            <a:r>
              <a:rPr lang="en-IN" b="0" i="0" dirty="0" err="1" smtClean="0">
                <a:effectLst/>
                <a:latin typeface="Arial Narrow" panose="020B0606020202030204" pitchFamily="34" charset="0"/>
              </a:rPr>
              <a:t>funaria</a:t>
            </a:r>
            <a:r>
              <a:rPr lang="en-IN" b="0" i="0" dirty="0" smtClean="0">
                <a:effectLst/>
                <a:latin typeface="Arial Narrow" panose="020B0606020202030204" pitchFamily="34" charset="0"/>
              </a:rPr>
              <a:t> consists of two growth stages namely the Juvenile stage represented by primary </a:t>
            </a:r>
            <a:r>
              <a:rPr lang="en-IN" b="0" i="0" dirty="0" err="1" smtClean="0">
                <a:effectLst/>
                <a:latin typeface="Arial Narrow" panose="020B0606020202030204" pitchFamily="34" charset="0"/>
              </a:rPr>
              <a:t>protonema</a:t>
            </a:r>
            <a:r>
              <a:rPr lang="en-IN" b="0" i="0" dirty="0" smtClean="0">
                <a:effectLst/>
                <a:latin typeface="Arial Narrow" panose="020B0606020202030204" pitchFamily="34" charset="0"/>
              </a:rPr>
              <a:t> and the leafy stage which represents the leafy gametophyte.</a:t>
            </a:r>
          </a:p>
          <a:p>
            <a:pPr marL="285750" indent="-285750" algn="just">
              <a:spcBef>
                <a:spcPts val="600"/>
              </a:spcBef>
              <a:spcAft>
                <a:spcPts val="600"/>
              </a:spcAft>
              <a:buFont typeface="Wingdings" panose="05000000000000000000" pitchFamily="2" charset="2"/>
              <a:buChar char="Ø"/>
            </a:pPr>
            <a:r>
              <a:rPr lang="en-IN" b="0" i="0" dirty="0" smtClean="0">
                <a:effectLst/>
                <a:latin typeface="Arial Narrow" panose="020B0606020202030204" pitchFamily="34" charset="0"/>
              </a:rPr>
              <a:t>The adult gametophyte (haploid) is differentiated into rhizoids, axis or ‘stem’ and ‘leaves’. Rhizoids arise from the base of the axis. </a:t>
            </a:r>
          </a:p>
          <a:p>
            <a:pPr marL="285750" indent="-285750" algn="just">
              <a:spcBef>
                <a:spcPts val="600"/>
              </a:spcBef>
              <a:spcAft>
                <a:spcPts val="600"/>
              </a:spcAft>
              <a:buFont typeface="Wingdings" panose="05000000000000000000" pitchFamily="2" charset="2"/>
              <a:buChar char="Ø"/>
            </a:pPr>
            <a:r>
              <a:rPr lang="en-IN" b="0" i="0" dirty="0" smtClean="0">
                <a:effectLst/>
                <a:latin typeface="Arial Narrow" panose="020B0606020202030204" pitchFamily="34" charset="0"/>
              </a:rPr>
              <a:t>Axis or stem is green, erect, upright and branched, each branch arise below the leaf. Rhizoids are multicellular, branched with oblique septa which arise from the basal part of the stem which is brown. They perform some function of roots such as anchorage and absorption of water and solutes from the soil.</a:t>
            </a:r>
          </a:p>
          <a:p>
            <a:pPr marL="285750" indent="-285750" algn="just">
              <a:spcBef>
                <a:spcPts val="600"/>
              </a:spcBef>
              <a:spcAft>
                <a:spcPts val="600"/>
              </a:spcAft>
              <a:buFont typeface="Wingdings" panose="05000000000000000000" pitchFamily="2" charset="2"/>
              <a:buChar char="Ø"/>
            </a:pPr>
            <a:r>
              <a:rPr lang="en-IN" b="0" i="0" dirty="0" smtClean="0">
                <a:effectLst/>
                <a:latin typeface="Arial Narrow" panose="020B0606020202030204" pitchFamily="34" charset="0"/>
              </a:rPr>
              <a:t>Leaves are sessile, oblong-ovate with entire margin, pointed apex and are arranged spirally on the branches and ‘stem’. Each ‘leaf’ is traversed by a single mid rib. Vascular bundles are absent in them.</a:t>
            </a:r>
          </a:p>
          <a:p>
            <a:pPr marL="285750" indent="-285750">
              <a:spcBef>
                <a:spcPts val="600"/>
              </a:spcBef>
              <a:spcAft>
                <a:spcPts val="600"/>
              </a:spcAft>
              <a:buFont typeface="Wingdings" panose="05000000000000000000" pitchFamily="2" charset="2"/>
              <a:buChar char="Ø"/>
            </a:pPr>
            <a:r>
              <a:rPr lang="en-IN" dirty="0" smtClean="0">
                <a:effectLst/>
                <a:latin typeface="Arial Narrow" panose="020B0606020202030204" pitchFamily="34" charset="0"/>
              </a:rPr>
              <a:t>The </a:t>
            </a:r>
            <a:r>
              <a:rPr lang="en-IN" dirty="0" err="1" smtClean="0">
                <a:effectLst/>
                <a:latin typeface="Arial Narrow" panose="020B0606020202030204" pitchFamily="34" charset="0"/>
              </a:rPr>
              <a:t>gametophytic</a:t>
            </a:r>
            <a:r>
              <a:rPr lang="en-IN" dirty="0" smtClean="0">
                <a:effectLst/>
                <a:latin typeface="Arial Narrow" panose="020B0606020202030204" pitchFamily="34" charset="0"/>
              </a:rPr>
              <a:t> plant body of </a:t>
            </a:r>
            <a:r>
              <a:rPr lang="en-IN" dirty="0" err="1" smtClean="0">
                <a:effectLst/>
                <a:latin typeface="Arial Narrow" panose="020B0606020202030204" pitchFamily="34" charset="0"/>
              </a:rPr>
              <a:t>funaria</a:t>
            </a:r>
            <a:r>
              <a:rPr lang="en-IN" dirty="0" smtClean="0">
                <a:effectLst/>
                <a:latin typeface="Arial Narrow" panose="020B0606020202030204" pitchFamily="34" charset="0"/>
              </a:rPr>
              <a:t> is </a:t>
            </a:r>
            <a:r>
              <a:rPr lang="en-IN" dirty="0" err="1" smtClean="0">
                <a:effectLst/>
                <a:latin typeface="Arial Narrow" panose="020B0606020202030204" pitchFamily="34" charset="0"/>
              </a:rPr>
              <a:t>monecious</a:t>
            </a:r>
            <a:r>
              <a:rPr lang="en-IN" dirty="0" smtClean="0">
                <a:effectLst/>
                <a:latin typeface="Arial Narrow" panose="020B0606020202030204" pitchFamily="34" charset="0"/>
              </a:rPr>
              <a:t>, male (antheridium) and female </a:t>
            </a:r>
            <a:r>
              <a:rPr lang="en-IN" dirty="0" err="1" smtClean="0">
                <a:effectLst/>
                <a:latin typeface="Arial Narrow" panose="020B0606020202030204" pitchFamily="34" charset="0"/>
              </a:rPr>
              <a:t>archegonium</a:t>
            </a:r>
            <a:r>
              <a:rPr lang="en-IN" dirty="0" smtClean="0">
                <a:effectLst/>
                <a:latin typeface="Arial Narrow" panose="020B0606020202030204" pitchFamily="34" charset="0"/>
              </a:rPr>
              <a:t>) reproductive organs are borne on the same plant. Antheridia are borne on the main shoot of the plant.</a:t>
            </a:r>
          </a:p>
          <a:p>
            <a:pPr marL="285750" indent="-285750">
              <a:spcBef>
                <a:spcPts val="600"/>
              </a:spcBef>
              <a:spcAft>
                <a:spcPts val="600"/>
              </a:spcAft>
              <a:buFont typeface="Wingdings" panose="05000000000000000000" pitchFamily="2" charset="2"/>
              <a:buChar char="Ø"/>
            </a:pPr>
            <a:r>
              <a:rPr lang="en-IN" dirty="0" smtClean="0">
                <a:effectLst/>
                <a:latin typeface="Arial Narrow" panose="020B0606020202030204" pitchFamily="34" charset="0"/>
              </a:rPr>
              <a:t>The female branch develops as a side shoot, which grows more vigorously and becomes longer than the male branches. Both antheridium and </a:t>
            </a:r>
            <a:r>
              <a:rPr lang="en-IN" dirty="0" err="1" smtClean="0">
                <a:effectLst/>
                <a:latin typeface="Arial Narrow" panose="020B0606020202030204" pitchFamily="34" charset="0"/>
              </a:rPr>
              <a:t>archegonium</a:t>
            </a:r>
            <a:r>
              <a:rPr lang="en-IN" dirty="0" smtClean="0">
                <a:effectLst/>
                <a:latin typeface="Arial Narrow" panose="020B0606020202030204" pitchFamily="34" charset="0"/>
              </a:rPr>
              <a:t> are borne on the top of branches respectively. </a:t>
            </a:r>
            <a:r>
              <a:rPr lang="en-IN" b="0" i="0" dirty="0" smtClean="0">
                <a:effectLst/>
                <a:latin typeface="Arial Narrow" panose="020B0606020202030204" pitchFamily="34" charset="0"/>
              </a:rPr>
              <a:t> </a:t>
            </a:r>
            <a:endParaRPr lang="en-IN" b="0" i="0" dirty="0">
              <a:effectLst/>
              <a:latin typeface="Arial Narrow" panose="020B0606020202030204" pitchFamily="34" charset="0"/>
            </a:endParaRPr>
          </a:p>
        </p:txBody>
      </p:sp>
      <p:pic>
        <p:nvPicPr>
          <p:cNvPr id="5" name="Picture 4"/>
          <p:cNvPicPr>
            <a:picLocks noChangeAspect="1"/>
          </p:cNvPicPr>
          <p:nvPr/>
        </p:nvPicPr>
        <p:blipFill rotWithShape="1">
          <a:blip r:embed="rId2"/>
          <a:srcRect t="7670"/>
          <a:stretch/>
        </p:blipFill>
        <p:spPr>
          <a:xfrm>
            <a:off x="1" y="685798"/>
            <a:ext cx="2601685" cy="4593773"/>
          </a:xfrm>
          <a:prstGeom prst="rect">
            <a:avLst/>
          </a:prstGeom>
        </p:spPr>
      </p:pic>
    </p:spTree>
    <p:extLst>
      <p:ext uri="{BB962C8B-B14F-4D97-AF65-F5344CB8AC3E}">
        <p14:creationId xmlns:p14="http://schemas.microsoft.com/office/powerpoint/2010/main" val="1017476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126</Words>
  <Application>Microsoft Office PowerPoint</Application>
  <PresentationFormat>Widescreen</PresentationFormat>
  <Paragraphs>32</Paragraphs>
  <Slides>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vt:i4>
      </vt:variant>
    </vt:vector>
  </HeadingPairs>
  <TitlesOfParts>
    <vt:vector size="11" baseType="lpstr">
      <vt:lpstr>Arial</vt:lpstr>
      <vt:lpstr>Arial Black</vt:lpstr>
      <vt:lpstr>Arial Narrow</vt:lpstr>
      <vt:lpstr>Calibri</vt:lpstr>
      <vt:lpstr>Calibri Light</vt:lpstr>
      <vt:lpstr>Helvetica Neue</vt:lpstr>
      <vt:lpstr>Wingdings</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cp:revision>
  <dcterms:created xsi:type="dcterms:W3CDTF">2024-12-05T10:48:17Z</dcterms:created>
  <dcterms:modified xsi:type="dcterms:W3CDTF">2024-12-05T11:09:40Z</dcterms:modified>
</cp:coreProperties>
</file>