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3A06D5-C93D-4147-87D3-86715F10754E}" type="doc">
      <dgm:prSet loTypeId="urn:microsoft.com/office/officeart/2005/8/layout/lProcess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60F5C39C-B4BB-482F-87A4-3856E6AA854B}">
      <dgm:prSet/>
      <dgm:spPr/>
      <dgm:t>
        <a:bodyPr/>
        <a:lstStyle/>
        <a:p>
          <a:r>
            <a:rPr lang="en-US" b="1"/>
            <a:t>Investment Decisions</a:t>
          </a:r>
          <a:r>
            <a:rPr lang="en-US"/>
            <a:t>:</a:t>
          </a:r>
        </a:p>
      </dgm:t>
    </dgm:pt>
    <dgm:pt modelId="{70CD2FE5-7AC5-4D80-963B-2475EAFA9912}" type="parTrans" cxnId="{D12CC325-DB43-4A20-B718-BCD2A05E6554}">
      <dgm:prSet/>
      <dgm:spPr/>
      <dgm:t>
        <a:bodyPr/>
        <a:lstStyle/>
        <a:p>
          <a:endParaRPr lang="en-US"/>
        </a:p>
      </dgm:t>
    </dgm:pt>
    <dgm:pt modelId="{CD11A302-11B2-4976-806C-058FB0F5C0BE}" type="sibTrans" cxnId="{D12CC325-DB43-4A20-B718-BCD2A05E6554}">
      <dgm:prSet/>
      <dgm:spPr/>
      <dgm:t>
        <a:bodyPr/>
        <a:lstStyle/>
        <a:p>
          <a:endParaRPr lang="en-US"/>
        </a:p>
      </dgm:t>
    </dgm:pt>
    <dgm:pt modelId="{5F5FD637-61A3-4C1A-A0BF-974DF4761A67}">
      <dgm:prSet/>
      <dgm:spPr/>
      <dgm:t>
        <a:bodyPr/>
        <a:lstStyle/>
        <a:p>
          <a:r>
            <a:rPr lang="en-US"/>
            <a:t>Determining which projects or assets to invest in to generate returns.</a:t>
          </a:r>
        </a:p>
      </dgm:t>
    </dgm:pt>
    <dgm:pt modelId="{2E786F13-892A-4D2E-B798-31FC861C5769}" type="parTrans" cxnId="{BEAAF72B-E6FA-4C36-85E2-1A0419F896F7}">
      <dgm:prSet/>
      <dgm:spPr/>
      <dgm:t>
        <a:bodyPr/>
        <a:lstStyle/>
        <a:p>
          <a:endParaRPr lang="en-US"/>
        </a:p>
      </dgm:t>
    </dgm:pt>
    <dgm:pt modelId="{2981405B-71AC-4C01-B460-9113AA78C2A1}" type="sibTrans" cxnId="{BEAAF72B-E6FA-4C36-85E2-1A0419F896F7}">
      <dgm:prSet/>
      <dgm:spPr/>
      <dgm:t>
        <a:bodyPr/>
        <a:lstStyle/>
        <a:p>
          <a:endParaRPr lang="en-US"/>
        </a:p>
      </dgm:t>
    </dgm:pt>
    <dgm:pt modelId="{4C72209A-D2F4-456A-82F5-1A34F5530AC8}">
      <dgm:prSet/>
      <dgm:spPr/>
      <dgm:t>
        <a:bodyPr/>
        <a:lstStyle/>
        <a:p>
          <a:r>
            <a:rPr lang="en-US" b="1"/>
            <a:t>Financing Decisions</a:t>
          </a:r>
          <a:r>
            <a:rPr lang="en-US"/>
            <a:t>:</a:t>
          </a:r>
        </a:p>
      </dgm:t>
    </dgm:pt>
    <dgm:pt modelId="{1E2139B4-A656-49EA-AAA0-9EAADEEEF3CB}" type="parTrans" cxnId="{623E95CA-1E00-4CC7-BC17-9C8CC53D6991}">
      <dgm:prSet/>
      <dgm:spPr/>
      <dgm:t>
        <a:bodyPr/>
        <a:lstStyle/>
        <a:p>
          <a:endParaRPr lang="en-US"/>
        </a:p>
      </dgm:t>
    </dgm:pt>
    <dgm:pt modelId="{0CA5446F-D2EF-4754-AA7E-8793033ECAFD}" type="sibTrans" cxnId="{623E95CA-1E00-4CC7-BC17-9C8CC53D6991}">
      <dgm:prSet/>
      <dgm:spPr/>
      <dgm:t>
        <a:bodyPr/>
        <a:lstStyle/>
        <a:p>
          <a:endParaRPr lang="en-US"/>
        </a:p>
      </dgm:t>
    </dgm:pt>
    <dgm:pt modelId="{2983845C-929E-4B0C-A8D9-F373AA99E6CF}">
      <dgm:prSet/>
      <dgm:spPr/>
      <dgm:t>
        <a:bodyPr/>
        <a:lstStyle/>
        <a:p>
          <a:r>
            <a:rPr lang="en-US"/>
            <a:t>Choosing the right mix of debt and equity financing.</a:t>
          </a:r>
        </a:p>
      </dgm:t>
    </dgm:pt>
    <dgm:pt modelId="{1DCFD257-0B89-4BAA-9E5D-11C8D6A86DB2}" type="parTrans" cxnId="{96FFD929-668A-4847-93FA-6B24B9B75CBF}">
      <dgm:prSet/>
      <dgm:spPr/>
      <dgm:t>
        <a:bodyPr/>
        <a:lstStyle/>
        <a:p>
          <a:endParaRPr lang="en-US"/>
        </a:p>
      </dgm:t>
    </dgm:pt>
    <dgm:pt modelId="{AF47B8AD-9776-486A-A502-EE05B3F661D1}" type="sibTrans" cxnId="{96FFD929-668A-4847-93FA-6B24B9B75CBF}">
      <dgm:prSet/>
      <dgm:spPr/>
      <dgm:t>
        <a:bodyPr/>
        <a:lstStyle/>
        <a:p>
          <a:endParaRPr lang="en-US"/>
        </a:p>
      </dgm:t>
    </dgm:pt>
    <dgm:pt modelId="{3528EB5A-41B2-4EFE-B7AC-74958902D53E}">
      <dgm:prSet/>
      <dgm:spPr/>
      <dgm:t>
        <a:bodyPr/>
        <a:lstStyle/>
        <a:p>
          <a:r>
            <a:rPr lang="en-US" b="1"/>
            <a:t>Dividend Decisions</a:t>
          </a:r>
          <a:r>
            <a:rPr lang="en-US"/>
            <a:t>:</a:t>
          </a:r>
        </a:p>
      </dgm:t>
    </dgm:pt>
    <dgm:pt modelId="{4CF8209B-7CE5-440D-BCD9-7F1B25A24B6C}" type="parTrans" cxnId="{CCAEDA14-7108-410C-AC3B-EB0FD8AC669E}">
      <dgm:prSet/>
      <dgm:spPr/>
      <dgm:t>
        <a:bodyPr/>
        <a:lstStyle/>
        <a:p>
          <a:endParaRPr lang="en-US"/>
        </a:p>
      </dgm:t>
    </dgm:pt>
    <dgm:pt modelId="{214F952D-5E7D-47BD-88B7-1C494C9F546E}" type="sibTrans" cxnId="{CCAEDA14-7108-410C-AC3B-EB0FD8AC669E}">
      <dgm:prSet/>
      <dgm:spPr/>
      <dgm:t>
        <a:bodyPr/>
        <a:lstStyle/>
        <a:p>
          <a:endParaRPr lang="en-US"/>
        </a:p>
      </dgm:t>
    </dgm:pt>
    <dgm:pt modelId="{E62DF9F5-D279-4B43-BB83-C0CCBD61ACC5}">
      <dgm:prSet/>
      <dgm:spPr/>
      <dgm:t>
        <a:bodyPr/>
        <a:lstStyle/>
        <a:p>
          <a:r>
            <a:rPr lang="en-US"/>
            <a:t>Determining the portion of earnings to distribute to shareholders and retain for future growth.</a:t>
          </a:r>
        </a:p>
      </dgm:t>
    </dgm:pt>
    <dgm:pt modelId="{FE5EB075-7CD6-406F-9175-2D7C0B3931B5}" type="parTrans" cxnId="{F331259B-A6D8-48BB-B94C-E2E989A69C2C}">
      <dgm:prSet/>
      <dgm:spPr/>
      <dgm:t>
        <a:bodyPr/>
        <a:lstStyle/>
        <a:p>
          <a:endParaRPr lang="en-US"/>
        </a:p>
      </dgm:t>
    </dgm:pt>
    <dgm:pt modelId="{EE7C3543-FAA5-41E9-9085-920130C160AE}" type="sibTrans" cxnId="{F331259B-A6D8-48BB-B94C-E2E989A69C2C}">
      <dgm:prSet/>
      <dgm:spPr/>
      <dgm:t>
        <a:bodyPr/>
        <a:lstStyle/>
        <a:p>
          <a:endParaRPr lang="en-US"/>
        </a:p>
      </dgm:t>
    </dgm:pt>
    <dgm:pt modelId="{740A6889-2808-477C-8C2B-A15D2277C976}">
      <dgm:prSet/>
      <dgm:spPr/>
      <dgm:t>
        <a:bodyPr/>
        <a:lstStyle/>
        <a:p>
          <a:r>
            <a:rPr lang="en-US" b="1"/>
            <a:t>Risk Management</a:t>
          </a:r>
          <a:r>
            <a:rPr lang="en-US"/>
            <a:t>:</a:t>
          </a:r>
        </a:p>
      </dgm:t>
    </dgm:pt>
    <dgm:pt modelId="{BAD3231F-B8EB-49E7-8F56-DABC77098CAE}" type="parTrans" cxnId="{E16B82C9-7ECF-41EF-820B-8BC86A8FB24B}">
      <dgm:prSet/>
      <dgm:spPr/>
      <dgm:t>
        <a:bodyPr/>
        <a:lstStyle/>
        <a:p>
          <a:endParaRPr lang="en-US"/>
        </a:p>
      </dgm:t>
    </dgm:pt>
    <dgm:pt modelId="{178734CE-F870-48FA-9E4C-DA9D5905AF6C}" type="sibTrans" cxnId="{E16B82C9-7ECF-41EF-820B-8BC86A8FB24B}">
      <dgm:prSet/>
      <dgm:spPr/>
      <dgm:t>
        <a:bodyPr/>
        <a:lstStyle/>
        <a:p>
          <a:endParaRPr lang="en-US"/>
        </a:p>
      </dgm:t>
    </dgm:pt>
    <dgm:pt modelId="{A53582EF-C95A-4DA5-BD32-401653D11A20}">
      <dgm:prSet/>
      <dgm:spPr/>
      <dgm:t>
        <a:bodyPr/>
        <a:lstStyle/>
        <a:p>
          <a:r>
            <a:rPr lang="en-US"/>
            <a:t>Identifying and managing financial risks associated with the business.</a:t>
          </a:r>
        </a:p>
      </dgm:t>
    </dgm:pt>
    <dgm:pt modelId="{B0483EC3-FF68-4C86-927C-FAF36672BADB}" type="parTrans" cxnId="{2C968B85-1F60-45AB-A5CE-648588F071F2}">
      <dgm:prSet/>
      <dgm:spPr/>
      <dgm:t>
        <a:bodyPr/>
        <a:lstStyle/>
        <a:p>
          <a:endParaRPr lang="en-US"/>
        </a:p>
      </dgm:t>
    </dgm:pt>
    <dgm:pt modelId="{699D01B8-7E92-4F80-9A31-D4B481DA2D6F}" type="sibTrans" cxnId="{2C968B85-1F60-45AB-A5CE-648588F071F2}">
      <dgm:prSet/>
      <dgm:spPr/>
      <dgm:t>
        <a:bodyPr/>
        <a:lstStyle/>
        <a:p>
          <a:endParaRPr lang="en-US"/>
        </a:p>
      </dgm:t>
    </dgm:pt>
    <dgm:pt modelId="{613A280B-BF94-48BC-B5F0-513D943A23DF}" type="pres">
      <dgm:prSet presAssocID="{313A06D5-C93D-4147-87D3-86715F10754E}" presName="theList" presStyleCnt="0">
        <dgm:presLayoutVars>
          <dgm:dir/>
          <dgm:animLvl val="lvl"/>
          <dgm:resizeHandles val="exact"/>
        </dgm:presLayoutVars>
      </dgm:prSet>
      <dgm:spPr/>
    </dgm:pt>
    <dgm:pt modelId="{352047B6-B071-42BD-829E-636F0F1D22C8}" type="pres">
      <dgm:prSet presAssocID="{60F5C39C-B4BB-482F-87A4-3856E6AA854B}" presName="compNode" presStyleCnt="0"/>
      <dgm:spPr/>
    </dgm:pt>
    <dgm:pt modelId="{2D75F629-00E2-441E-B237-B384106A933A}" type="pres">
      <dgm:prSet presAssocID="{60F5C39C-B4BB-482F-87A4-3856E6AA854B}" presName="aNode" presStyleLbl="bgShp" presStyleIdx="0" presStyleCnt="4"/>
      <dgm:spPr/>
    </dgm:pt>
    <dgm:pt modelId="{6E53D94A-224D-4FE1-B495-8BE5DC583B44}" type="pres">
      <dgm:prSet presAssocID="{60F5C39C-B4BB-482F-87A4-3856E6AA854B}" presName="textNode" presStyleLbl="bgShp" presStyleIdx="0" presStyleCnt="4"/>
      <dgm:spPr/>
    </dgm:pt>
    <dgm:pt modelId="{7BFC582D-C007-4620-A262-3F0E038EC5F8}" type="pres">
      <dgm:prSet presAssocID="{60F5C39C-B4BB-482F-87A4-3856E6AA854B}" presName="compChildNode" presStyleCnt="0"/>
      <dgm:spPr/>
    </dgm:pt>
    <dgm:pt modelId="{9ED7898D-AD88-4DE3-9610-07BD12074008}" type="pres">
      <dgm:prSet presAssocID="{60F5C39C-B4BB-482F-87A4-3856E6AA854B}" presName="theInnerList" presStyleCnt="0"/>
      <dgm:spPr/>
    </dgm:pt>
    <dgm:pt modelId="{1D25BF63-AB5B-4288-B881-B65333B2B909}" type="pres">
      <dgm:prSet presAssocID="{5F5FD637-61A3-4C1A-A0BF-974DF4761A67}" presName="childNode" presStyleLbl="node1" presStyleIdx="0" presStyleCnt="4">
        <dgm:presLayoutVars>
          <dgm:bulletEnabled val="1"/>
        </dgm:presLayoutVars>
      </dgm:prSet>
      <dgm:spPr/>
    </dgm:pt>
    <dgm:pt modelId="{9F9218B6-E08E-4D9D-8873-459337F24580}" type="pres">
      <dgm:prSet presAssocID="{60F5C39C-B4BB-482F-87A4-3856E6AA854B}" presName="aSpace" presStyleCnt="0"/>
      <dgm:spPr/>
    </dgm:pt>
    <dgm:pt modelId="{84CFC6FA-C2AC-44A8-B561-D50C5F3F6B55}" type="pres">
      <dgm:prSet presAssocID="{4C72209A-D2F4-456A-82F5-1A34F5530AC8}" presName="compNode" presStyleCnt="0"/>
      <dgm:spPr/>
    </dgm:pt>
    <dgm:pt modelId="{F5699A36-E7DA-407A-887C-5622DEDD8CAB}" type="pres">
      <dgm:prSet presAssocID="{4C72209A-D2F4-456A-82F5-1A34F5530AC8}" presName="aNode" presStyleLbl="bgShp" presStyleIdx="1" presStyleCnt="4"/>
      <dgm:spPr/>
    </dgm:pt>
    <dgm:pt modelId="{9CA3D91C-3ED5-480F-AA62-5A441F5DB319}" type="pres">
      <dgm:prSet presAssocID="{4C72209A-D2F4-456A-82F5-1A34F5530AC8}" presName="textNode" presStyleLbl="bgShp" presStyleIdx="1" presStyleCnt="4"/>
      <dgm:spPr/>
    </dgm:pt>
    <dgm:pt modelId="{EE82151E-82BD-4ED7-BAE5-D62FE539BDA9}" type="pres">
      <dgm:prSet presAssocID="{4C72209A-D2F4-456A-82F5-1A34F5530AC8}" presName="compChildNode" presStyleCnt="0"/>
      <dgm:spPr/>
    </dgm:pt>
    <dgm:pt modelId="{85E1836F-5EEB-40DC-BE42-D10F06C683F6}" type="pres">
      <dgm:prSet presAssocID="{4C72209A-D2F4-456A-82F5-1A34F5530AC8}" presName="theInnerList" presStyleCnt="0"/>
      <dgm:spPr/>
    </dgm:pt>
    <dgm:pt modelId="{CEA85EBA-9057-434B-A9C8-F7E803C389C3}" type="pres">
      <dgm:prSet presAssocID="{2983845C-929E-4B0C-A8D9-F373AA99E6CF}" presName="childNode" presStyleLbl="node1" presStyleIdx="1" presStyleCnt="4">
        <dgm:presLayoutVars>
          <dgm:bulletEnabled val="1"/>
        </dgm:presLayoutVars>
      </dgm:prSet>
      <dgm:spPr/>
    </dgm:pt>
    <dgm:pt modelId="{3DA50FA8-8D1E-44D2-8122-03E1FC365FC8}" type="pres">
      <dgm:prSet presAssocID="{4C72209A-D2F4-456A-82F5-1A34F5530AC8}" presName="aSpace" presStyleCnt="0"/>
      <dgm:spPr/>
    </dgm:pt>
    <dgm:pt modelId="{ABE2CEB5-7BB5-40B0-8D56-B6338C36E84F}" type="pres">
      <dgm:prSet presAssocID="{3528EB5A-41B2-4EFE-B7AC-74958902D53E}" presName="compNode" presStyleCnt="0"/>
      <dgm:spPr/>
    </dgm:pt>
    <dgm:pt modelId="{089FEE6C-BF6D-4DD6-B718-885790C05918}" type="pres">
      <dgm:prSet presAssocID="{3528EB5A-41B2-4EFE-B7AC-74958902D53E}" presName="aNode" presStyleLbl="bgShp" presStyleIdx="2" presStyleCnt="4"/>
      <dgm:spPr/>
    </dgm:pt>
    <dgm:pt modelId="{14BD5AE9-E140-495B-8C77-33A5E3D10BF3}" type="pres">
      <dgm:prSet presAssocID="{3528EB5A-41B2-4EFE-B7AC-74958902D53E}" presName="textNode" presStyleLbl="bgShp" presStyleIdx="2" presStyleCnt="4"/>
      <dgm:spPr/>
    </dgm:pt>
    <dgm:pt modelId="{147301A2-F086-4AE4-A9F9-524B72F56CD3}" type="pres">
      <dgm:prSet presAssocID="{3528EB5A-41B2-4EFE-B7AC-74958902D53E}" presName="compChildNode" presStyleCnt="0"/>
      <dgm:spPr/>
    </dgm:pt>
    <dgm:pt modelId="{D3759C84-050E-4C6D-A951-C43A1656B33F}" type="pres">
      <dgm:prSet presAssocID="{3528EB5A-41B2-4EFE-B7AC-74958902D53E}" presName="theInnerList" presStyleCnt="0"/>
      <dgm:spPr/>
    </dgm:pt>
    <dgm:pt modelId="{6E7C7A66-C353-4AD0-AF4A-703135DA4186}" type="pres">
      <dgm:prSet presAssocID="{E62DF9F5-D279-4B43-BB83-C0CCBD61ACC5}" presName="childNode" presStyleLbl="node1" presStyleIdx="2" presStyleCnt="4">
        <dgm:presLayoutVars>
          <dgm:bulletEnabled val="1"/>
        </dgm:presLayoutVars>
      </dgm:prSet>
      <dgm:spPr/>
    </dgm:pt>
    <dgm:pt modelId="{588E28B9-68E3-423E-A98F-4644295FDCC5}" type="pres">
      <dgm:prSet presAssocID="{3528EB5A-41B2-4EFE-B7AC-74958902D53E}" presName="aSpace" presStyleCnt="0"/>
      <dgm:spPr/>
    </dgm:pt>
    <dgm:pt modelId="{96E258B4-A937-4937-B2F6-367DE8EFDF7E}" type="pres">
      <dgm:prSet presAssocID="{740A6889-2808-477C-8C2B-A15D2277C976}" presName="compNode" presStyleCnt="0"/>
      <dgm:spPr/>
    </dgm:pt>
    <dgm:pt modelId="{4897EE73-C2B6-4B49-8587-8A1729D80DD3}" type="pres">
      <dgm:prSet presAssocID="{740A6889-2808-477C-8C2B-A15D2277C976}" presName="aNode" presStyleLbl="bgShp" presStyleIdx="3" presStyleCnt="4"/>
      <dgm:spPr/>
    </dgm:pt>
    <dgm:pt modelId="{D42FFD9D-0E38-4DEA-9A9A-D9332F8E9BA7}" type="pres">
      <dgm:prSet presAssocID="{740A6889-2808-477C-8C2B-A15D2277C976}" presName="textNode" presStyleLbl="bgShp" presStyleIdx="3" presStyleCnt="4"/>
      <dgm:spPr/>
    </dgm:pt>
    <dgm:pt modelId="{7869BBF3-1F24-4BBE-910D-DC72DA74CA69}" type="pres">
      <dgm:prSet presAssocID="{740A6889-2808-477C-8C2B-A15D2277C976}" presName="compChildNode" presStyleCnt="0"/>
      <dgm:spPr/>
    </dgm:pt>
    <dgm:pt modelId="{2CAF7E5D-01AF-4514-B882-246ACE39CD9B}" type="pres">
      <dgm:prSet presAssocID="{740A6889-2808-477C-8C2B-A15D2277C976}" presName="theInnerList" presStyleCnt="0"/>
      <dgm:spPr/>
    </dgm:pt>
    <dgm:pt modelId="{7E9B1030-7F45-4F87-A78D-55E494D1E915}" type="pres">
      <dgm:prSet presAssocID="{A53582EF-C95A-4DA5-BD32-401653D11A20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D5ECA204-4DF7-40DA-B103-2B722B0253D5}" type="presOf" srcId="{740A6889-2808-477C-8C2B-A15D2277C976}" destId="{4897EE73-C2B6-4B49-8587-8A1729D80DD3}" srcOrd="0" destOrd="0" presId="urn:microsoft.com/office/officeart/2005/8/layout/lProcess2"/>
    <dgm:cxn modelId="{7165950A-962C-45B8-A040-1FE4D6C4560A}" type="presOf" srcId="{4C72209A-D2F4-456A-82F5-1A34F5530AC8}" destId="{F5699A36-E7DA-407A-887C-5622DEDD8CAB}" srcOrd="0" destOrd="0" presId="urn:microsoft.com/office/officeart/2005/8/layout/lProcess2"/>
    <dgm:cxn modelId="{CCAEDA14-7108-410C-AC3B-EB0FD8AC669E}" srcId="{313A06D5-C93D-4147-87D3-86715F10754E}" destId="{3528EB5A-41B2-4EFE-B7AC-74958902D53E}" srcOrd="2" destOrd="0" parTransId="{4CF8209B-7CE5-440D-BCD9-7F1B25A24B6C}" sibTransId="{214F952D-5E7D-47BD-88B7-1C494C9F546E}"/>
    <dgm:cxn modelId="{79AE1219-60A6-4605-A8AB-6579E705A2A1}" type="presOf" srcId="{2983845C-929E-4B0C-A8D9-F373AA99E6CF}" destId="{CEA85EBA-9057-434B-A9C8-F7E803C389C3}" srcOrd="0" destOrd="0" presId="urn:microsoft.com/office/officeart/2005/8/layout/lProcess2"/>
    <dgm:cxn modelId="{D12CC325-DB43-4A20-B718-BCD2A05E6554}" srcId="{313A06D5-C93D-4147-87D3-86715F10754E}" destId="{60F5C39C-B4BB-482F-87A4-3856E6AA854B}" srcOrd="0" destOrd="0" parTransId="{70CD2FE5-7AC5-4D80-963B-2475EAFA9912}" sibTransId="{CD11A302-11B2-4976-806C-058FB0F5C0BE}"/>
    <dgm:cxn modelId="{96FFD929-668A-4847-93FA-6B24B9B75CBF}" srcId="{4C72209A-D2F4-456A-82F5-1A34F5530AC8}" destId="{2983845C-929E-4B0C-A8D9-F373AA99E6CF}" srcOrd="0" destOrd="0" parTransId="{1DCFD257-0B89-4BAA-9E5D-11C8D6A86DB2}" sibTransId="{AF47B8AD-9776-486A-A502-EE05B3F661D1}"/>
    <dgm:cxn modelId="{BEAAF72B-E6FA-4C36-85E2-1A0419F896F7}" srcId="{60F5C39C-B4BB-482F-87A4-3856E6AA854B}" destId="{5F5FD637-61A3-4C1A-A0BF-974DF4761A67}" srcOrd="0" destOrd="0" parTransId="{2E786F13-892A-4D2E-B798-31FC861C5769}" sibTransId="{2981405B-71AC-4C01-B460-9113AA78C2A1}"/>
    <dgm:cxn modelId="{A22F3E2E-2586-41EA-B583-065420AD8EC9}" type="presOf" srcId="{60F5C39C-B4BB-482F-87A4-3856E6AA854B}" destId="{2D75F629-00E2-441E-B237-B384106A933A}" srcOrd="0" destOrd="0" presId="urn:microsoft.com/office/officeart/2005/8/layout/lProcess2"/>
    <dgm:cxn modelId="{0FA22E35-8E0D-4CCD-A4F5-DF3F3CC4E2EA}" type="presOf" srcId="{313A06D5-C93D-4147-87D3-86715F10754E}" destId="{613A280B-BF94-48BC-B5F0-513D943A23DF}" srcOrd="0" destOrd="0" presId="urn:microsoft.com/office/officeart/2005/8/layout/lProcess2"/>
    <dgm:cxn modelId="{193FCD3E-44AE-4F28-A12D-85ECE32F63C2}" type="presOf" srcId="{E62DF9F5-D279-4B43-BB83-C0CCBD61ACC5}" destId="{6E7C7A66-C353-4AD0-AF4A-703135DA4186}" srcOrd="0" destOrd="0" presId="urn:microsoft.com/office/officeart/2005/8/layout/lProcess2"/>
    <dgm:cxn modelId="{2830CE49-747A-4577-BCF6-B6A8B1F2C2F9}" type="presOf" srcId="{4C72209A-D2F4-456A-82F5-1A34F5530AC8}" destId="{9CA3D91C-3ED5-480F-AA62-5A441F5DB319}" srcOrd="1" destOrd="0" presId="urn:microsoft.com/office/officeart/2005/8/layout/lProcess2"/>
    <dgm:cxn modelId="{194E3159-5E37-4274-ACB6-CA26E62503D4}" type="presOf" srcId="{3528EB5A-41B2-4EFE-B7AC-74958902D53E}" destId="{14BD5AE9-E140-495B-8C77-33A5E3D10BF3}" srcOrd="1" destOrd="0" presId="urn:microsoft.com/office/officeart/2005/8/layout/lProcess2"/>
    <dgm:cxn modelId="{2C968B85-1F60-45AB-A5CE-648588F071F2}" srcId="{740A6889-2808-477C-8C2B-A15D2277C976}" destId="{A53582EF-C95A-4DA5-BD32-401653D11A20}" srcOrd="0" destOrd="0" parTransId="{B0483EC3-FF68-4C86-927C-FAF36672BADB}" sibTransId="{699D01B8-7E92-4F80-9A31-D4B481DA2D6F}"/>
    <dgm:cxn modelId="{D400BE8E-8704-465A-9B6E-093217666587}" type="presOf" srcId="{60F5C39C-B4BB-482F-87A4-3856E6AA854B}" destId="{6E53D94A-224D-4FE1-B495-8BE5DC583B44}" srcOrd="1" destOrd="0" presId="urn:microsoft.com/office/officeart/2005/8/layout/lProcess2"/>
    <dgm:cxn modelId="{F331259B-A6D8-48BB-B94C-E2E989A69C2C}" srcId="{3528EB5A-41B2-4EFE-B7AC-74958902D53E}" destId="{E62DF9F5-D279-4B43-BB83-C0CCBD61ACC5}" srcOrd="0" destOrd="0" parTransId="{FE5EB075-7CD6-406F-9175-2D7C0B3931B5}" sibTransId="{EE7C3543-FAA5-41E9-9085-920130C160AE}"/>
    <dgm:cxn modelId="{629B70A1-EA3A-472B-A1ED-2D3D7004437F}" type="presOf" srcId="{3528EB5A-41B2-4EFE-B7AC-74958902D53E}" destId="{089FEE6C-BF6D-4DD6-B718-885790C05918}" srcOrd="0" destOrd="0" presId="urn:microsoft.com/office/officeart/2005/8/layout/lProcess2"/>
    <dgm:cxn modelId="{0C6AE8BC-0AA7-4CDA-ADF1-6A2E13E56779}" type="presOf" srcId="{740A6889-2808-477C-8C2B-A15D2277C976}" destId="{D42FFD9D-0E38-4DEA-9A9A-D9332F8E9BA7}" srcOrd="1" destOrd="0" presId="urn:microsoft.com/office/officeart/2005/8/layout/lProcess2"/>
    <dgm:cxn modelId="{E16B82C9-7ECF-41EF-820B-8BC86A8FB24B}" srcId="{313A06D5-C93D-4147-87D3-86715F10754E}" destId="{740A6889-2808-477C-8C2B-A15D2277C976}" srcOrd="3" destOrd="0" parTransId="{BAD3231F-B8EB-49E7-8F56-DABC77098CAE}" sibTransId="{178734CE-F870-48FA-9E4C-DA9D5905AF6C}"/>
    <dgm:cxn modelId="{623E95CA-1E00-4CC7-BC17-9C8CC53D6991}" srcId="{313A06D5-C93D-4147-87D3-86715F10754E}" destId="{4C72209A-D2F4-456A-82F5-1A34F5530AC8}" srcOrd="1" destOrd="0" parTransId="{1E2139B4-A656-49EA-AAA0-9EAADEEEF3CB}" sibTransId="{0CA5446F-D2EF-4754-AA7E-8793033ECAFD}"/>
    <dgm:cxn modelId="{AEEB3DEB-BF78-49B6-93EC-163033EDF85E}" type="presOf" srcId="{5F5FD637-61A3-4C1A-A0BF-974DF4761A67}" destId="{1D25BF63-AB5B-4288-B881-B65333B2B909}" srcOrd="0" destOrd="0" presId="urn:microsoft.com/office/officeart/2005/8/layout/lProcess2"/>
    <dgm:cxn modelId="{79CF9BFF-F1F4-4DE6-94DC-91D796A16FB6}" type="presOf" srcId="{A53582EF-C95A-4DA5-BD32-401653D11A20}" destId="{7E9B1030-7F45-4F87-A78D-55E494D1E915}" srcOrd="0" destOrd="0" presId="urn:microsoft.com/office/officeart/2005/8/layout/lProcess2"/>
    <dgm:cxn modelId="{B00C675A-1226-45F2-A20C-8AA2952DE87A}" type="presParOf" srcId="{613A280B-BF94-48BC-B5F0-513D943A23DF}" destId="{352047B6-B071-42BD-829E-636F0F1D22C8}" srcOrd="0" destOrd="0" presId="urn:microsoft.com/office/officeart/2005/8/layout/lProcess2"/>
    <dgm:cxn modelId="{F3EB936F-DCED-4621-AF31-6B7ABD925E05}" type="presParOf" srcId="{352047B6-B071-42BD-829E-636F0F1D22C8}" destId="{2D75F629-00E2-441E-B237-B384106A933A}" srcOrd="0" destOrd="0" presId="urn:microsoft.com/office/officeart/2005/8/layout/lProcess2"/>
    <dgm:cxn modelId="{3EB1B5A5-C7B9-49BF-B74A-BC7871FBB65B}" type="presParOf" srcId="{352047B6-B071-42BD-829E-636F0F1D22C8}" destId="{6E53D94A-224D-4FE1-B495-8BE5DC583B44}" srcOrd="1" destOrd="0" presId="urn:microsoft.com/office/officeart/2005/8/layout/lProcess2"/>
    <dgm:cxn modelId="{8C9C8C01-C212-41A9-87EF-6D374F426AC6}" type="presParOf" srcId="{352047B6-B071-42BD-829E-636F0F1D22C8}" destId="{7BFC582D-C007-4620-A262-3F0E038EC5F8}" srcOrd="2" destOrd="0" presId="urn:microsoft.com/office/officeart/2005/8/layout/lProcess2"/>
    <dgm:cxn modelId="{AE1FD27C-9399-401D-8050-6429DC35CBA3}" type="presParOf" srcId="{7BFC582D-C007-4620-A262-3F0E038EC5F8}" destId="{9ED7898D-AD88-4DE3-9610-07BD12074008}" srcOrd="0" destOrd="0" presId="urn:microsoft.com/office/officeart/2005/8/layout/lProcess2"/>
    <dgm:cxn modelId="{F77B64DE-4664-4D03-8AB6-4AA75818587E}" type="presParOf" srcId="{9ED7898D-AD88-4DE3-9610-07BD12074008}" destId="{1D25BF63-AB5B-4288-B881-B65333B2B909}" srcOrd="0" destOrd="0" presId="urn:microsoft.com/office/officeart/2005/8/layout/lProcess2"/>
    <dgm:cxn modelId="{46A52546-0CAF-4833-AF0E-7CFF0FC2E14E}" type="presParOf" srcId="{613A280B-BF94-48BC-B5F0-513D943A23DF}" destId="{9F9218B6-E08E-4D9D-8873-459337F24580}" srcOrd="1" destOrd="0" presId="urn:microsoft.com/office/officeart/2005/8/layout/lProcess2"/>
    <dgm:cxn modelId="{0A574CFC-3C6E-48C9-84EB-0727FE3CCE1C}" type="presParOf" srcId="{613A280B-BF94-48BC-B5F0-513D943A23DF}" destId="{84CFC6FA-C2AC-44A8-B561-D50C5F3F6B55}" srcOrd="2" destOrd="0" presId="urn:microsoft.com/office/officeart/2005/8/layout/lProcess2"/>
    <dgm:cxn modelId="{C0A685E1-82A7-4E7F-88EA-77C3B7D40B4A}" type="presParOf" srcId="{84CFC6FA-C2AC-44A8-B561-D50C5F3F6B55}" destId="{F5699A36-E7DA-407A-887C-5622DEDD8CAB}" srcOrd="0" destOrd="0" presId="urn:microsoft.com/office/officeart/2005/8/layout/lProcess2"/>
    <dgm:cxn modelId="{7F2EBA63-3127-4F00-8405-F2DE0A027D98}" type="presParOf" srcId="{84CFC6FA-C2AC-44A8-B561-D50C5F3F6B55}" destId="{9CA3D91C-3ED5-480F-AA62-5A441F5DB319}" srcOrd="1" destOrd="0" presId="urn:microsoft.com/office/officeart/2005/8/layout/lProcess2"/>
    <dgm:cxn modelId="{F1E01467-3683-4BD4-ACE0-4FE712DA31A4}" type="presParOf" srcId="{84CFC6FA-C2AC-44A8-B561-D50C5F3F6B55}" destId="{EE82151E-82BD-4ED7-BAE5-D62FE539BDA9}" srcOrd="2" destOrd="0" presId="urn:microsoft.com/office/officeart/2005/8/layout/lProcess2"/>
    <dgm:cxn modelId="{346FE0FE-3BD5-4A24-90AD-E001E2C4EA5B}" type="presParOf" srcId="{EE82151E-82BD-4ED7-BAE5-D62FE539BDA9}" destId="{85E1836F-5EEB-40DC-BE42-D10F06C683F6}" srcOrd="0" destOrd="0" presId="urn:microsoft.com/office/officeart/2005/8/layout/lProcess2"/>
    <dgm:cxn modelId="{C55030E4-56D2-413B-99B9-ADDE5E1E7988}" type="presParOf" srcId="{85E1836F-5EEB-40DC-BE42-D10F06C683F6}" destId="{CEA85EBA-9057-434B-A9C8-F7E803C389C3}" srcOrd="0" destOrd="0" presId="urn:microsoft.com/office/officeart/2005/8/layout/lProcess2"/>
    <dgm:cxn modelId="{194B5C00-BA68-4C69-A7AC-64596379DE12}" type="presParOf" srcId="{613A280B-BF94-48BC-B5F0-513D943A23DF}" destId="{3DA50FA8-8D1E-44D2-8122-03E1FC365FC8}" srcOrd="3" destOrd="0" presId="urn:microsoft.com/office/officeart/2005/8/layout/lProcess2"/>
    <dgm:cxn modelId="{7756597D-9A0B-4718-B889-8C134A035E63}" type="presParOf" srcId="{613A280B-BF94-48BC-B5F0-513D943A23DF}" destId="{ABE2CEB5-7BB5-40B0-8D56-B6338C36E84F}" srcOrd="4" destOrd="0" presId="urn:microsoft.com/office/officeart/2005/8/layout/lProcess2"/>
    <dgm:cxn modelId="{B7878D9B-85B9-4145-AFA1-7BF317AB6BA4}" type="presParOf" srcId="{ABE2CEB5-7BB5-40B0-8D56-B6338C36E84F}" destId="{089FEE6C-BF6D-4DD6-B718-885790C05918}" srcOrd="0" destOrd="0" presId="urn:microsoft.com/office/officeart/2005/8/layout/lProcess2"/>
    <dgm:cxn modelId="{14248A4B-A50A-4436-A0DA-362C7F86A668}" type="presParOf" srcId="{ABE2CEB5-7BB5-40B0-8D56-B6338C36E84F}" destId="{14BD5AE9-E140-495B-8C77-33A5E3D10BF3}" srcOrd="1" destOrd="0" presId="urn:microsoft.com/office/officeart/2005/8/layout/lProcess2"/>
    <dgm:cxn modelId="{C22B9E05-EABF-4A01-891B-FA031BCE570C}" type="presParOf" srcId="{ABE2CEB5-7BB5-40B0-8D56-B6338C36E84F}" destId="{147301A2-F086-4AE4-A9F9-524B72F56CD3}" srcOrd="2" destOrd="0" presId="urn:microsoft.com/office/officeart/2005/8/layout/lProcess2"/>
    <dgm:cxn modelId="{6BDB4F0B-E4D1-4E23-925D-5860CB25A741}" type="presParOf" srcId="{147301A2-F086-4AE4-A9F9-524B72F56CD3}" destId="{D3759C84-050E-4C6D-A951-C43A1656B33F}" srcOrd="0" destOrd="0" presId="urn:microsoft.com/office/officeart/2005/8/layout/lProcess2"/>
    <dgm:cxn modelId="{0CE78F4D-2407-4A97-BBEE-BD40D419B59E}" type="presParOf" srcId="{D3759C84-050E-4C6D-A951-C43A1656B33F}" destId="{6E7C7A66-C353-4AD0-AF4A-703135DA4186}" srcOrd="0" destOrd="0" presId="urn:microsoft.com/office/officeart/2005/8/layout/lProcess2"/>
    <dgm:cxn modelId="{A411226B-589B-4FCA-A5C3-42CDBB0D2273}" type="presParOf" srcId="{613A280B-BF94-48BC-B5F0-513D943A23DF}" destId="{588E28B9-68E3-423E-A98F-4644295FDCC5}" srcOrd="5" destOrd="0" presId="urn:microsoft.com/office/officeart/2005/8/layout/lProcess2"/>
    <dgm:cxn modelId="{D57EC0D5-DE7E-4DF5-9962-2BB4D6072D12}" type="presParOf" srcId="{613A280B-BF94-48BC-B5F0-513D943A23DF}" destId="{96E258B4-A937-4937-B2F6-367DE8EFDF7E}" srcOrd="6" destOrd="0" presId="urn:microsoft.com/office/officeart/2005/8/layout/lProcess2"/>
    <dgm:cxn modelId="{26B45453-1A01-45B6-AB32-540EAE804B27}" type="presParOf" srcId="{96E258B4-A937-4937-B2F6-367DE8EFDF7E}" destId="{4897EE73-C2B6-4B49-8587-8A1729D80DD3}" srcOrd="0" destOrd="0" presId="urn:microsoft.com/office/officeart/2005/8/layout/lProcess2"/>
    <dgm:cxn modelId="{4F11746F-21B1-4864-9BC5-3FA23DEE3D79}" type="presParOf" srcId="{96E258B4-A937-4937-B2F6-367DE8EFDF7E}" destId="{D42FFD9D-0E38-4DEA-9A9A-D9332F8E9BA7}" srcOrd="1" destOrd="0" presId="urn:microsoft.com/office/officeart/2005/8/layout/lProcess2"/>
    <dgm:cxn modelId="{24832F2C-635E-4740-98C6-96499A151F30}" type="presParOf" srcId="{96E258B4-A937-4937-B2F6-367DE8EFDF7E}" destId="{7869BBF3-1F24-4BBE-910D-DC72DA74CA69}" srcOrd="2" destOrd="0" presId="urn:microsoft.com/office/officeart/2005/8/layout/lProcess2"/>
    <dgm:cxn modelId="{21E2C7E7-5759-4F8A-9E1E-C0D9307466FA}" type="presParOf" srcId="{7869BBF3-1F24-4BBE-910D-DC72DA74CA69}" destId="{2CAF7E5D-01AF-4514-B882-246ACE39CD9B}" srcOrd="0" destOrd="0" presId="urn:microsoft.com/office/officeart/2005/8/layout/lProcess2"/>
    <dgm:cxn modelId="{A6A7915A-560D-4F0C-AD6D-1EC6E231E029}" type="presParOf" srcId="{2CAF7E5D-01AF-4514-B882-246ACE39CD9B}" destId="{7E9B1030-7F45-4F87-A78D-55E494D1E91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6563EC-F010-4D44-BA03-4F6666AB0538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875FD4B2-5003-4615-83E4-32A5D2A2FEB3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7DDAD3ED-9A14-4F48-BD9C-FD23F4B0D741}" type="parTrans" cxnId="{C6F57929-0630-499D-A84F-94E81E29FF3F}">
      <dgm:prSet/>
      <dgm:spPr/>
      <dgm:t>
        <a:bodyPr/>
        <a:lstStyle/>
        <a:p>
          <a:endParaRPr lang="en-US"/>
        </a:p>
      </dgm:t>
    </dgm:pt>
    <dgm:pt modelId="{399D95CF-61BB-49E1-BFCE-D533BF996EE3}" type="sibTrans" cxnId="{C6F57929-0630-499D-A84F-94E81E29FF3F}">
      <dgm:prSet/>
      <dgm:spPr/>
      <dgm:t>
        <a:bodyPr/>
        <a:lstStyle/>
        <a:p>
          <a:endParaRPr lang="en-US"/>
        </a:p>
      </dgm:t>
    </dgm:pt>
    <dgm:pt modelId="{4B498677-7FC2-4A19-AD10-618AE44F9319}">
      <dgm:prSet/>
      <dgm:spPr/>
      <dgm:t>
        <a:bodyPr/>
        <a:lstStyle/>
        <a:p>
          <a:r>
            <a:rPr lang="en-US"/>
            <a:t>Financial planning is the process of estimating the capital required and determining its competition.</a:t>
          </a:r>
        </a:p>
      </dgm:t>
    </dgm:pt>
    <dgm:pt modelId="{E03DC944-B32B-4865-A52F-3EEE922EB6D4}" type="parTrans" cxnId="{912C3911-D44D-4F73-B92B-EF16F89F44D9}">
      <dgm:prSet/>
      <dgm:spPr/>
      <dgm:t>
        <a:bodyPr/>
        <a:lstStyle/>
        <a:p>
          <a:endParaRPr lang="en-US"/>
        </a:p>
      </dgm:t>
    </dgm:pt>
    <dgm:pt modelId="{523FD85B-0392-478B-BEA7-576941764E8A}" type="sibTrans" cxnId="{912C3911-D44D-4F73-B92B-EF16F89F44D9}">
      <dgm:prSet/>
      <dgm:spPr/>
      <dgm:t>
        <a:bodyPr/>
        <a:lstStyle/>
        <a:p>
          <a:endParaRPr lang="en-US"/>
        </a:p>
      </dgm:t>
    </dgm:pt>
    <dgm:pt modelId="{9926633D-F61C-46E9-A32A-1E7A33E5A02D}">
      <dgm:prSet/>
      <dgm:spPr/>
      <dgm:t>
        <a:bodyPr/>
        <a:lstStyle/>
        <a:p>
          <a:r>
            <a:rPr lang="en-US" b="1"/>
            <a:t>Importance</a:t>
          </a:r>
          <a:r>
            <a:rPr lang="en-US"/>
            <a:t>:</a:t>
          </a:r>
        </a:p>
      </dgm:t>
    </dgm:pt>
    <dgm:pt modelId="{A71CF832-E1CF-4CA9-AFD9-87E74587C677}" type="parTrans" cxnId="{208AF3A5-CC5C-4E79-93E5-E3096BA6E446}">
      <dgm:prSet/>
      <dgm:spPr/>
      <dgm:t>
        <a:bodyPr/>
        <a:lstStyle/>
        <a:p>
          <a:endParaRPr lang="en-US"/>
        </a:p>
      </dgm:t>
    </dgm:pt>
    <dgm:pt modelId="{5F35FD1D-D2D8-47A6-9F33-5615D3BBC045}" type="sibTrans" cxnId="{208AF3A5-CC5C-4E79-93E5-E3096BA6E446}">
      <dgm:prSet/>
      <dgm:spPr/>
      <dgm:t>
        <a:bodyPr/>
        <a:lstStyle/>
        <a:p>
          <a:endParaRPr lang="en-US"/>
        </a:p>
      </dgm:t>
    </dgm:pt>
    <dgm:pt modelId="{246BB98D-0421-4AEB-ACCD-C9E35C0E4D64}">
      <dgm:prSet/>
      <dgm:spPr/>
      <dgm:t>
        <a:bodyPr/>
        <a:lstStyle/>
        <a:p>
          <a:r>
            <a:rPr lang="en-US"/>
            <a:t>Ensures that the company has adequate funds to meet its objectives and manage unforeseen needs.</a:t>
          </a:r>
        </a:p>
      </dgm:t>
    </dgm:pt>
    <dgm:pt modelId="{F130F2D1-A60C-4580-A38D-6436AAF17855}" type="parTrans" cxnId="{110A030C-2EA8-4AB1-B954-34BC2D42B78D}">
      <dgm:prSet/>
      <dgm:spPr/>
      <dgm:t>
        <a:bodyPr/>
        <a:lstStyle/>
        <a:p>
          <a:endParaRPr lang="en-US"/>
        </a:p>
      </dgm:t>
    </dgm:pt>
    <dgm:pt modelId="{AC923192-8B70-4893-8645-57F83915D5F1}" type="sibTrans" cxnId="{110A030C-2EA8-4AB1-B954-34BC2D42B78D}">
      <dgm:prSet/>
      <dgm:spPr/>
      <dgm:t>
        <a:bodyPr/>
        <a:lstStyle/>
        <a:p>
          <a:endParaRPr lang="en-US"/>
        </a:p>
      </dgm:t>
    </dgm:pt>
    <dgm:pt modelId="{B202EB69-EE08-43D3-AD5F-B52438441E41}">
      <dgm:prSet/>
      <dgm:spPr/>
      <dgm:t>
        <a:bodyPr/>
        <a:lstStyle/>
        <a:p>
          <a:r>
            <a:rPr lang="en-US" b="1"/>
            <a:t>Types of Planning</a:t>
          </a:r>
          <a:r>
            <a:rPr lang="en-US"/>
            <a:t>:</a:t>
          </a:r>
        </a:p>
      </dgm:t>
    </dgm:pt>
    <dgm:pt modelId="{2C24F355-F829-4D4C-8D66-8AC967F26010}" type="parTrans" cxnId="{A67DE989-D1FD-445D-AD76-90110D85548B}">
      <dgm:prSet/>
      <dgm:spPr/>
      <dgm:t>
        <a:bodyPr/>
        <a:lstStyle/>
        <a:p>
          <a:endParaRPr lang="en-US"/>
        </a:p>
      </dgm:t>
    </dgm:pt>
    <dgm:pt modelId="{3F4EC5A8-7075-412F-8BBB-40CC964413CC}" type="sibTrans" cxnId="{A67DE989-D1FD-445D-AD76-90110D85548B}">
      <dgm:prSet/>
      <dgm:spPr/>
      <dgm:t>
        <a:bodyPr/>
        <a:lstStyle/>
        <a:p>
          <a:endParaRPr lang="en-US"/>
        </a:p>
      </dgm:t>
    </dgm:pt>
    <dgm:pt modelId="{89BCE5C0-261F-4893-8C7D-B2C4D5B22D95}">
      <dgm:prSet/>
      <dgm:spPr/>
      <dgm:t>
        <a:bodyPr/>
        <a:lstStyle/>
        <a:p>
          <a:r>
            <a:rPr lang="en-US" b="1"/>
            <a:t>Short-term Planning</a:t>
          </a:r>
          <a:r>
            <a:rPr lang="en-US"/>
            <a:t>: Focuses on day-to-day operations.</a:t>
          </a:r>
        </a:p>
      </dgm:t>
    </dgm:pt>
    <dgm:pt modelId="{A2FB6DB9-3F44-4883-AE70-9557165A89F1}" type="parTrans" cxnId="{1D64E37A-B2DE-47D9-8DE7-338571ADA497}">
      <dgm:prSet/>
      <dgm:spPr/>
      <dgm:t>
        <a:bodyPr/>
        <a:lstStyle/>
        <a:p>
          <a:endParaRPr lang="en-US"/>
        </a:p>
      </dgm:t>
    </dgm:pt>
    <dgm:pt modelId="{5995A3BB-8285-4D76-B44A-9A0DAF235B9B}" type="sibTrans" cxnId="{1D64E37A-B2DE-47D9-8DE7-338571ADA497}">
      <dgm:prSet/>
      <dgm:spPr/>
      <dgm:t>
        <a:bodyPr/>
        <a:lstStyle/>
        <a:p>
          <a:endParaRPr lang="en-US"/>
        </a:p>
      </dgm:t>
    </dgm:pt>
    <dgm:pt modelId="{58EF7467-B42B-443D-818D-E8FB298DCC47}">
      <dgm:prSet/>
      <dgm:spPr/>
      <dgm:t>
        <a:bodyPr/>
        <a:lstStyle/>
        <a:p>
          <a:r>
            <a:rPr lang="en-US" b="1"/>
            <a:t>Long-term Planning</a:t>
          </a:r>
          <a:r>
            <a:rPr lang="en-US"/>
            <a:t>: Focuses on strategies for growth over multiple years.</a:t>
          </a:r>
        </a:p>
      </dgm:t>
    </dgm:pt>
    <dgm:pt modelId="{35409965-6F95-4679-991A-05AF33B7FED0}" type="parTrans" cxnId="{7F4F5305-8626-43B7-8E22-D2D072ECD28E}">
      <dgm:prSet/>
      <dgm:spPr/>
      <dgm:t>
        <a:bodyPr/>
        <a:lstStyle/>
        <a:p>
          <a:endParaRPr lang="en-US"/>
        </a:p>
      </dgm:t>
    </dgm:pt>
    <dgm:pt modelId="{7EEA5331-9A13-4816-8EB8-EF69AA6ED4C4}" type="sibTrans" cxnId="{7F4F5305-8626-43B7-8E22-D2D072ECD28E}">
      <dgm:prSet/>
      <dgm:spPr/>
      <dgm:t>
        <a:bodyPr/>
        <a:lstStyle/>
        <a:p>
          <a:endParaRPr lang="en-US"/>
        </a:p>
      </dgm:t>
    </dgm:pt>
    <dgm:pt modelId="{1A9F00F8-E68D-4162-88A6-008A56FEDD23}" type="pres">
      <dgm:prSet presAssocID="{CB6563EC-F010-4D44-BA03-4F6666AB0538}" presName="linear" presStyleCnt="0">
        <dgm:presLayoutVars>
          <dgm:animLvl val="lvl"/>
          <dgm:resizeHandles val="exact"/>
        </dgm:presLayoutVars>
      </dgm:prSet>
      <dgm:spPr/>
    </dgm:pt>
    <dgm:pt modelId="{6EB1DAA4-9D89-4A05-AECD-FC5935E49306}" type="pres">
      <dgm:prSet presAssocID="{875FD4B2-5003-4615-83E4-32A5D2A2FEB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0C4B9F-8A65-4B57-882B-F836ECADF046}" type="pres">
      <dgm:prSet presAssocID="{875FD4B2-5003-4615-83E4-32A5D2A2FEB3}" presName="childText" presStyleLbl="revTx" presStyleIdx="0" presStyleCnt="3">
        <dgm:presLayoutVars>
          <dgm:bulletEnabled val="1"/>
        </dgm:presLayoutVars>
      </dgm:prSet>
      <dgm:spPr/>
    </dgm:pt>
    <dgm:pt modelId="{2EA16F55-6BB5-4537-978C-A2FBC8FA33EF}" type="pres">
      <dgm:prSet presAssocID="{9926633D-F61C-46E9-A32A-1E7A33E5A02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0506FB2-3DC9-4645-A66B-EEE8591F2F8A}" type="pres">
      <dgm:prSet presAssocID="{9926633D-F61C-46E9-A32A-1E7A33E5A02D}" presName="childText" presStyleLbl="revTx" presStyleIdx="1" presStyleCnt="3">
        <dgm:presLayoutVars>
          <dgm:bulletEnabled val="1"/>
        </dgm:presLayoutVars>
      </dgm:prSet>
      <dgm:spPr/>
    </dgm:pt>
    <dgm:pt modelId="{77CECEEC-AD06-4187-BC0D-21F0C5319449}" type="pres">
      <dgm:prSet presAssocID="{B202EB69-EE08-43D3-AD5F-B52438441E4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A026530-121D-4614-A4DD-85DB64BF8B6B}" type="pres">
      <dgm:prSet presAssocID="{B202EB69-EE08-43D3-AD5F-B52438441E41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F4F5305-8626-43B7-8E22-D2D072ECD28E}" srcId="{B202EB69-EE08-43D3-AD5F-B52438441E41}" destId="{58EF7467-B42B-443D-818D-E8FB298DCC47}" srcOrd="1" destOrd="0" parTransId="{35409965-6F95-4679-991A-05AF33B7FED0}" sibTransId="{7EEA5331-9A13-4816-8EB8-EF69AA6ED4C4}"/>
    <dgm:cxn modelId="{110A030C-2EA8-4AB1-B954-34BC2D42B78D}" srcId="{9926633D-F61C-46E9-A32A-1E7A33E5A02D}" destId="{246BB98D-0421-4AEB-ACCD-C9E35C0E4D64}" srcOrd="0" destOrd="0" parTransId="{F130F2D1-A60C-4580-A38D-6436AAF17855}" sibTransId="{AC923192-8B70-4893-8645-57F83915D5F1}"/>
    <dgm:cxn modelId="{5AC0B00E-B531-420E-B850-FBE927E27959}" type="presOf" srcId="{875FD4B2-5003-4615-83E4-32A5D2A2FEB3}" destId="{6EB1DAA4-9D89-4A05-AECD-FC5935E49306}" srcOrd="0" destOrd="0" presId="urn:microsoft.com/office/officeart/2005/8/layout/vList2"/>
    <dgm:cxn modelId="{912C3911-D44D-4F73-B92B-EF16F89F44D9}" srcId="{875FD4B2-5003-4615-83E4-32A5D2A2FEB3}" destId="{4B498677-7FC2-4A19-AD10-618AE44F9319}" srcOrd="0" destOrd="0" parTransId="{E03DC944-B32B-4865-A52F-3EEE922EB6D4}" sibTransId="{523FD85B-0392-478B-BEA7-576941764E8A}"/>
    <dgm:cxn modelId="{E7C58414-7F9F-4C87-B33C-CDCDC80D7C0E}" type="presOf" srcId="{58EF7467-B42B-443D-818D-E8FB298DCC47}" destId="{2A026530-121D-4614-A4DD-85DB64BF8B6B}" srcOrd="0" destOrd="1" presId="urn:microsoft.com/office/officeart/2005/8/layout/vList2"/>
    <dgm:cxn modelId="{C6F57929-0630-499D-A84F-94E81E29FF3F}" srcId="{CB6563EC-F010-4D44-BA03-4F6666AB0538}" destId="{875FD4B2-5003-4615-83E4-32A5D2A2FEB3}" srcOrd="0" destOrd="0" parTransId="{7DDAD3ED-9A14-4F48-BD9C-FD23F4B0D741}" sibTransId="{399D95CF-61BB-49E1-BFCE-D533BF996EE3}"/>
    <dgm:cxn modelId="{8C544C49-225D-4A3A-AF01-1002EF938015}" type="presOf" srcId="{246BB98D-0421-4AEB-ACCD-C9E35C0E4D64}" destId="{50506FB2-3DC9-4645-A66B-EEE8591F2F8A}" srcOrd="0" destOrd="0" presId="urn:microsoft.com/office/officeart/2005/8/layout/vList2"/>
    <dgm:cxn modelId="{8FD05F6E-37F6-495E-A63F-9B5588FECD1D}" type="presOf" srcId="{CB6563EC-F010-4D44-BA03-4F6666AB0538}" destId="{1A9F00F8-E68D-4162-88A6-008A56FEDD23}" srcOrd="0" destOrd="0" presId="urn:microsoft.com/office/officeart/2005/8/layout/vList2"/>
    <dgm:cxn modelId="{DBFD9E5A-4F32-44E6-A367-EA85EAF4E8AB}" type="presOf" srcId="{89BCE5C0-261F-4893-8C7D-B2C4D5B22D95}" destId="{2A026530-121D-4614-A4DD-85DB64BF8B6B}" srcOrd="0" destOrd="0" presId="urn:microsoft.com/office/officeart/2005/8/layout/vList2"/>
    <dgm:cxn modelId="{1D64E37A-B2DE-47D9-8DE7-338571ADA497}" srcId="{B202EB69-EE08-43D3-AD5F-B52438441E41}" destId="{89BCE5C0-261F-4893-8C7D-B2C4D5B22D95}" srcOrd="0" destOrd="0" parTransId="{A2FB6DB9-3F44-4883-AE70-9557165A89F1}" sibTransId="{5995A3BB-8285-4D76-B44A-9A0DAF235B9B}"/>
    <dgm:cxn modelId="{A67DE989-D1FD-445D-AD76-90110D85548B}" srcId="{CB6563EC-F010-4D44-BA03-4F6666AB0538}" destId="{B202EB69-EE08-43D3-AD5F-B52438441E41}" srcOrd="2" destOrd="0" parTransId="{2C24F355-F829-4D4C-8D66-8AC967F26010}" sibTransId="{3F4EC5A8-7075-412F-8BBB-40CC964413CC}"/>
    <dgm:cxn modelId="{208AF3A5-CC5C-4E79-93E5-E3096BA6E446}" srcId="{CB6563EC-F010-4D44-BA03-4F6666AB0538}" destId="{9926633D-F61C-46E9-A32A-1E7A33E5A02D}" srcOrd="1" destOrd="0" parTransId="{A71CF832-E1CF-4CA9-AFD9-87E74587C677}" sibTransId="{5F35FD1D-D2D8-47A6-9F33-5615D3BBC045}"/>
    <dgm:cxn modelId="{C2EE53AB-5225-454A-BFF4-E97C76720A4A}" type="presOf" srcId="{4B498677-7FC2-4A19-AD10-618AE44F9319}" destId="{DC0C4B9F-8A65-4B57-882B-F836ECADF046}" srcOrd="0" destOrd="0" presId="urn:microsoft.com/office/officeart/2005/8/layout/vList2"/>
    <dgm:cxn modelId="{8A7B96DA-8D9A-4CB6-A970-B05913B75859}" type="presOf" srcId="{B202EB69-EE08-43D3-AD5F-B52438441E41}" destId="{77CECEEC-AD06-4187-BC0D-21F0C5319449}" srcOrd="0" destOrd="0" presId="urn:microsoft.com/office/officeart/2005/8/layout/vList2"/>
    <dgm:cxn modelId="{F035A9F6-B5E7-48F5-B818-37483399B1C0}" type="presOf" srcId="{9926633D-F61C-46E9-A32A-1E7A33E5A02D}" destId="{2EA16F55-6BB5-4537-978C-A2FBC8FA33EF}" srcOrd="0" destOrd="0" presId="urn:microsoft.com/office/officeart/2005/8/layout/vList2"/>
    <dgm:cxn modelId="{845CB0F5-4D22-4010-8AF5-5BCEAA05FBAE}" type="presParOf" srcId="{1A9F00F8-E68D-4162-88A6-008A56FEDD23}" destId="{6EB1DAA4-9D89-4A05-AECD-FC5935E49306}" srcOrd="0" destOrd="0" presId="urn:microsoft.com/office/officeart/2005/8/layout/vList2"/>
    <dgm:cxn modelId="{8D51B95C-CB81-4E2F-8C84-DCC32ED351FB}" type="presParOf" srcId="{1A9F00F8-E68D-4162-88A6-008A56FEDD23}" destId="{DC0C4B9F-8A65-4B57-882B-F836ECADF046}" srcOrd="1" destOrd="0" presId="urn:microsoft.com/office/officeart/2005/8/layout/vList2"/>
    <dgm:cxn modelId="{1C4003E4-2022-4418-B90C-DCD1C6BCEB5D}" type="presParOf" srcId="{1A9F00F8-E68D-4162-88A6-008A56FEDD23}" destId="{2EA16F55-6BB5-4537-978C-A2FBC8FA33EF}" srcOrd="2" destOrd="0" presId="urn:microsoft.com/office/officeart/2005/8/layout/vList2"/>
    <dgm:cxn modelId="{AB009E50-5E8A-4789-ABD0-B4BECFC2D754}" type="presParOf" srcId="{1A9F00F8-E68D-4162-88A6-008A56FEDD23}" destId="{50506FB2-3DC9-4645-A66B-EEE8591F2F8A}" srcOrd="3" destOrd="0" presId="urn:microsoft.com/office/officeart/2005/8/layout/vList2"/>
    <dgm:cxn modelId="{F13ED9D5-E94D-41C7-A7AD-C64003DCE989}" type="presParOf" srcId="{1A9F00F8-E68D-4162-88A6-008A56FEDD23}" destId="{77CECEEC-AD06-4187-BC0D-21F0C5319449}" srcOrd="4" destOrd="0" presId="urn:microsoft.com/office/officeart/2005/8/layout/vList2"/>
    <dgm:cxn modelId="{51513C1B-566D-42EA-8FB5-BF604E29B03F}" type="presParOf" srcId="{1A9F00F8-E68D-4162-88A6-008A56FEDD23}" destId="{2A026530-121D-4614-A4DD-85DB64BF8B6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D06F44-DE41-42FE-BB3D-F7592029A06C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F75D96E-DF47-40F6-A007-2EE168CC77F8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3830C931-EF14-4938-9051-7D3A9682C714}" type="parTrans" cxnId="{F34C3813-1B31-458E-A030-7005CE0E855E}">
      <dgm:prSet/>
      <dgm:spPr/>
      <dgm:t>
        <a:bodyPr/>
        <a:lstStyle/>
        <a:p>
          <a:endParaRPr lang="en-US"/>
        </a:p>
      </dgm:t>
    </dgm:pt>
    <dgm:pt modelId="{EF2E32F5-1CC1-4115-8F79-B55DC4720C76}" type="sibTrans" cxnId="{F34C3813-1B31-458E-A030-7005CE0E855E}">
      <dgm:prSet/>
      <dgm:spPr/>
      <dgm:t>
        <a:bodyPr/>
        <a:lstStyle/>
        <a:p>
          <a:endParaRPr lang="en-US"/>
        </a:p>
      </dgm:t>
    </dgm:pt>
    <dgm:pt modelId="{A22AB147-95F3-4184-B80A-53115E123280}">
      <dgm:prSet/>
      <dgm:spPr/>
      <dgm:t>
        <a:bodyPr/>
        <a:lstStyle/>
        <a:p>
          <a:r>
            <a:rPr lang="en-US"/>
            <a:t>Capital structure is the mix of debt and equity financing used by a company.</a:t>
          </a:r>
        </a:p>
      </dgm:t>
    </dgm:pt>
    <dgm:pt modelId="{3F3D761E-42F4-4ED9-9A2B-AABC58B6974D}" type="parTrans" cxnId="{14D5F933-87C5-4575-ABCD-65296F07A5F0}">
      <dgm:prSet/>
      <dgm:spPr/>
      <dgm:t>
        <a:bodyPr/>
        <a:lstStyle/>
        <a:p>
          <a:endParaRPr lang="en-US"/>
        </a:p>
      </dgm:t>
    </dgm:pt>
    <dgm:pt modelId="{50C31683-E842-4573-9AC2-34DE8E0056FC}" type="sibTrans" cxnId="{14D5F933-87C5-4575-ABCD-65296F07A5F0}">
      <dgm:prSet/>
      <dgm:spPr/>
      <dgm:t>
        <a:bodyPr/>
        <a:lstStyle/>
        <a:p>
          <a:endParaRPr lang="en-US"/>
        </a:p>
      </dgm:t>
    </dgm:pt>
    <dgm:pt modelId="{2FE26911-87DD-4B3A-8B0F-D1D1D5BB5078}">
      <dgm:prSet/>
      <dgm:spPr/>
      <dgm:t>
        <a:bodyPr/>
        <a:lstStyle/>
        <a:p>
          <a:r>
            <a:rPr lang="en-US" b="1"/>
            <a:t>Factors Influencing Capital Structure</a:t>
          </a:r>
          <a:r>
            <a:rPr lang="en-US"/>
            <a:t>:</a:t>
          </a:r>
        </a:p>
      </dgm:t>
    </dgm:pt>
    <dgm:pt modelId="{C9D66947-A9A7-47E5-9CB8-07A1209A35BB}" type="parTrans" cxnId="{B860E2E8-0C1B-418A-BB23-04D734CA4B03}">
      <dgm:prSet/>
      <dgm:spPr/>
      <dgm:t>
        <a:bodyPr/>
        <a:lstStyle/>
        <a:p>
          <a:endParaRPr lang="en-US"/>
        </a:p>
      </dgm:t>
    </dgm:pt>
    <dgm:pt modelId="{4D42D51E-2280-43CF-A7F3-CB3CB9F87262}" type="sibTrans" cxnId="{B860E2E8-0C1B-418A-BB23-04D734CA4B03}">
      <dgm:prSet/>
      <dgm:spPr/>
      <dgm:t>
        <a:bodyPr/>
        <a:lstStyle/>
        <a:p>
          <a:endParaRPr lang="en-US"/>
        </a:p>
      </dgm:t>
    </dgm:pt>
    <dgm:pt modelId="{07DD7225-90EC-4ADE-83E0-FDC845BEAB6C}">
      <dgm:prSet/>
      <dgm:spPr/>
      <dgm:t>
        <a:bodyPr/>
        <a:lstStyle/>
        <a:p>
          <a:r>
            <a:rPr lang="en-US"/>
            <a:t>Cost of capital, risk level, financial flexibility, control, and tax considerations.</a:t>
          </a:r>
        </a:p>
      </dgm:t>
    </dgm:pt>
    <dgm:pt modelId="{6C2D0DEA-1432-4D85-8DDD-95C903D430D1}" type="parTrans" cxnId="{0831E4D3-65F5-4E4B-9450-BCC5EC48D383}">
      <dgm:prSet/>
      <dgm:spPr/>
      <dgm:t>
        <a:bodyPr/>
        <a:lstStyle/>
        <a:p>
          <a:endParaRPr lang="en-US"/>
        </a:p>
      </dgm:t>
    </dgm:pt>
    <dgm:pt modelId="{7A179897-96A0-461E-8C61-5111B0621354}" type="sibTrans" cxnId="{0831E4D3-65F5-4E4B-9450-BCC5EC48D383}">
      <dgm:prSet/>
      <dgm:spPr/>
      <dgm:t>
        <a:bodyPr/>
        <a:lstStyle/>
        <a:p>
          <a:endParaRPr lang="en-US"/>
        </a:p>
      </dgm:t>
    </dgm:pt>
    <dgm:pt modelId="{E3AAE903-4CC7-4B40-B746-BC3CE23A781A}">
      <dgm:prSet/>
      <dgm:spPr/>
      <dgm:t>
        <a:bodyPr/>
        <a:lstStyle/>
        <a:p>
          <a:r>
            <a:rPr lang="en-US" b="1"/>
            <a:t>Optimal Capital Structure</a:t>
          </a:r>
          <a:r>
            <a:rPr lang="en-US"/>
            <a:t>:</a:t>
          </a:r>
        </a:p>
      </dgm:t>
    </dgm:pt>
    <dgm:pt modelId="{E8B0A7AE-08D0-409E-A541-1B9EB4FA2A32}" type="parTrans" cxnId="{2EB048EE-1C8B-4112-939D-B4D09FEB318A}">
      <dgm:prSet/>
      <dgm:spPr/>
      <dgm:t>
        <a:bodyPr/>
        <a:lstStyle/>
        <a:p>
          <a:endParaRPr lang="en-US"/>
        </a:p>
      </dgm:t>
    </dgm:pt>
    <dgm:pt modelId="{49404BF8-94CD-49CC-832C-344926F1C021}" type="sibTrans" cxnId="{2EB048EE-1C8B-4112-939D-B4D09FEB318A}">
      <dgm:prSet/>
      <dgm:spPr/>
      <dgm:t>
        <a:bodyPr/>
        <a:lstStyle/>
        <a:p>
          <a:endParaRPr lang="en-US"/>
        </a:p>
      </dgm:t>
    </dgm:pt>
    <dgm:pt modelId="{F9983AD2-2578-4F62-AE07-1EA07B2FC91D}">
      <dgm:prSet/>
      <dgm:spPr/>
      <dgm:t>
        <a:bodyPr/>
        <a:lstStyle/>
        <a:p>
          <a:r>
            <a:rPr lang="en-US"/>
            <a:t>The ideal balance of debt and equity to minimize cost and maximize firm value.</a:t>
          </a:r>
        </a:p>
      </dgm:t>
    </dgm:pt>
    <dgm:pt modelId="{BC3117EF-39E7-467D-BD69-000BA62D4089}" type="parTrans" cxnId="{9DF1071C-7FC4-4C2A-81E3-53693E6AB811}">
      <dgm:prSet/>
      <dgm:spPr/>
      <dgm:t>
        <a:bodyPr/>
        <a:lstStyle/>
        <a:p>
          <a:endParaRPr lang="en-US"/>
        </a:p>
      </dgm:t>
    </dgm:pt>
    <dgm:pt modelId="{C80F906D-7DB4-48BE-BF0B-39E93BF6FF9B}" type="sibTrans" cxnId="{9DF1071C-7FC4-4C2A-81E3-53693E6AB811}">
      <dgm:prSet/>
      <dgm:spPr/>
      <dgm:t>
        <a:bodyPr/>
        <a:lstStyle/>
        <a:p>
          <a:endParaRPr lang="en-US"/>
        </a:p>
      </dgm:t>
    </dgm:pt>
    <dgm:pt modelId="{FB40E47F-846D-486B-A414-5F295349E5A9}" type="pres">
      <dgm:prSet presAssocID="{29D06F44-DE41-42FE-BB3D-F7592029A0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31725A7-24CC-4711-B81B-9F0686C84386}" type="pres">
      <dgm:prSet presAssocID="{5F75D96E-DF47-40F6-A007-2EE168CC77F8}" presName="root" presStyleCnt="0"/>
      <dgm:spPr/>
    </dgm:pt>
    <dgm:pt modelId="{06C8337D-7D07-4763-BF93-99EC7D8D885C}" type="pres">
      <dgm:prSet presAssocID="{5F75D96E-DF47-40F6-A007-2EE168CC77F8}" presName="rootComposite" presStyleCnt="0"/>
      <dgm:spPr/>
    </dgm:pt>
    <dgm:pt modelId="{0C7B646E-DA10-437D-BE70-EF3257CC78A6}" type="pres">
      <dgm:prSet presAssocID="{5F75D96E-DF47-40F6-A007-2EE168CC77F8}" presName="rootText" presStyleLbl="node1" presStyleIdx="0" presStyleCnt="3"/>
      <dgm:spPr/>
    </dgm:pt>
    <dgm:pt modelId="{1DDF273F-7DFA-4A8A-A051-57741D9723EC}" type="pres">
      <dgm:prSet presAssocID="{5F75D96E-DF47-40F6-A007-2EE168CC77F8}" presName="rootConnector" presStyleLbl="node1" presStyleIdx="0" presStyleCnt="3"/>
      <dgm:spPr/>
    </dgm:pt>
    <dgm:pt modelId="{98B3A5F3-5A91-4BE6-8A44-20D5032E4BA0}" type="pres">
      <dgm:prSet presAssocID="{5F75D96E-DF47-40F6-A007-2EE168CC77F8}" presName="childShape" presStyleCnt="0"/>
      <dgm:spPr/>
    </dgm:pt>
    <dgm:pt modelId="{7424F683-16B4-4D20-92D7-8636B9056DFD}" type="pres">
      <dgm:prSet presAssocID="{3F3D761E-42F4-4ED9-9A2B-AABC58B6974D}" presName="Name13" presStyleLbl="parChTrans1D2" presStyleIdx="0" presStyleCnt="3"/>
      <dgm:spPr/>
    </dgm:pt>
    <dgm:pt modelId="{CB85D388-8689-45EE-9442-E10938DFC7DC}" type="pres">
      <dgm:prSet presAssocID="{A22AB147-95F3-4184-B80A-53115E123280}" presName="childText" presStyleLbl="bgAcc1" presStyleIdx="0" presStyleCnt="3">
        <dgm:presLayoutVars>
          <dgm:bulletEnabled val="1"/>
        </dgm:presLayoutVars>
      </dgm:prSet>
      <dgm:spPr/>
    </dgm:pt>
    <dgm:pt modelId="{4C1E7927-33ED-4C06-868B-3B7EA902401E}" type="pres">
      <dgm:prSet presAssocID="{2FE26911-87DD-4B3A-8B0F-D1D1D5BB5078}" presName="root" presStyleCnt="0"/>
      <dgm:spPr/>
    </dgm:pt>
    <dgm:pt modelId="{270B78B5-AEAE-4AAA-9858-324D2C81C453}" type="pres">
      <dgm:prSet presAssocID="{2FE26911-87DD-4B3A-8B0F-D1D1D5BB5078}" presName="rootComposite" presStyleCnt="0"/>
      <dgm:spPr/>
    </dgm:pt>
    <dgm:pt modelId="{FE4CD289-1CB0-4889-BCA6-09CD56C5E830}" type="pres">
      <dgm:prSet presAssocID="{2FE26911-87DD-4B3A-8B0F-D1D1D5BB5078}" presName="rootText" presStyleLbl="node1" presStyleIdx="1" presStyleCnt="3"/>
      <dgm:spPr/>
    </dgm:pt>
    <dgm:pt modelId="{2AD7831C-6A2C-42C9-83DE-CAD95D0DFEE1}" type="pres">
      <dgm:prSet presAssocID="{2FE26911-87DD-4B3A-8B0F-D1D1D5BB5078}" presName="rootConnector" presStyleLbl="node1" presStyleIdx="1" presStyleCnt="3"/>
      <dgm:spPr/>
    </dgm:pt>
    <dgm:pt modelId="{8D915AFD-D445-4376-9F6A-5B115FF4A61F}" type="pres">
      <dgm:prSet presAssocID="{2FE26911-87DD-4B3A-8B0F-D1D1D5BB5078}" presName="childShape" presStyleCnt="0"/>
      <dgm:spPr/>
    </dgm:pt>
    <dgm:pt modelId="{5258A435-280D-4CB2-AC35-929CAAFF19CA}" type="pres">
      <dgm:prSet presAssocID="{6C2D0DEA-1432-4D85-8DDD-95C903D430D1}" presName="Name13" presStyleLbl="parChTrans1D2" presStyleIdx="1" presStyleCnt="3"/>
      <dgm:spPr/>
    </dgm:pt>
    <dgm:pt modelId="{1E560E44-D515-46A3-B5C4-FCD16BADA1A5}" type="pres">
      <dgm:prSet presAssocID="{07DD7225-90EC-4ADE-83E0-FDC845BEAB6C}" presName="childText" presStyleLbl="bgAcc1" presStyleIdx="1" presStyleCnt="3">
        <dgm:presLayoutVars>
          <dgm:bulletEnabled val="1"/>
        </dgm:presLayoutVars>
      </dgm:prSet>
      <dgm:spPr/>
    </dgm:pt>
    <dgm:pt modelId="{39C36EE9-EE8B-481D-8741-1392599F5A08}" type="pres">
      <dgm:prSet presAssocID="{E3AAE903-4CC7-4B40-B746-BC3CE23A781A}" presName="root" presStyleCnt="0"/>
      <dgm:spPr/>
    </dgm:pt>
    <dgm:pt modelId="{A528E547-B993-4CAB-B03D-12F21F86A2AC}" type="pres">
      <dgm:prSet presAssocID="{E3AAE903-4CC7-4B40-B746-BC3CE23A781A}" presName="rootComposite" presStyleCnt="0"/>
      <dgm:spPr/>
    </dgm:pt>
    <dgm:pt modelId="{A0671397-1103-427A-AFA9-B823FCEA0FB5}" type="pres">
      <dgm:prSet presAssocID="{E3AAE903-4CC7-4B40-B746-BC3CE23A781A}" presName="rootText" presStyleLbl="node1" presStyleIdx="2" presStyleCnt="3"/>
      <dgm:spPr/>
    </dgm:pt>
    <dgm:pt modelId="{20765651-C2DB-4D4B-AC52-C0FDAB695FAB}" type="pres">
      <dgm:prSet presAssocID="{E3AAE903-4CC7-4B40-B746-BC3CE23A781A}" presName="rootConnector" presStyleLbl="node1" presStyleIdx="2" presStyleCnt="3"/>
      <dgm:spPr/>
    </dgm:pt>
    <dgm:pt modelId="{16A8A00A-CF9E-47EA-B02F-1FFE8A554EFB}" type="pres">
      <dgm:prSet presAssocID="{E3AAE903-4CC7-4B40-B746-BC3CE23A781A}" presName="childShape" presStyleCnt="0"/>
      <dgm:spPr/>
    </dgm:pt>
    <dgm:pt modelId="{33D1D9F2-18B9-4375-8647-791579A4B0A0}" type="pres">
      <dgm:prSet presAssocID="{BC3117EF-39E7-467D-BD69-000BA62D4089}" presName="Name13" presStyleLbl="parChTrans1D2" presStyleIdx="2" presStyleCnt="3"/>
      <dgm:spPr/>
    </dgm:pt>
    <dgm:pt modelId="{3AC334B4-8C3F-4DFD-9EDD-530671AA46D0}" type="pres">
      <dgm:prSet presAssocID="{F9983AD2-2578-4F62-AE07-1EA07B2FC91D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F34C3813-1B31-458E-A030-7005CE0E855E}" srcId="{29D06F44-DE41-42FE-BB3D-F7592029A06C}" destId="{5F75D96E-DF47-40F6-A007-2EE168CC77F8}" srcOrd="0" destOrd="0" parTransId="{3830C931-EF14-4938-9051-7D3A9682C714}" sibTransId="{EF2E32F5-1CC1-4115-8F79-B55DC4720C76}"/>
    <dgm:cxn modelId="{79E83F1A-93EA-4242-9B63-0A6BC72FB0BA}" type="presOf" srcId="{5F75D96E-DF47-40F6-A007-2EE168CC77F8}" destId="{0C7B646E-DA10-437D-BE70-EF3257CC78A6}" srcOrd="0" destOrd="0" presId="urn:microsoft.com/office/officeart/2005/8/layout/hierarchy3"/>
    <dgm:cxn modelId="{C8271E1B-7BCF-4548-88AF-D1D5C4E8D21D}" type="presOf" srcId="{2FE26911-87DD-4B3A-8B0F-D1D1D5BB5078}" destId="{2AD7831C-6A2C-42C9-83DE-CAD95D0DFEE1}" srcOrd="1" destOrd="0" presId="urn:microsoft.com/office/officeart/2005/8/layout/hierarchy3"/>
    <dgm:cxn modelId="{9DF1071C-7FC4-4C2A-81E3-53693E6AB811}" srcId="{E3AAE903-4CC7-4B40-B746-BC3CE23A781A}" destId="{F9983AD2-2578-4F62-AE07-1EA07B2FC91D}" srcOrd="0" destOrd="0" parTransId="{BC3117EF-39E7-467D-BD69-000BA62D4089}" sibTransId="{C80F906D-7DB4-48BE-BF0B-39E93BF6FF9B}"/>
    <dgm:cxn modelId="{83ED6E2E-7924-42E6-AF9D-2C0CE6F363E5}" type="presOf" srcId="{3F3D761E-42F4-4ED9-9A2B-AABC58B6974D}" destId="{7424F683-16B4-4D20-92D7-8636B9056DFD}" srcOrd="0" destOrd="0" presId="urn:microsoft.com/office/officeart/2005/8/layout/hierarchy3"/>
    <dgm:cxn modelId="{14D5F933-87C5-4575-ABCD-65296F07A5F0}" srcId="{5F75D96E-DF47-40F6-A007-2EE168CC77F8}" destId="{A22AB147-95F3-4184-B80A-53115E123280}" srcOrd="0" destOrd="0" parTransId="{3F3D761E-42F4-4ED9-9A2B-AABC58B6974D}" sibTransId="{50C31683-E842-4573-9AC2-34DE8E0056FC}"/>
    <dgm:cxn modelId="{006FA342-054F-41B0-824D-CEFB3B12B983}" type="presOf" srcId="{BC3117EF-39E7-467D-BD69-000BA62D4089}" destId="{33D1D9F2-18B9-4375-8647-791579A4B0A0}" srcOrd="0" destOrd="0" presId="urn:microsoft.com/office/officeart/2005/8/layout/hierarchy3"/>
    <dgm:cxn modelId="{6DE4BE69-0463-48F9-9BC2-BA6C90898D60}" type="presOf" srcId="{E3AAE903-4CC7-4B40-B746-BC3CE23A781A}" destId="{20765651-C2DB-4D4B-AC52-C0FDAB695FAB}" srcOrd="1" destOrd="0" presId="urn:microsoft.com/office/officeart/2005/8/layout/hierarchy3"/>
    <dgm:cxn modelId="{7F89C570-4380-46B1-83FF-FAF0CD2D7F05}" type="presOf" srcId="{A22AB147-95F3-4184-B80A-53115E123280}" destId="{CB85D388-8689-45EE-9442-E10938DFC7DC}" srcOrd="0" destOrd="0" presId="urn:microsoft.com/office/officeart/2005/8/layout/hierarchy3"/>
    <dgm:cxn modelId="{C8AABC59-8CF2-4263-BB31-85325CCDF3E6}" type="presOf" srcId="{5F75D96E-DF47-40F6-A007-2EE168CC77F8}" destId="{1DDF273F-7DFA-4A8A-A051-57741D9723EC}" srcOrd="1" destOrd="0" presId="urn:microsoft.com/office/officeart/2005/8/layout/hierarchy3"/>
    <dgm:cxn modelId="{D31526A5-B6E7-4601-A132-068975F3E6CE}" type="presOf" srcId="{2FE26911-87DD-4B3A-8B0F-D1D1D5BB5078}" destId="{FE4CD289-1CB0-4889-BCA6-09CD56C5E830}" srcOrd="0" destOrd="0" presId="urn:microsoft.com/office/officeart/2005/8/layout/hierarchy3"/>
    <dgm:cxn modelId="{FB8026B2-0BAA-4A61-906E-7744E3FDA6F8}" type="presOf" srcId="{29D06F44-DE41-42FE-BB3D-F7592029A06C}" destId="{FB40E47F-846D-486B-A414-5F295349E5A9}" srcOrd="0" destOrd="0" presId="urn:microsoft.com/office/officeart/2005/8/layout/hierarchy3"/>
    <dgm:cxn modelId="{7E4553B7-C17A-4E8D-A437-0718467F9EC0}" type="presOf" srcId="{E3AAE903-4CC7-4B40-B746-BC3CE23A781A}" destId="{A0671397-1103-427A-AFA9-B823FCEA0FB5}" srcOrd="0" destOrd="0" presId="urn:microsoft.com/office/officeart/2005/8/layout/hierarchy3"/>
    <dgm:cxn modelId="{90E26BC6-1720-4896-8E8A-20A0C5433B93}" type="presOf" srcId="{F9983AD2-2578-4F62-AE07-1EA07B2FC91D}" destId="{3AC334B4-8C3F-4DFD-9EDD-530671AA46D0}" srcOrd="0" destOrd="0" presId="urn:microsoft.com/office/officeart/2005/8/layout/hierarchy3"/>
    <dgm:cxn modelId="{0831E4D3-65F5-4E4B-9450-BCC5EC48D383}" srcId="{2FE26911-87DD-4B3A-8B0F-D1D1D5BB5078}" destId="{07DD7225-90EC-4ADE-83E0-FDC845BEAB6C}" srcOrd="0" destOrd="0" parTransId="{6C2D0DEA-1432-4D85-8DDD-95C903D430D1}" sibTransId="{7A179897-96A0-461E-8C61-5111B0621354}"/>
    <dgm:cxn modelId="{36EE72D4-1D14-4398-B773-9D1AFEAB22C1}" type="presOf" srcId="{6C2D0DEA-1432-4D85-8DDD-95C903D430D1}" destId="{5258A435-280D-4CB2-AC35-929CAAFF19CA}" srcOrd="0" destOrd="0" presId="urn:microsoft.com/office/officeart/2005/8/layout/hierarchy3"/>
    <dgm:cxn modelId="{B860E2E8-0C1B-418A-BB23-04D734CA4B03}" srcId="{29D06F44-DE41-42FE-BB3D-F7592029A06C}" destId="{2FE26911-87DD-4B3A-8B0F-D1D1D5BB5078}" srcOrd="1" destOrd="0" parTransId="{C9D66947-A9A7-47E5-9CB8-07A1209A35BB}" sibTransId="{4D42D51E-2280-43CF-A7F3-CB3CB9F87262}"/>
    <dgm:cxn modelId="{33C6A9EB-FDF1-4FBE-A8A2-549473772F70}" type="presOf" srcId="{07DD7225-90EC-4ADE-83E0-FDC845BEAB6C}" destId="{1E560E44-D515-46A3-B5C4-FCD16BADA1A5}" srcOrd="0" destOrd="0" presId="urn:microsoft.com/office/officeart/2005/8/layout/hierarchy3"/>
    <dgm:cxn modelId="{2EB048EE-1C8B-4112-939D-B4D09FEB318A}" srcId="{29D06F44-DE41-42FE-BB3D-F7592029A06C}" destId="{E3AAE903-4CC7-4B40-B746-BC3CE23A781A}" srcOrd="2" destOrd="0" parTransId="{E8B0A7AE-08D0-409E-A541-1B9EB4FA2A32}" sibTransId="{49404BF8-94CD-49CC-832C-344926F1C021}"/>
    <dgm:cxn modelId="{7F641F8A-9FF7-44AF-A609-B99D97F41E1F}" type="presParOf" srcId="{FB40E47F-846D-486B-A414-5F295349E5A9}" destId="{F31725A7-24CC-4711-B81B-9F0686C84386}" srcOrd="0" destOrd="0" presId="urn:microsoft.com/office/officeart/2005/8/layout/hierarchy3"/>
    <dgm:cxn modelId="{261CA9EA-8A79-463C-BF45-783A0BB3D32B}" type="presParOf" srcId="{F31725A7-24CC-4711-B81B-9F0686C84386}" destId="{06C8337D-7D07-4763-BF93-99EC7D8D885C}" srcOrd="0" destOrd="0" presId="urn:microsoft.com/office/officeart/2005/8/layout/hierarchy3"/>
    <dgm:cxn modelId="{437B4AB6-5359-4C27-9D62-413DE6A02CD7}" type="presParOf" srcId="{06C8337D-7D07-4763-BF93-99EC7D8D885C}" destId="{0C7B646E-DA10-437D-BE70-EF3257CC78A6}" srcOrd="0" destOrd="0" presId="urn:microsoft.com/office/officeart/2005/8/layout/hierarchy3"/>
    <dgm:cxn modelId="{66C29B4E-DBA2-4E4F-9852-7033633E9ACD}" type="presParOf" srcId="{06C8337D-7D07-4763-BF93-99EC7D8D885C}" destId="{1DDF273F-7DFA-4A8A-A051-57741D9723EC}" srcOrd="1" destOrd="0" presId="urn:microsoft.com/office/officeart/2005/8/layout/hierarchy3"/>
    <dgm:cxn modelId="{CD2E5D8B-7C89-4B27-B131-1AB812EFD3F7}" type="presParOf" srcId="{F31725A7-24CC-4711-B81B-9F0686C84386}" destId="{98B3A5F3-5A91-4BE6-8A44-20D5032E4BA0}" srcOrd="1" destOrd="0" presId="urn:microsoft.com/office/officeart/2005/8/layout/hierarchy3"/>
    <dgm:cxn modelId="{4D198860-4482-4017-A832-4E9E5DFD9480}" type="presParOf" srcId="{98B3A5F3-5A91-4BE6-8A44-20D5032E4BA0}" destId="{7424F683-16B4-4D20-92D7-8636B9056DFD}" srcOrd="0" destOrd="0" presId="urn:microsoft.com/office/officeart/2005/8/layout/hierarchy3"/>
    <dgm:cxn modelId="{C0B6D7E5-2DBB-4D21-AB68-9ECF28B1A775}" type="presParOf" srcId="{98B3A5F3-5A91-4BE6-8A44-20D5032E4BA0}" destId="{CB85D388-8689-45EE-9442-E10938DFC7DC}" srcOrd="1" destOrd="0" presId="urn:microsoft.com/office/officeart/2005/8/layout/hierarchy3"/>
    <dgm:cxn modelId="{158A42E4-69AB-4BC2-B5FB-E7011DBBE345}" type="presParOf" srcId="{FB40E47F-846D-486B-A414-5F295349E5A9}" destId="{4C1E7927-33ED-4C06-868B-3B7EA902401E}" srcOrd="1" destOrd="0" presId="urn:microsoft.com/office/officeart/2005/8/layout/hierarchy3"/>
    <dgm:cxn modelId="{5287187B-DA56-44DA-AFDB-29546DB703A7}" type="presParOf" srcId="{4C1E7927-33ED-4C06-868B-3B7EA902401E}" destId="{270B78B5-AEAE-4AAA-9858-324D2C81C453}" srcOrd="0" destOrd="0" presId="urn:microsoft.com/office/officeart/2005/8/layout/hierarchy3"/>
    <dgm:cxn modelId="{6519B343-3DD9-4050-A596-16F947DF968E}" type="presParOf" srcId="{270B78B5-AEAE-4AAA-9858-324D2C81C453}" destId="{FE4CD289-1CB0-4889-BCA6-09CD56C5E830}" srcOrd="0" destOrd="0" presId="urn:microsoft.com/office/officeart/2005/8/layout/hierarchy3"/>
    <dgm:cxn modelId="{B364136F-267C-4734-A439-D4DA1E89AF37}" type="presParOf" srcId="{270B78B5-AEAE-4AAA-9858-324D2C81C453}" destId="{2AD7831C-6A2C-42C9-83DE-CAD95D0DFEE1}" srcOrd="1" destOrd="0" presId="urn:microsoft.com/office/officeart/2005/8/layout/hierarchy3"/>
    <dgm:cxn modelId="{D958A1D0-8C7D-40FE-BC12-A114D23C6945}" type="presParOf" srcId="{4C1E7927-33ED-4C06-868B-3B7EA902401E}" destId="{8D915AFD-D445-4376-9F6A-5B115FF4A61F}" srcOrd="1" destOrd="0" presId="urn:microsoft.com/office/officeart/2005/8/layout/hierarchy3"/>
    <dgm:cxn modelId="{241B3DC0-860C-42AD-9964-6D71EE46DE12}" type="presParOf" srcId="{8D915AFD-D445-4376-9F6A-5B115FF4A61F}" destId="{5258A435-280D-4CB2-AC35-929CAAFF19CA}" srcOrd="0" destOrd="0" presId="urn:microsoft.com/office/officeart/2005/8/layout/hierarchy3"/>
    <dgm:cxn modelId="{A14BC645-2B76-4391-AF78-915B6B8580E2}" type="presParOf" srcId="{8D915AFD-D445-4376-9F6A-5B115FF4A61F}" destId="{1E560E44-D515-46A3-B5C4-FCD16BADA1A5}" srcOrd="1" destOrd="0" presId="urn:microsoft.com/office/officeart/2005/8/layout/hierarchy3"/>
    <dgm:cxn modelId="{FED05138-05DE-429E-896F-567DE3526B19}" type="presParOf" srcId="{FB40E47F-846D-486B-A414-5F295349E5A9}" destId="{39C36EE9-EE8B-481D-8741-1392599F5A08}" srcOrd="2" destOrd="0" presId="urn:microsoft.com/office/officeart/2005/8/layout/hierarchy3"/>
    <dgm:cxn modelId="{20AAD805-845F-4F11-9E22-875B497FD59C}" type="presParOf" srcId="{39C36EE9-EE8B-481D-8741-1392599F5A08}" destId="{A528E547-B993-4CAB-B03D-12F21F86A2AC}" srcOrd="0" destOrd="0" presId="urn:microsoft.com/office/officeart/2005/8/layout/hierarchy3"/>
    <dgm:cxn modelId="{0AACC4BC-8690-43D1-A895-B2F4981198ED}" type="presParOf" srcId="{A528E547-B993-4CAB-B03D-12F21F86A2AC}" destId="{A0671397-1103-427A-AFA9-B823FCEA0FB5}" srcOrd="0" destOrd="0" presId="urn:microsoft.com/office/officeart/2005/8/layout/hierarchy3"/>
    <dgm:cxn modelId="{FAC5825A-8E81-47A0-960C-ED73BA4E8565}" type="presParOf" srcId="{A528E547-B993-4CAB-B03D-12F21F86A2AC}" destId="{20765651-C2DB-4D4B-AC52-C0FDAB695FAB}" srcOrd="1" destOrd="0" presId="urn:microsoft.com/office/officeart/2005/8/layout/hierarchy3"/>
    <dgm:cxn modelId="{7D8CB471-5566-456E-8B2C-FD10AEF3A570}" type="presParOf" srcId="{39C36EE9-EE8B-481D-8741-1392599F5A08}" destId="{16A8A00A-CF9E-47EA-B02F-1FFE8A554EFB}" srcOrd="1" destOrd="0" presId="urn:microsoft.com/office/officeart/2005/8/layout/hierarchy3"/>
    <dgm:cxn modelId="{1C645D75-CEB6-40B9-8C6D-4FC621815BE8}" type="presParOf" srcId="{16A8A00A-CF9E-47EA-B02F-1FFE8A554EFB}" destId="{33D1D9F2-18B9-4375-8647-791579A4B0A0}" srcOrd="0" destOrd="0" presId="urn:microsoft.com/office/officeart/2005/8/layout/hierarchy3"/>
    <dgm:cxn modelId="{FEA98766-1933-4DA5-81F4-9C330B0FEC53}" type="presParOf" srcId="{16A8A00A-CF9E-47EA-B02F-1FFE8A554EFB}" destId="{3AC334B4-8C3F-4DFD-9EDD-530671AA46D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74B1F8-8A5E-4B88-8937-B9197D7B5296}" type="doc">
      <dgm:prSet loTypeId="urn:microsoft.com/office/officeart/2009/3/layout/PhasedProcess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9B3A2AF-F83A-4435-925D-57B668AFD473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177BD3B9-768F-4EC4-8672-6D5ADEA83566}" type="parTrans" cxnId="{923978A1-845E-4365-BD7D-1FA7112D5C92}">
      <dgm:prSet/>
      <dgm:spPr/>
      <dgm:t>
        <a:bodyPr/>
        <a:lstStyle/>
        <a:p>
          <a:endParaRPr lang="en-US"/>
        </a:p>
      </dgm:t>
    </dgm:pt>
    <dgm:pt modelId="{4C7A850E-B3F2-4582-AC3C-5F1E7FE27A5C}" type="sibTrans" cxnId="{923978A1-845E-4365-BD7D-1FA7112D5C92}">
      <dgm:prSet/>
      <dgm:spPr/>
      <dgm:t>
        <a:bodyPr/>
        <a:lstStyle/>
        <a:p>
          <a:endParaRPr lang="en-US"/>
        </a:p>
      </dgm:t>
    </dgm:pt>
    <dgm:pt modelId="{B6BBBCB5-333A-4AF1-9243-145082E92755}">
      <dgm:prSet/>
      <dgm:spPr/>
      <dgm:t>
        <a:bodyPr/>
        <a:lstStyle/>
        <a:p>
          <a:r>
            <a:rPr lang="en-US"/>
            <a:t>Managing short-term assets and liabilities to ensure a company can meet its day-to-day financial obligations.</a:t>
          </a:r>
        </a:p>
      </dgm:t>
    </dgm:pt>
    <dgm:pt modelId="{03B1C5F2-BB71-4D61-A258-FE7860FEDE24}" type="parTrans" cxnId="{5D7B62DA-91D3-403D-8F8F-2B0A8B952E6B}">
      <dgm:prSet/>
      <dgm:spPr/>
      <dgm:t>
        <a:bodyPr/>
        <a:lstStyle/>
        <a:p>
          <a:endParaRPr lang="en-US"/>
        </a:p>
      </dgm:t>
    </dgm:pt>
    <dgm:pt modelId="{1A151B0A-1601-4A09-8520-D2792BA708CB}" type="sibTrans" cxnId="{5D7B62DA-91D3-403D-8F8F-2B0A8B952E6B}">
      <dgm:prSet/>
      <dgm:spPr/>
      <dgm:t>
        <a:bodyPr/>
        <a:lstStyle/>
        <a:p>
          <a:endParaRPr lang="en-US"/>
        </a:p>
      </dgm:t>
    </dgm:pt>
    <dgm:pt modelId="{7A9472FA-0095-4552-93A4-E05B23A01C61}">
      <dgm:prSet/>
      <dgm:spPr/>
      <dgm:t>
        <a:bodyPr/>
        <a:lstStyle/>
        <a:p>
          <a:r>
            <a:rPr lang="en-US" b="1"/>
            <a:t>Components</a:t>
          </a:r>
          <a:r>
            <a:rPr lang="en-US"/>
            <a:t>:</a:t>
          </a:r>
        </a:p>
      </dgm:t>
    </dgm:pt>
    <dgm:pt modelId="{6A6514C9-D51C-4C58-A206-29902520A774}" type="parTrans" cxnId="{F1F4AEBE-E93E-457D-9AC9-C5C2D0A16E30}">
      <dgm:prSet/>
      <dgm:spPr/>
      <dgm:t>
        <a:bodyPr/>
        <a:lstStyle/>
        <a:p>
          <a:endParaRPr lang="en-US"/>
        </a:p>
      </dgm:t>
    </dgm:pt>
    <dgm:pt modelId="{1B91869C-C996-43B3-87A6-FE6764B7DB63}" type="sibTrans" cxnId="{F1F4AEBE-E93E-457D-9AC9-C5C2D0A16E30}">
      <dgm:prSet/>
      <dgm:spPr/>
      <dgm:t>
        <a:bodyPr/>
        <a:lstStyle/>
        <a:p>
          <a:endParaRPr lang="en-US"/>
        </a:p>
      </dgm:t>
    </dgm:pt>
    <dgm:pt modelId="{8FF715D3-1F71-44A6-88F3-4084BB07C5C7}">
      <dgm:prSet/>
      <dgm:spPr/>
      <dgm:t>
        <a:bodyPr/>
        <a:lstStyle/>
        <a:p>
          <a:r>
            <a:rPr lang="en-US" b="1"/>
            <a:t>Current Assets</a:t>
          </a:r>
          <a:r>
            <a:rPr lang="en-US"/>
            <a:t>: Cash, inventory, receivables.</a:t>
          </a:r>
        </a:p>
      </dgm:t>
    </dgm:pt>
    <dgm:pt modelId="{EC12950D-257F-4513-82FF-7C1B6E8EB151}" type="parTrans" cxnId="{C8EA9339-F6B6-4E66-A2CD-A8F774290F80}">
      <dgm:prSet/>
      <dgm:spPr/>
      <dgm:t>
        <a:bodyPr/>
        <a:lstStyle/>
        <a:p>
          <a:endParaRPr lang="en-US"/>
        </a:p>
      </dgm:t>
    </dgm:pt>
    <dgm:pt modelId="{154EC194-2268-411C-8149-CB5132A1FE21}" type="sibTrans" cxnId="{C8EA9339-F6B6-4E66-A2CD-A8F774290F80}">
      <dgm:prSet/>
      <dgm:spPr/>
      <dgm:t>
        <a:bodyPr/>
        <a:lstStyle/>
        <a:p>
          <a:endParaRPr lang="en-US"/>
        </a:p>
      </dgm:t>
    </dgm:pt>
    <dgm:pt modelId="{68A4BC9D-9E7E-42EF-A70A-952B3AE958FB}">
      <dgm:prSet/>
      <dgm:spPr/>
      <dgm:t>
        <a:bodyPr/>
        <a:lstStyle/>
        <a:p>
          <a:r>
            <a:rPr lang="en-US" b="1"/>
            <a:t>Current Liabilities</a:t>
          </a:r>
          <a:r>
            <a:rPr lang="en-US"/>
            <a:t>: Payables, short-term debt.</a:t>
          </a:r>
        </a:p>
      </dgm:t>
    </dgm:pt>
    <dgm:pt modelId="{E4DDB469-46D4-40CF-89D9-25F43F6F603F}" type="parTrans" cxnId="{0B909B75-FD4A-4AFB-89D7-ED310B7326E0}">
      <dgm:prSet/>
      <dgm:spPr/>
      <dgm:t>
        <a:bodyPr/>
        <a:lstStyle/>
        <a:p>
          <a:endParaRPr lang="en-US"/>
        </a:p>
      </dgm:t>
    </dgm:pt>
    <dgm:pt modelId="{5932E439-B652-4072-8321-0A2E3D3C6355}" type="sibTrans" cxnId="{0B909B75-FD4A-4AFB-89D7-ED310B7326E0}">
      <dgm:prSet/>
      <dgm:spPr/>
      <dgm:t>
        <a:bodyPr/>
        <a:lstStyle/>
        <a:p>
          <a:endParaRPr lang="en-US"/>
        </a:p>
      </dgm:t>
    </dgm:pt>
    <dgm:pt modelId="{DBAE1459-C613-4076-818B-E7B2A16EC325}">
      <dgm:prSet/>
      <dgm:spPr/>
      <dgm:t>
        <a:bodyPr/>
        <a:lstStyle/>
        <a:p>
          <a:r>
            <a:rPr lang="en-US" b="1"/>
            <a:t>Importance</a:t>
          </a:r>
          <a:r>
            <a:rPr lang="en-US"/>
            <a:t>:</a:t>
          </a:r>
        </a:p>
      </dgm:t>
    </dgm:pt>
    <dgm:pt modelId="{35A01AAA-A4B0-4D3A-8A68-C58595AD2121}" type="parTrans" cxnId="{B7E28034-B473-4992-A04C-B54D304621E6}">
      <dgm:prSet/>
      <dgm:spPr/>
      <dgm:t>
        <a:bodyPr/>
        <a:lstStyle/>
        <a:p>
          <a:endParaRPr lang="en-US"/>
        </a:p>
      </dgm:t>
    </dgm:pt>
    <dgm:pt modelId="{20FDBE4F-E3A2-4BE8-8510-DB672E7E5550}" type="sibTrans" cxnId="{B7E28034-B473-4992-A04C-B54D304621E6}">
      <dgm:prSet/>
      <dgm:spPr/>
      <dgm:t>
        <a:bodyPr/>
        <a:lstStyle/>
        <a:p>
          <a:endParaRPr lang="en-US"/>
        </a:p>
      </dgm:t>
    </dgm:pt>
    <dgm:pt modelId="{5B82CE19-4412-4C24-90CC-D78A92BB8978}">
      <dgm:prSet/>
      <dgm:spPr/>
      <dgm:t>
        <a:bodyPr/>
        <a:lstStyle/>
        <a:p>
          <a:r>
            <a:rPr lang="en-US"/>
            <a:t>Ensures liquidity, operational efficiency, and financial stability.</a:t>
          </a:r>
        </a:p>
      </dgm:t>
    </dgm:pt>
    <dgm:pt modelId="{31ADF874-A020-4B58-895F-CBDB644C96CB}" type="parTrans" cxnId="{550F3062-E7C8-466E-AD1F-138AB6C739D7}">
      <dgm:prSet/>
      <dgm:spPr/>
      <dgm:t>
        <a:bodyPr/>
        <a:lstStyle/>
        <a:p>
          <a:endParaRPr lang="en-US"/>
        </a:p>
      </dgm:t>
    </dgm:pt>
    <dgm:pt modelId="{19754337-CACE-495D-9039-1D7471202EBE}" type="sibTrans" cxnId="{550F3062-E7C8-466E-AD1F-138AB6C739D7}">
      <dgm:prSet/>
      <dgm:spPr/>
      <dgm:t>
        <a:bodyPr/>
        <a:lstStyle/>
        <a:p>
          <a:endParaRPr lang="en-US"/>
        </a:p>
      </dgm:t>
    </dgm:pt>
    <dgm:pt modelId="{EC099690-C655-43F6-9FCB-5CE1BE761F66}" type="pres">
      <dgm:prSet presAssocID="{4274B1F8-8A5E-4B88-8937-B9197D7B5296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DDF9CC0B-2F2D-42E7-B6C4-D6134C055E27}" type="pres">
      <dgm:prSet presAssocID="{4274B1F8-8A5E-4B88-8937-B9197D7B5296}" presName="arc1" presStyleLbl="node1" presStyleIdx="0" presStyleCnt="4"/>
      <dgm:spPr/>
    </dgm:pt>
    <dgm:pt modelId="{8B1EEBFE-82AC-4149-AEA0-32CB1D154F3A}" type="pres">
      <dgm:prSet presAssocID="{4274B1F8-8A5E-4B88-8937-B9197D7B5296}" presName="arc3" presStyleLbl="node1" presStyleIdx="1" presStyleCnt="4"/>
      <dgm:spPr/>
    </dgm:pt>
    <dgm:pt modelId="{A27DBB33-10F3-4E8C-B2FF-5F6B233A7842}" type="pres">
      <dgm:prSet presAssocID="{4274B1F8-8A5E-4B88-8937-B9197D7B5296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39E55E6B-E567-4C25-967B-0B32C6D597C8}" type="pres">
      <dgm:prSet presAssocID="{4274B1F8-8A5E-4B88-8937-B9197D7B5296}" presName="arc2" presStyleLbl="node1" presStyleIdx="2" presStyleCnt="4"/>
      <dgm:spPr/>
    </dgm:pt>
    <dgm:pt modelId="{7013A1C8-E14B-4D72-BD2A-34F47E2218DB}" type="pres">
      <dgm:prSet presAssocID="{4274B1F8-8A5E-4B88-8937-B9197D7B5296}" presName="arc4" presStyleLbl="node1" presStyleIdx="3" presStyleCnt="4"/>
      <dgm:spPr/>
    </dgm:pt>
    <dgm:pt modelId="{81DF9AD6-0E4C-4E85-9FDE-C0A94DBE164F}" type="pres">
      <dgm:prSet presAssocID="{4274B1F8-8A5E-4B88-8937-B9197D7B5296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A05A0E07-047C-4D7B-8A0E-A6B90986CA01}" type="pres">
      <dgm:prSet presAssocID="{4274B1F8-8A5E-4B88-8937-B9197D7B5296}" presName="middleComposite" presStyleCnt="0"/>
      <dgm:spPr/>
    </dgm:pt>
    <dgm:pt modelId="{D2E3EDE9-9CB2-430C-8E9F-5C6F5805DDB7}" type="pres">
      <dgm:prSet presAssocID="{8FF715D3-1F71-44A6-88F3-4084BB07C5C7}" presName="circ1" presStyleLbl="vennNode1" presStyleIdx="0" presStyleCnt="5"/>
      <dgm:spPr/>
    </dgm:pt>
    <dgm:pt modelId="{D4D8109A-D76F-41B0-B4BE-7CB492723465}" type="pres">
      <dgm:prSet presAssocID="{8FF715D3-1F71-44A6-88F3-4084BB07C5C7}" presName="circ1Tx" presStyleLbl="revTx" presStyleIdx="1" presStyleCnt="3">
        <dgm:presLayoutVars>
          <dgm:chMax val="0"/>
          <dgm:chPref val="0"/>
        </dgm:presLayoutVars>
      </dgm:prSet>
      <dgm:spPr/>
    </dgm:pt>
    <dgm:pt modelId="{DBA02C07-FB4D-48CE-89F6-A2D6392DCE7E}" type="pres">
      <dgm:prSet presAssocID="{68A4BC9D-9E7E-42EF-A70A-952B3AE958FB}" presName="circ2" presStyleLbl="vennNode1" presStyleIdx="1" presStyleCnt="5"/>
      <dgm:spPr/>
    </dgm:pt>
    <dgm:pt modelId="{2DE6F743-633C-457C-91F2-0F2B166E3FE8}" type="pres">
      <dgm:prSet presAssocID="{68A4BC9D-9E7E-42EF-A70A-952B3AE958FB}" presName="circ2Tx" presStyleLbl="revTx" presStyleIdx="1" presStyleCnt="3">
        <dgm:presLayoutVars>
          <dgm:chMax val="0"/>
          <dgm:chPref val="0"/>
        </dgm:presLayoutVars>
      </dgm:prSet>
      <dgm:spPr/>
    </dgm:pt>
    <dgm:pt modelId="{1E147FBD-93EF-4146-AD36-A8056703BA1A}" type="pres">
      <dgm:prSet presAssocID="{4274B1F8-8A5E-4B88-8937-B9197D7B5296}" presName="leftComposite" presStyleCnt="0"/>
      <dgm:spPr/>
    </dgm:pt>
    <dgm:pt modelId="{580C6979-2765-421E-8493-E8884D3C42B1}" type="pres">
      <dgm:prSet presAssocID="{B6BBBCB5-333A-4AF1-9243-145082E92755}" presName="childText1_1" presStyleLbl="vennNode1" presStyleIdx="2" presStyleCnt="5">
        <dgm:presLayoutVars>
          <dgm:chMax val="0"/>
          <dgm:chPref val="0"/>
        </dgm:presLayoutVars>
      </dgm:prSet>
      <dgm:spPr/>
    </dgm:pt>
    <dgm:pt modelId="{6DB0938E-59C3-4176-BC65-662AC3936B3E}" type="pres">
      <dgm:prSet presAssocID="{B6BBBCB5-333A-4AF1-9243-145082E92755}" presName="ellipse1" presStyleLbl="vennNode1" presStyleIdx="3" presStyleCnt="5"/>
      <dgm:spPr/>
    </dgm:pt>
    <dgm:pt modelId="{841F968D-56B8-4819-8C6A-5B836BD64E5C}" type="pres">
      <dgm:prSet presAssocID="{B6BBBCB5-333A-4AF1-9243-145082E92755}" presName="ellipse2" presStyleLbl="vennNode1" presStyleIdx="4" presStyleCnt="5"/>
      <dgm:spPr/>
    </dgm:pt>
    <dgm:pt modelId="{F4DEBF4E-3F0D-4C99-A500-56305DB370EC}" type="pres">
      <dgm:prSet presAssocID="{4274B1F8-8A5E-4B88-8937-B9197D7B5296}" presName="rightChild" presStyleLbl="node2" presStyleIdx="0" presStyleCnt="1">
        <dgm:presLayoutVars>
          <dgm:chMax val="0"/>
          <dgm:chPref val="0"/>
        </dgm:presLayoutVars>
      </dgm:prSet>
      <dgm:spPr/>
    </dgm:pt>
    <dgm:pt modelId="{72CE907E-54E1-4EE4-975B-5CB174675B95}" type="pres">
      <dgm:prSet presAssocID="{4274B1F8-8A5E-4B88-8937-B9197D7B5296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961C7C0C-FEA1-4AC2-B0E9-A508C91877D3}" type="presOf" srcId="{8FF715D3-1F71-44A6-88F3-4084BB07C5C7}" destId="{D4D8109A-D76F-41B0-B4BE-7CB492723465}" srcOrd="1" destOrd="0" presId="urn:microsoft.com/office/officeart/2009/3/layout/PhasedProcess"/>
    <dgm:cxn modelId="{6677142A-B472-47CA-9D3B-867BD9D670AD}" type="presOf" srcId="{4274B1F8-8A5E-4B88-8937-B9197D7B5296}" destId="{EC099690-C655-43F6-9FCB-5CE1BE761F66}" srcOrd="0" destOrd="0" presId="urn:microsoft.com/office/officeart/2009/3/layout/PhasedProcess"/>
    <dgm:cxn modelId="{00566D2D-DAB6-4268-895A-62B43855A2C7}" type="presOf" srcId="{B6BBBCB5-333A-4AF1-9243-145082E92755}" destId="{580C6979-2765-421E-8493-E8884D3C42B1}" srcOrd="0" destOrd="0" presId="urn:microsoft.com/office/officeart/2009/3/layout/PhasedProcess"/>
    <dgm:cxn modelId="{B7E28034-B473-4992-A04C-B54D304621E6}" srcId="{4274B1F8-8A5E-4B88-8937-B9197D7B5296}" destId="{DBAE1459-C613-4076-818B-E7B2A16EC325}" srcOrd="2" destOrd="0" parTransId="{35A01AAA-A4B0-4D3A-8A68-C58595AD2121}" sibTransId="{20FDBE4F-E3A2-4BE8-8510-DB672E7E5550}"/>
    <dgm:cxn modelId="{C8EA9339-F6B6-4E66-A2CD-A8F774290F80}" srcId="{7A9472FA-0095-4552-93A4-E05B23A01C61}" destId="{8FF715D3-1F71-44A6-88F3-4084BB07C5C7}" srcOrd="0" destOrd="0" parTransId="{EC12950D-257F-4513-82FF-7C1B6E8EB151}" sibTransId="{154EC194-2268-411C-8149-CB5132A1FE21}"/>
    <dgm:cxn modelId="{550F3062-E7C8-466E-AD1F-138AB6C739D7}" srcId="{DBAE1459-C613-4076-818B-E7B2A16EC325}" destId="{5B82CE19-4412-4C24-90CC-D78A92BB8978}" srcOrd="0" destOrd="0" parTransId="{31ADF874-A020-4B58-895F-CBDB644C96CB}" sibTransId="{19754337-CACE-495D-9039-1D7471202EBE}"/>
    <dgm:cxn modelId="{36C08167-24CB-486A-86E3-32F37653BCBF}" type="presOf" srcId="{5B82CE19-4412-4C24-90CC-D78A92BB8978}" destId="{F4DEBF4E-3F0D-4C99-A500-56305DB370EC}" srcOrd="0" destOrd="0" presId="urn:microsoft.com/office/officeart/2009/3/layout/PhasedProcess"/>
    <dgm:cxn modelId="{FEBCF26D-961F-41E5-873C-C9128E775677}" type="presOf" srcId="{DBAE1459-C613-4076-818B-E7B2A16EC325}" destId="{81DF9AD6-0E4C-4E85-9FDE-C0A94DBE164F}" srcOrd="0" destOrd="0" presId="urn:microsoft.com/office/officeart/2009/3/layout/PhasedProcess"/>
    <dgm:cxn modelId="{4AFE1074-A0E8-4B86-91F9-32F418F3A52D}" type="presOf" srcId="{29B3A2AF-F83A-4435-925D-57B668AFD473}" destId="{72CE907E-54E1-4EE4-975B-5CB174675B95}" srcOrd="0" destOrd="0" presId="urn:microsoft.com/office/officeart/2009/3/layout/PhasedProcess"/>
    <dgm:cxn modelId="{0B909B75-FD4A-4AFB-89D7-ED310B7326E0}" srcId="{7A9472FA-0095-4552-93A4-E05B23A01C61}" destId="{68A4BC9D-9E7E-42EF-A70A-952B3AE958FB}" srcOrd="1" destOrd="0" parTransId="{E4DDB469-46D4-40CF-89D9-25F43F6F603F}" sibTransId="{5932E439-B652-4072-8321-0A2E3D3C6355}"/>
    <dgm:cxn modelId="{E68E7A7C-262B-447E-9E99-44D2470A7D08}" type="presOf" srcId="{7A9472FA-0095-4552-93A4-E05B23A01C61}" destId="{A27DBB33-10F3-4E8C-B2FF-5F6B233A7842}" srcOrd="0" destOrd="0" presId="urn:microsoft.com/office/officeart/2009/3/layout/PhasedProcess"/>
    <dgm:cxn modelId="{FBF9F786-97A3-40C7-8364-3D6C8FF57A59}" type="presOf" srcId="{68A4BC9D-9E7E-42EF-A70A-952B3AE958FB}" destId="{DBA02C07-FB4D-48CE-89F6-A2D6392DCE7E}" srcOrd="0" destOrd="0" presId="urn:microsoft.com/office/officeart/2009/3/layout/PhasedProcess"/>
    <dgm:cxn modelId="{923978A1-845E-4365-BD7D-1FA7112D5C92}" srcId="{4274B1F8-8A5E-4B88-8937-B9197D7B5296}" destId="{29B3A2AF-F83A-4435-925D-57B668AFD473}" srcOrd="0" destOrd="0" parTransId="{177BD3B9-768F-4EC4-8672-6D5ADEA83566}" sibTransId="{4C7A850E-B3F2-4582-AC3C-5F1E7FE27A5C}"/>
    <dgm:cxn modelId="{DA85D2A3-5429-4F5E-89CE-7337D79BEBAE}" type="presOf" srcId="{8FF715D3-1F71-44A6-88F3-4084BB07C5C7}" destId="{D2E3EDE9-9CB2-430C-8E9F-5C6F5805DDB7}" srcOrd="0" destOrd="0" presId="urn:microsoft.com/office/officeart/2009/3/layout/PhasedProcess"/>
    <dgm:cxn modelId="{F1F4AEBE-E93E-457D-9AC9-C5C2D0A16E30}" srcId="{4274B1F8-8A5E-4B88-8937-B9197D7B5296}" destId="{7A9472FA-0095-4552-93A4-E05B23A01C61}" srcOrd="1" destOrd="0" parTransId="{6A6514C9-D51C-4C58-A206-29902520A774}" sibTransId="{1B91869C-C996-43B3-87A6-FE6764B7DB63}"/>
    <dgm:cxn modelId="{5D7B62DA-91D3-403D-8F8F-2B0A8B952E6B}" srcId="{29B3A2AF-F83A-4435-925D-57B668AFD473}" destId="{B6BBBCB5-333A-4AF1-9243-145082E92755}" srcOrd="0" destOrd="0" parTransId="{03B1C5F2-BB71-4D61-A258-FE7860FEDE24}" sibTransId="{1A151B0A-1601-4A09-8520-D2792BA708CB}"/>
    <dgm:cxn modelId="{EF7817FB-1393-4D5D-9AFA-91F4088C9209}" type="presOf" srcId="{68A4BC9D-9E7E-42EF-A70A-952B3AE958FB}" destId="{2DE6F743-633C-457C-91F2-0F2B166E3FE8}" srcOrd="1" destOrd="0" presId="urn:microsoft.com/office/officeart/2009/3/layout/PhasedProcess"/>
    <dgm:cxn modelId="{3C7C6B3D-8805-47A6-BA53-0F0CA95E07C2}" type="presParOf" srcId="{EC099690-C655-43F6-9FCB-5CE1BE761F66}" destId="{DDF9CC0B-2F2D-42E7-B6C4-D6134C055E27}" srcOrd="0" destOrd="0" presId="urn:microsoft.com/office/officeart/2009/3/layout/PhasedProcess"/>
    <dgm:cxn modelId="{99AE6096-8BD7-4F8E-900A-2A7C7A48FA98}" type="presParOf" srcId="{EC099690-C655-43F6-9FCB-5CE1BE761F66}" destId="{8B1EEBFE-82AC-4149-AEA0-32CB1D154F3A}" srcOrd="1" destOrd="0" presId="urn:microsoft.com/office/officeart/2009/3/layout/PhasedProcess"/>
    <dgm:cxn modelId="{1DFC76E9-B074-4B64-9DA4-9385F2BEAE19}" type="presParOf" srcId="{EC099690-C655-43F6-9FCB-5CE1BE761F66}" destId="{A27DBB33-10F3-4E8C-B2FF-5F6B233A7842}" srcOrd="2" destOrd="0" presId="urn:microsoft.com/office/officeart/2009/3/layout/PhasedProcess"/>
    <dgm:cxn modelId="{80DBB384-BC4C-4FE7-BC34-665D78CD1EAC}" type="presParOf" srcId="{EC099690-C655-43F6-9FCB-5CE1BE761F66}" destId="{39E55E6B-E567-4C25-967B-0B32C6D597C8}" srcOrd="3" destOrd="0" presId="urn:microsoft.com/office/officeart/2009/3/layout/PhasedProcess"/>
    <dgm:cxn modelId="{EA74183F-4C3D-436F-A4A9-FB83D8EEEC1C}" type="presParOf" srcId="{EC099690-C655-43F6-9FCB-5CE1BE761F66}" destId="{7013A1C8-E14B-4D72-BD2A-34F47E2218DB}" srcOrd="4" destOrd="0" presId="urn:microsoft.com/office/officeart/2009/3/layout/PhasedProcess"/>
    <dgm:cxn modelId="{14EE8036-D7D6-4147-8203-3B7C36511934}" type="presParOf" srcId="{EC099690-C655-43F6-9FCB-5CE1BE761F66}" destId="{81DF9AD6-0E4C-4E85-9FDE-C0A94DBE164F}" srcOrd="5" destOrd="0" presId="urn:microsoft.com/office/officeart/2009/3/layout/PhasedProcess"/>
    <dgm:cxn modelId="{5113177E-9986-4297-B75F-A168039AACAA}" type="presParOf" srcId="{EC099690-C655-43F6-9FCB-5CE1BE761F66}" destId="{A05A0E07-047C-4D7B-8A0E-A6B90986CA01}" srcOrd="6" destOrd="0" presId="urn:microsoft.com/office/officeart/2009/3/layout/PhasedProcess"/>
    <dgm:cxn modelId="{E7ED0886-3D68-44C4-954B-AA3ADFCB67FB}" type="presParOf" srcId="{A05A0E07-047C-4D7B-8A0E-A6B90986CA01}" destId="{D2E3EDE9-9CB2-430C-8E9F-5C6F5805DDB7}" srcOrd="0" destOrd="0" presId="urn:microsoft.com/office/officeart/2009/3/layout/PhasedProcess"/>
    <dgm:cxn modelId="{8E252C74-3B7C-4555-8B01-0A3FC98C3085}" type="presParOf" srcId="{A05A0E07-047C-4D7B-8A0E-A6B90986CA01}" destId="{D4D8109A-D76F-41B0-B4BE-7CB492723465}" srcOrd="1" destOrd="0" presId="urn:microsoft.com/office/officeart/2009/3/layout/PhasedProcess"/>
    <dgm:cxn modelId="{C4A41894-F7E3-46F8-A1A7-DF005082AE17}" type="presParOf" srcId="{A05A0E07-047C-4D7B-8A0E-A6B90986CA01}" destId="{DBA02C07-FB4D-48CE-89F6-A2D6392DCE7E}" srcOrd="2" destOrd="0" presId="urn:microsoft.com/office/officeart/2009/3/layout/PhasedProcess"/>
    <dgm:cxn modelId="{C70C53A4-E99B-4034-B012-A6FA3D0BF917}" type="presParOf" srcId="{A05A0E07-047C-4D7B-8A0E-A6B90986CA01}" destId="{2DE6F743-633C-457C-91F2-0F2B166E3FE8}" srcOrd="3" destOrd="0" presId="urn:microsoft.com/office/officeart/2009/3/layout/PhasedProcess"/>
    <dgm:cxn modelId="{1428AD0F-9A09-4833-9CFD-3990832C2A46}" type="presParOf" srcId="{EC099690-C655-43F6-9FCB-5CE1BE761F66}" destId="{1E147FBD-93EF-4146-AD36-A8056703BA1A}" srcOrd="7" destOrd="0" presId="urn:microsoft.com/office/officeart/2009/3/layout/PhasedProcess"/>
    <dgm:cxn modelId="{065FEEB9-3CD2-434D-A231-02BA8DD426D7}" type="presParOf" srcId="{1E147FBD-93EF-4146-AD36-A8056703BA1A}" destId="{580C6979-2765-421E-8493-E8884D3C42B1}" srcOrd="0" destOrd="0" presId="urn:microsoft.com/office/officeart/2009/3/layout/PhasedProcess"/>
    <dgm:cxn modelId="{B0B28085-7111-4121-B890-0284D660FE3C}" type="presParOf" srcId="{1E147FBD-93EF-4146-AD36-A8056703BA1A}" destId="{6DB0938E-59C3-4176-BC65-662AC3936B3E}" srcOrd="1" destOrd="0" presId="urn:microsoft.com/office/officeart/2009/3/layout/PhasedProcess"/>
    <dgm:cxn modelId="{289AA14A-744B-4E6B-AF0A-798EF2A15DB9}" type="presParOf" srcId="{1E147FBD-93EF-4146-AD36-A8056703BA1A}" destId="{841F968D-56B8-4819-8C6A-5B836BD64E5C}" srcOrd="2" destOrd="0" presId="urn:microsoft.com/office/officeart/2009/3/layout/PhasedProcess"/>
    <dgm:cxn modelId="{B2373D45-C241-4856-B217-56B26B28BC1E}" type="presParOf" srcId="{EC099690-C655-43F6-9FCB-5CE1BE761F66}" destId="{F4DEBF4E-3F0D-4C99-A500-56305DB370EC}" srcOrd="8" destOrd="0" presId="urn:microsoft.com/office/officeart/2009/3/layout/PhasedProcess"/>
    <dgm:cxn modelId="{5B9EF6B4-7060-4F1A-8B37-7DF9CF15F7FE}" type="presParOf" srcId="{EC099690-C655-43F6-9FCB-5CE1BE761F66}" destId="{72CE907E-54E1-4EE4-975B-5CB174675B95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5F629-00E2-441E-B237-B384106A933A}">
      <dsp:nvSpPr>
        <dsp:cNvPr id="0" name=""/>
        <dsp:cNvSpPr/>
      </dsp:nvSpPr>
      <dsp:spPr>
        <a:xfrm>
          <a:off x="2535" y="0"/>
          <a:ext cx="2487699" cy="435133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Investment Decisions</a:t>
          </a:r>
          <a:r>
            <a:rPr lang="en-US" sz="3000" kern="1200"/>
            <a:t>:</a:t>
          </a:r>
        </a:p>
      </dsp:txBody>
      <dsp:txXfrm>
        <a:off x="2535" y="0"/>
        <a:ext cx="2487699" cy="1305401"/>
      </dsp:txXfrm>
    </dsp:sp>
    <dsp:sp modelId="{1D25BF63-AB5B-4288-B881-B65333B2B909}">
      <dsp:nvSpPr>
        <dsp:cNvPr id="0" name=""/>
        <dsp:cNvSpPr/>
      </dsp:nvSpPr>
      <dsp:spPr>
        <a:xfrm>
          <a:off x="251305" y="1305401"/>
          <a:ext cx="1990159" cy="2828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Determining which projects or assets to invest in to generate returns.</a:t>
          </a:r>
        </a:p>
      </dsp:txBody>
      <dsp:txXfrm>
        <a:off x="309595" y="1363691"/>
        <a:ext cx="1873579" cy="2711789"/>
      </dsp:txXfrm>
    </dsp:sp>
    <dsp:sp modelId="{F5699A36-E7DA-407A-887C-5622DEDD8CAB}">
      <dsp:nvSpPr>
        <dsp:cNvPr id="0" name=""/>
        <dsp:cNvSpPr/>
      </dsp:nvSpPr>
      <dsp:spPr>
        <a:xfrm>
          <a:off x="2676811" y="0"/>
          <a:ext cx="2487699" cy="435133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Financing Decisions</a:t>
          </a:r>
          <a:r>
            <a:rPr lang="en-US" sz="3000" kern="1200"/>
            <a:t>:</a:t>
          </a:r>
        </a:p>
      </dsp:txBody>
      <dsp:txXfrm>
        <a:off x="2676811" y="0"/>
        <a:ext cx="2487699" cy="1305401"/>
      </dsp:txXfrm>
    </dsp:sp>
    <dsp:sp modelId="{CEA85EBA-9057-434B-A9C8-F7E803C389C3}">
      <dsp:nvSpPr>
        <dsp:cNvPr id="0" name=""/>
        <dsp:cNvSpPr/>
      </dsp:nvSpPr>
      <dsp:spPr>
        <a:xfrm>
          <a:off x="2925581" y="1305401"/>
          <a:ext cx="1990159" cy="2828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Choosing the right mix of debt and equity financing.</a:t>
          </a:r>
        </a:p>
      </dsp:txBody>
      <dsp:txXfrm>
        <a:off x="2983871" y="1363691"/>
        <a:ext cx="1873579" cy="2711789"/>
      </dsp:txXfrm>
    </dsp:sp>
    <dsp:sp modelId="{089FEE6C-BF6D-4DD6-B718-885790C05918}">
      <dsp:nvSpPr>
        <dsp:cNvPr id="0" name=""/>
        <dsp:cNvSpPr/>
      </dsp:nvSpPr>
      <dsp:spPr>
        <a:xfrm>
          <a:off x="5351088" y="0"/>
          <a:ext cx="2487699" cy="435133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Dividend Decisions</a:t>
          </a:r>
          <a:r>
            <a:rPr lang="en-US" sz="3000" kern="1200"/>
            <a:t>:</a:t>
          </a:r>
        </a:p>
      </dsp:txBody>
      <dsp:txXfrm>
        <a:off x="5351088" y="0"/>
        <a:ext cx="2487699" cy="1305401"/>
      </dsp:txXfrm>
    </dsp:sp>
    <dsp:sp modelId="{6E7C7A66-C353-4AD0-AF4A-703135DA4186}">
      <dsp:nvSpPr>
        <dsp:cNvPr id="0" name=""/>
        <dsp:cNvSpPr/>
      </dsp:nvSpPr>
      <dsp:spPr>
        <a:xfrm>
          <a:off x="5599858" y="1305401"/>
          <a:ext cx="1990159" cy="2828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Determining the portion of earnings to distribute to shareholders and retain for future growth.</a:t>
          </a:r>
        </a:p>
      </dsp:txBody>
      <dsp:txXfrm>
        <a:off x="5658148" y="1363691"/>
        <a:ext cx="1873579" cy="2711789"/>
      </dsp:txXfrm>
    </dsp:sp>
    <dsp:sp modelId="{4897EE73-C2B6-4B49-8587-8A1729D80DD3}">
      <dsp:nvSpPr>
        <dsp:cNvPr id="0" name=""/>
        <dsp:cNvSpPr/>
      </dsp:nvSpPr>
      <dsp:spPr>
        <a:xfrm>
          <a:off x="8025365" y="0"/>
          <a:ext cx="2487699" cy="435133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Risk Management</a:t>
          </a:r>
          <a:r>
            <a:rPr lang="en-US" sz="3000" kern="1200"/>
            <a:t>:</a:t>
          </a:r>
        </a:p>
      </dsp:txBody>
      <dsp:txXfrm>
        <a:off x="8025365" y="0"/>
        <a:ext cx="2487699" cy="1305401"/>
      </dsp:txXfrm>
    </dsp:sp>
    <dsp:sp modelId="{7E9B1030-7F45-4F87-A78D-55E494D1E915}">
      <dsp:nvSpPr>
        <dsp:cNvPr id="0" name=""/>
        <dsp:cNvSpPr/>
      </dsp:nvSpPr>
      <dsp:spPr>
        <a:xfrm>
          <a:off x="8274135" y="1305401"/>
          <a:ext cx="1990159" cy="2828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Identifying and managing financial risks associated with the business.</a:t>
          </a:r>
        </a:p>
      </dsp:txBody>
      <dsp:txXfrm>
        <a:off x="8332425" y="1363691"/>
        <a:ext cx="1873579" cy="271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1DAA4-9D89-4A05-AECD-FC5935E49306}">
      <dsp:nvSpPr>
        <dsp:cNvPr id="0" name=""/>
        <dsp:cNvSpPr/>
      </dsp:nvSpPr>
      <dsp:spPr>
        <a:xfrm>
          <a:off x="0" y="14262"/>
          <a:ext cx="10515600" cy="6955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Definition</a:t>
          </a:r>
          <a:r>
            <a:rPr lang="en-US" sz="2900" kern="1200"/>
            <a:t>:</a:t>
          </a:r>
        </a:p>
      </dsp:txBody>
      <dsp:txXfrm>
        <a:off x="33955" y="48217"/>
        <a:ext cx="10447690" cy="627655"/>
      </dsp:txXfrm>
    </dsp:sp>
    <dsp:sp modelId="{DC0C4B9F-8A65-4B57-882B-F836ECADF046}">
      <dsp:nvSpPr>
        <dsp:cNvPr id="0" name=""/>
        <dsp:cNvSpPr/>
      </dsp:nvSpPr>
      <dsp:spPr>
        <a:xfrm>
          <a:off x="0" y="709827"/>
          <a:ext cx="10515600" cy="720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Financial planning is the process of estimating the capital required and determining its competition.</a:t>
          </a:r>
        </a:p>
      </dsp:txBody>
      <dsp:txXfrm>
        <a:off x="0" y="709827"/>
        <a:ext cx="10515600" cy="720359"/>
      </dsp:txXfrm>
    </dsp:sp>
    <dsp:sp modelId="{2EA16F55-6BB5-4537-978C-A2FBC8FA33EF}">
      <dsp:nvSpPr>
        <dsp:cNvPr id="0" name=""/>
        <dsp:cNvSpPr/>
      </dsp:nvSpPr>
      <dsp:spPr>
        <a:xfrm>
          <a:off x="0" y="1430187"/>
          <a:ext cx="10515600" cy="6955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Importance</a:t>
          </a:r>
          <a:r>
            <a:rPr lang="en-US" sz="2900" kern="1200"/>
            <a:t>:</a:t>
          </a:r>
        </a:p>
      </dsp:txBody>
      <dsp:txXfrm>
        <a:off x="33955" y="1464142"/>
        <a:ext cx="10447690" cy="627655"/>
      </dsp:txXfrm>
    </dsp:sp>
    <dsp:sp modelId="{50506FB2-3DC9-4645-A66B-EEE8591F2F8A}">
      <dsp:nvSpPr>
        <dsp:cNvPr id="0" name=""/>
        <dsp:cNvSpPr/>
      </dsp:nvSpPr>
      <dsp:spPr>
        <a:xfrm>
          <a:off x="0" y="2125752"/>
          <a:ext cx="10515600" cy="720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Ensures that the company has adequate funds to meet its objectives and manage unforeseen needs.</a:t>
          </a:r>
        </a:p>
      </dsp:txBody>
      <dsp:txXfrm>
        <a:off x="0" y="2125752"/>
        <a:ext cx="10515600" cy="720359"/>
      </dsp:txXfrm>
    </dsp:sp>
    <dsp:sp modelId="{77CECEEC-AD06-4187-BC0D-21F0C5319449}">
      <dsp:nvSpPr>
        <dsp:cNvPr id="0" name=""/>
        <dsp:cNvSpPr/>
      </dsp:nvSpPr>
      <dsp:spPr>
        <a:xfrm>
          <a:off x="0" y="2846112"/>
          <a:ext cx="10515600" cy="6955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Types of Planning</a:t>
          </a:r>
          <a:r>
            <a:rPr lang="en-US" sz="2900" kern="1200"/>
            <a:t>:</a:t>
          </a:r>
        </a:p>
      </dsp:txBody>
      <dsp:txXfrm>
        <a:off x="33955" y="2880067"/>
        <a:ext cx="10447690" cy="627655"/>
      </dsp:txXfrm>
    </dsp:sp>
    <dsp:sp modelId="{2A026530-121D-4614-A4DD-85DB64BF8B6B}">
      <dsp:nvSpPr>
        <dsp:cNvPr id="0" name=""/>
        <dsp:cNvSpPr/>
      </dsp:nvSpPr>
      <dsp:spPr>
        <a:xfrm>
          <a:off x="0" y="3541677"/>
          <a:ext cx="10515600" cy="795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b="1" kern="1200"/>
            <a:t>Short-term Planning</a:t>
          </a:r>
          <a:r>
            <a:rPr lang="en-US" sz="2300" kern="1200"/>
            <a:t>: Focuses on day-to-day operations.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b="1" kern="1200"/>
            <a:t>Long-term Planning</a:t>
          </a:r>
          <a:r>
            <a:rPr lang="en-US" sz="2300" kern="1200"/>
            <a:t>: Focuses on strategies for growth over multiple years.</a:t>
          </a:r>
        </a:p>
      </dsp:txBody>
      <dsp:txXfrm>
        <a:off x="0" y="3541677"/>
        <a:ext cx="10515600" cy="7953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B646E-DA10-437D-BE70-EF3257CC78A6}">
      <dsp:nvSpPr>
        <dsp:cNvPr id="0" name=""/>
        <dsp:cNvSpPr/>
      </dsp:nvSpPr>
      <dsp:spPr>
        <a:xfrm>
          <a:off x="1283" y="486074"/>
          <a:ext cx="3003723" cy="15018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Definition</a:t>
          </a:r>
          <a:r>
            <a:rPr lang="en-US" sz="3000" kern="1200"/>
            <a:t>:</a:t>
          </a:r>
        </a:p>
      </dsp:txBody>
      <dsp:txXfrm>
        <a:off x="45271" y="530062"/>
        <a:ext cx="2915747" cy="1413885"/>
      </dsp:txXfrm>
    </dsp:sp>
    <dsp:sp modelId="{7424F683-16B4-4D20-92D7-8636B9056DFD}">
      <dsp:nvSpPr>
        <dsp:cNvPr id="0" name=""/>
        <dsp:cNvSpPr/>
      </dsp:nvSpPr>
      <dsp:spPr>
        <a:xfrm>
          <a:off x="301656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5D388-8689-45EE-9442-E10938DFC7DC}">
      <dsp:nvSpPr>
        <dsp:cNvPr id="0" name=""/>
        <dsp:cNvSpPr/>
      </dsp:nvSpPr>
      <dsp:spPr>
        <a:xfrm>
          <a:off x="602028" y="2363401"/>
          <a:ext cx="2402978" cy="15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Capital structure is the mix of debt and equity financing used by a company.</a:t>
          </a:r>
        </a:p>
      </dsp:txBody>
      <dsp:txXfrm>
        <a:off x="646016" y="2407389"/>
        <a:ext cx="2315002" cy="1413885"/>
      </dsp:txXfrm>
    </dsp:sp>
    <dsp:sp modelId="{FE4CD289-1CB0-4889-BCA6-09CD56C5E830}">
      <dsp:nvSpPr>
        <dsp:cNvPr id="0" name=""/>
        <dsp:cNvSpPr/>
      </dsp:nvSpPr>
      <dsp:spPr>
        <a:xfrm>
          <a:off x="3755938" y="486074"/>
          <a:ext cx="3003723" cy="1501861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Factors Influencing Capital Structure</a:t>
          </a:r>
          <a:r>
            <a:rPr lang="en-US" sz="3000" kern="1200"/>
            <a:t>:</a:t>
          </a:r>
        </a:p>
      </dsp:txBody>
      <dsp:txXfrm>
        <a:off x="3799926" y="530062"/>
        <a:ext cx="2915747" cy="1413885"/>
      </dsp:txXfrm>
    </dsp:sp>
    <dsp:sp modelId="{5258A435-280D-4CB2-AC35-929CAAFF19CA}">
      <dsp:nvSpPr>
        <dsp:cNvPr id="0" name=""/>
        <dsp:cNvSpPr/>
      </dsp:nvSpPr>
      <dsp:spPr>
        <a:xfrm>
          <a:off x="4056310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60E44-D515-46A3-B5C4-FCD16BADA1A5}">
      <dsp:nvSpPr>
        <dsp:cNvPr id="0" name=""/>
        <dsp:cNvSpPr/>
      </dsp:nvSpPr>
      <dsp:spPr>
        <a:xfrm>
          <a:off x="4356682" y="2363401"/>
          <a:ext cx="2402978" cy="15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Cost of capital, risk level, financial flexibility, control, and tax considerations.</a:t>
          </a:r>
        </a:p>
      </dsp:txBody>
      <dsp:txXfrm>
        <a:off x="4400670" y="2407389"/>
        <a:ext cx="2315002" cy="1413885"/>
      </dsp:txXfrm>
    </dsp:sp>
    <dsp:sp modelId="{A0671397-1103-427A-AFA9-B823FCEA0FB5}">
      <dsp:nvSpPr>
        <dsp:cNvPr id="0" name=""/>
        <dsp:cNvSpPr/>
      </dsp:nvSpPr>
      <dsp:spPr>
        <a:xfrm>
          <a:off x="7510592" y="486074"/>
          <a:ext cx="3003723" cy="1501861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Optimal Capital Structure</a:t>
          </a:r>
          <a:r>
            <a:rPr lang="en-US" sz="3000" kern="1200"/>
            <a:t>:</a:t>
          </a:r>
        </a:p>
      </dsp:txBody>
      <dsp:txXfrm>
        <a:off x="7554580" y="530062"/>
        <a:ext cx="2915747" cy="1413885"/>
      </dsp:txXfrm>
    </dsp:sp>
    <dsp:sp modelId="{33D1D9F2-18B9-4375-8647-791579A4B0A0}">
      <dsp:nvSpPr>
        <dsp:cNvPr id="0" name=""/>
        <dsp:cNvSpPr/>
      </dsp:nvSpPr>
      <dsp:spPr>
        <a:xfrm>
          <a:off x="7810965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334B4-8C3F-4DFD-9EDD-530671AA46D0}">
      <dsp:nvSpPr>
        <dsp:cNvPr id="0" name=""/>
        <dsp:cNvSpPr/>
      </dsp:nvSpPr>
      <dsp:spPr>
        <a:xfrm>
          <a:off x="8111337" y="2363401"/>
          <a:ext cx="2402978" cy="1501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ideal balance of debt and equity to minimize cost and maximize firm value.</a:t>
          </a:r>
        </a:p>
      </dsp:txBody>
      <dsp:txXfrm>
        <a:off x="8155325" y="2407389"/>
        <a:ext cx="2315002" cy="14138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9CC0B-2F2D-42E7-B6C4-D6134C055E27}">
      <dsp:nvSpPr>
        <dsp:cNvPr id="0" name=""/>
        <dsp:cNvSpPr/>
      </dsp:nvSpPr>
      <dsp:spPr>
        <a:xfrm rot="5400000">
          <a:off x="267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EEBFE-82AC-4149-AEA0-32CB1D154F3A}">
      <dsp:nvSpPr>
        <dsp:cNvPr id="0" name=""/>
        <dsp:cNvSpPr/>
      </dsp:nvSpPr>
      <dsp:spPr>
        <a:xfrm rot="16200000">
          <a:off x="3576622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DBB33-10F3-4E8C-B2FF-5F6B233A7842}">
      <dsp:nvSpPr>
        <dsp:cNvPr id="0" name=""/>
        <dsp:cNvSpPr/>
      </dsp:nvSpPr>
      <dsp:spPr>
        <a:xfrm>
          <a:off x="3987515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Components</a:t>
          </a:r>
          <a:r>
            <a:rPr lang="en-US" sz="3200" kern="1200"/>
            <a:t>:</a:t>
          </a:r>
        </a:p>
      </dsp:txBody>
      <dsp:txXfrm>
        <a:off x="3987515" y="3337301"/>
        <a:ext cx="2638364" cy="695197"/>
      </dsp:txXfrm>
    </dsp:sp>
    <dsp:sp modelId="{39E55E6B-E567-4C25-967B-0B32C6D597C8}">
      <dsp:nvSpPr>
        <dsp:cNvPr id="0" name=""/>
        <dsp:cNvSpPr/>
      </dsp:nvSpPr>
      <dsp:spPr>
        <a:xfrm rot="5400000">
          <a:off x="3465157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3A1C8-E14B-4D72-BD2A-34F47E2218DB}">
      <dsp:nvSpPr>
        <dsp:cNvPr id="0" name=""/>
        <dsp:cNvSpPr/>
      </dsp:nvSpPr>
      <dsp:spPr>
        <a:xfrm rot="16200000">
          <a:off x="7040461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DF9AD6-0E4C-4E85-9FDE-C0A94DBE164F}">
      <dsp:nvSpPr>
        <dsp:cNvPr id="0" name=""/>
        <dsp:cNvSpPr/>
      </dsp:nvSpPr>
      <dsp:spPr>
        <a:xfrm>
          <a:off x="7197928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Importance</a:t>
          </a:r>
          <a:r>
            <a:rPr lang="en-US" sz="3200" kern="1200"/>
            <a:t>:</a:t>
          </a:r>
        </a:p>
      </dsp:txBody>
      <dsp:txXfrm>
        <a:off x="7197928" y="3337301"/>
        <a:ext cx="2638364" cy="695197"/>
      </dsp:txXfrm>
    </dsp:sp>
    <dsp:sp modelId="{D2E3EDE9-9CB2-430C-8E9F-5C6F5805DDB7}">
      <dsp:nvSpPr>
        <dsp:cNvPr id="0" name=""/>
        <dsp:cNvSpPr/>
      </dsp:nvSpPr>
      <dsp:spPr>
        <a:xfrm>
          <a:off x="3902738" y="1315927"/>
          <a:ext cx="1592103" cy="159210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Current Assets</a:t>
          </a:r>
          <a:r>
            <a:rPr lang="en-US" sz="1500" kern="1200"/>
            <a:t>: Cash, inventory, receivables.</a:t>
          </a:r>
        </a:p>
      </dsp:txBody>
      <dsp:txXfrm>
        <a:off x="4125059" y="1503671"/>
        <a:ext cx="917969" cy="1216617"/>
      </dsp:txXfrm>
    </dsp:sp>
    <dsp:sp modelId="{DBA02C07-FB4D-48CE-89F6-A2D6392DCE7E}">
      <dsp:nvSpPr>
        <dsp:cNvPr id="0" name=""/>
        <dsp:cNvSpPr/>
      </dsp:nvSpPr>
      <dsp:spPr>
        <a:xfrm>
          <a:off x="5050201" y="1315927"/>
          <a:ext cx="1592103" cy="159210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Current Liabilities</a:t>
          </a:r>
          <a:r>
            <a:rPr lang="en-US" sz="1500" kern="1200"/>
            <a:t>: Payables, short-term debt.</a:t>
          </a:r>
        </a:p>
      </dsp:txBody>
      <dsp:txXfrm>
        <a:off x="5502014" y="1503671"/>
        <a:ext cx="917969" cy="1216617"/>
      </dsp:txXfrm>
    </dsp:sp>
    <dsp:sp modelId="{580C6979-2765-421E-8493-E8884D3C42B1}">
      <dsp:nvSpPr>
        <dsp:cNvPr id="0" name=""/>
        <dsp:cNvSpPr/>
      </dsp:nvSpPr>
      <dsp:spPr>
        <a:xfrm>
          <a:off x="1164569" y="1053840"/>
          <a:ext cx="1486731" cy="148660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Managing short-term assets and liabilities to ensure a company can meet its day-to-day financial obligations.</a:t>
          </a:r>
        </a:p>
      </dsp:txBody>
      <dsp:txXfrm>
        <a:off x="1382296" y="1271548"/>
        <a:ext cx="1051277" cy="1051187"/>
      </dsp:txXfrm>
    </dsp:sp>
    <dsp:sp modelId="{6DB0938E-59C3-4176-BC65-662AC3936B3E}">
      <dsp:nvSpPr>
        <dsp:cNvPr id="0" name=""/>
        <dsp:cNvSpPr/>
      </dsp:nvSpPr>
      <dsp:spPr>
        <a:xfrm>
          <a:off x="616241" y="2296787"/>
          <a:ext cx="730070" cy="729984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41F968D-56B8-4819-8C6A-5B836BD64E5C}">
      <dsp:nvSpPr>
        <dsp:cNvPr id="0" name=""/>
        <dsp:cNvSpPr/>
      </dsp:nvSpPr>
      <dsp:spPr>
        <a:xfrm>
          <a:off x="2733137" y="1389238"/>
          <a:ext cx="424669" cy="424771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4DEBF4E-3F0D-4C99-A500-56305DB370EC}">
      <dsp:nvSpPr>
        <dsp:cNvPr id="0" name=""/>
        <dsp:cNvSpPr/>
      </dsp:nvSpPr>
      <dsp:spPr>
        <a:xfrm>
          <a:off x="7497622" y="1037060"/>
          <a:ext cx="2029510" cy="202914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Ensures liquidity, operational efficiency, and financial stability.</a:t>
          </a:r>
        </a:p>
      </dsp:txBody>
      <dsp:txXfrm>
        <a:off x="7794837" y="1334221"/>
        <a:ext cx="1435080" cy="1434821"/>
      </dsp:txXfrm>
    </dsp:sp>
    <dsp:sp modelId="{72CE907E-54E1-4EE4-975B-5CB174675B95}">
      <dsp:nvSpPr>
        <dsp:cNvPr id="0" name=""/>
        <dsp:cNvSpPr/>
      </dsp:nvSpPr>
      <dsp:spPr>
        <a:xfrm>
          <a:off x="653018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Definition</a:t>
          </a:r>
          <a:r>
            <a:rPr lang="en-US" sz="3200" kern="1200"/>
            <a:t>:</a:t>
          </a:r>
        </a:p>
      </dsp:txBody>
      <dsp:txXfrm>
        <a:off x="653018" y="3337301"/>
        <a:ext cx="2638364" cy="695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E41C-2337-4AAE-A539-3EB89554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Financial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79674-80CD-449F-A845-D54E8B81D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management is the strategic planning, organizing, directing, and controlling of financial resources.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Maximizing shareholder wealth, ensuring liquidity, managing costs, and supporting the company’s strategic goals.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for business sustainability, growth, and effective resource utilization.</a:t>
            </a:r>
          </a:p>
        </p:txBody>
      </p:sp>
    </p:spTree>
    <p:extLst>
      <p:ext uri="{BB962C8B-B14F-4D97-AF65-F5344CB8AC3E}">
        <p14:creationId xmlns:p14="http://schemas.microsoft.com/office/powerpoint/2010/main" val="425347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B0DE-16B5-44AE-B2FE-3D96436B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of Financial Management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8D83BD-B2A1-4B44-8A12-94949B73BD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6919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54541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F6AA5-F7DC-4CFA-8F65-17B2FAB8F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Planning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70DD49-FB1E-42C7-B4A4-4847FA5EE9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2134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201152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AB13-0BA6-47AC-A7AD-31C8F507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Structure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4375F9-9D93-43E8-912A-873FDDA39A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7019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218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AEDC-12E7-4DE6-8032-511E8335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Capital Management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09E041-C415-4C03-8E59-D048F0C8C7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183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9697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327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Financial Management</vt:lpstr>
      <vt:lpstr>Functions of Financial Management</vt:lpstr>
      <vt:lpstr>Financial Planning</vt:lpstr>
      <vt:lpstr>Capital Structure</vt:lpstr>
      <vt:lpstr>Working Capital Management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20</cp:revision>
  <dcterms:created xsi:type="dcterms:W3CDTF">2024-11-12T12:27:33Z</dcterms:created>
  <dcterms:modified xsi:type="dcterms:W3CDTF">2024-11-13T07:41:50Z</dcterms:modified>
</cp:coreProperties>
</file>