
<file path=[Content_Types].xml><?xml version="1.0" encoding="utf-8"?>
<Types xmlns="http://schemas.openxmlformats.org/package/2006/content-types">
  <Default ContentType="image/png" Extension="png"/>
  <Default ContentType="image/jpeg" Extension="jpeg"/>
  <Default ContentType="image/x-emf" Extension="emf"/>
  <Default ContentType="application/vnd.openxmlformats-package.relationships+xml" Extension="rels"/>
  <Default ContentType="application/xml" Extension="xml"/>
  <Default ContentType="audio/wav" Extension="wav"/>
  <Default ContentType="image/vnd.ms-photo" Extension="wdp"/>
  <Default ContentType="image/jpeg" Extension="jpg"/>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theme+xml" PartName="/ppt/theme/theme2.xml"/>
  <Override ContentType="application/vnd.openxmlformats-officedocument.presentationml.notesSlide+xml" PartName="/ppt/notesSlides/notesSlide1.xml"/>
  <Override ContentType="application/vnd.openxmlformats-package.core-properties+xml" PartName="/docProps/core.xml"/>
  <Override ContentType="application/vnd.openxmlformats-officedocument.extended-properties+xml" PartName="/docProps/app.xml"/>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core.xml" Type="http://schemas.openxmlformats.org/package/2006/relationships/metadata/core-properties"/><Relationship Id="rId2" Target="docProps/thumbnail.jpeg" Type="http://schemas.openxmlformats.org/package/2006/relationships/metadata/thumbnail"/><Relationship Id="rId1" Target="ppt/presentation.xml" Type="http://schemas.openxmlformats.org/officeDocument/2006/relationships/officeDocument"/><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80" r:id="rId2"/>
    <p:sldId id="270" r:id="rId3"/>
    <p:sldId id="260" r:id="rId4"/>
    <p:sldId id="273" r:id="rId5"/>
    <p:sldId id="274" r:id="rId6"/>
    <p:sldId id="271" r:id="rId7"/>
    <p:sldId id="279" r:id="rId8"/>
    <p:sldId id="263" r:id="rId9"/>
    <p:sldId id="259" r:id="rId10"/>
    <p:sldId id="278" r:id="rId11"/>
    <p:sldId id="277" r:id="rId12"/>
    <p:sldId id="264" r:id="rId13"/>
    <p:sldId id="265" r:id="rId14"/>
    <p:sldId id="262" r:id="rId15"/>
    <p:sldId id="266" r:id="rId16"/>
    <p:sldId id="267" r:id="rId17"/>
    <p:sldId id="268" r:id="rId18"/>
    <p:sldId id="269"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70C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3BD683-F699-454B-8AD4-F0780389EFB7}" type="datetimeFigureOut">
              <a:rPr lang="en-US" smtClean="0"/>
              <a:t>11/11/2024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E9D281-1ED8-4120-B90D-C1E5744B90D6}" type="slidenum">
              <a:rPr lang="en-US" smtClean="0"/>
              <a:t>‹#›</a:t>
            </a:fld>
            <a:endParaRPr lang="en-US"/>
          </a:p>
        </p:txBody>
      </p:sp>
    </p:spTree>
    <p:extLst>
      <p:ext uri="{BB962C8B-B14F-4D97-AF65-F5344CB8AC3E}">
        <p14:creationId xmlns:p14="http://schemas.microsoft.com/office/powerpoint/2010/main" val="175560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a curious and prevalent opinion that literature, like all art, is a mere play of imagination, pleasing enough, like a new novel, but without any serious or practical importance. Nothing could be farther from the truth. </a:t>
            </a:r>
            <a:endParaRPr lang="en-US" dirty="0"/>
          </a:p>
        </p:txBody>
      </p:sp>
      <p:sp>
        <p:nvSpPr>
          <p:cNvPr id="4" name="Slide Number Placeholder 3"/>
          <p:cNvSpPr>
            <a:spLocks noGrp="1"/>
          </p:cNvSpPr>
          <p:nvPr>
            <p:ph type="sldNum" sz="quarter" idx="10"/>
          </p:nvPr>
        </p:nvSpPr>
        <p:spPr/>
        <p:txBody>
          <a:bodyPr/>
          <a:lstStyle/>
          <a:p>
            <a:fld id="{A2E9D281-1ED8-4120-B90D-C1E5744B90D6}" type="slidenum">
              <a:rPr lang="en-US" smtClean="0"/>
              <a:t>6</a:t>
            </a:fld>
            <a:endParaRPr lang="en-US"/>
          </a:p>
        </p:txBody>
      </p:sp>
    </p:spTree>
    <p:extLst>
      <p:ext uri="{BB962C8B-B14F-4D97-AF65-F5344CB8AC3E}">
        <p14:creationId xmlns:p14="http://schemas.microsoft.com/office/powerpoint/2010/main" val="58787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4000" b="-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arget="../media/image12.jpeg" Type="http://schemas.openxmlformats.org/officeDocument/2006/relationships/image"/><Relationship Id="rId1" Target="../slideLayouts/slideLayout7.xml" Type="http://schemas.openxmlformats.org/officeDocument/2006/relationships/slideLayout"/></Relationships>
</file>

<file path=ppt/slides/_rels/slide15.xml.rels><?xml version="1.0" encoding="UTF-8" standalone="yes" ?><Relationships xmlns="http://schemas.openxmlformats.org/package/2006/relationships"><Relationship Id="rId2" Target="../media/image13.jpeg" Type="http://schemas.openxmlformats.org/officeDocument/2006/relationships/image"/><Relationship Id="rId1" Target="../slideLayouts/slideLayout7.xml" Type="http://schemas.openxmlformats.org/officeDocument/2006/relationships/slideLayout"/></Relationships>
</file>

<file path=ppt/slides/_rels/slide16.xml.rels><?xml version="1.0" encoding="UTF-8" standalone="yes" ?><Relationships xmlns="http://schemas.openxmlformats.org/package/2006/relationships"><Relationship Id="rId2" Target="../media/image14.jpeg" Type="http://schemas.openxmlformats.org/officeDocument/2006/relationships/image"/><Relationship Id="rId1" Target="../slideLayouts/slideLayout7.xml" Type="http://schemas.openxmlformats.org/officeDocument/2006/relationships/slideLayout"/></Relationships>
</file>

<file path=ppt/slides/_rels/slide17.xml.rels><?xml version="1.0" encoding="UTF-8" standalone="yes" ?><Relationships xmlns="http://schemas.openxmlformats.org/package/2006/relationships"><Relationship Id="rId3" Target="../media/hdphoto1.wdp" Type="http://schemas.microsoft.com/office/2007/relationships/hdphoto"/><Relationship Id="rId2" Target="../media/image15.jpeg" Type="http://schemas.openxmlformats.org/officeDocument/2006/relationships/image"/><Relationship Id="rId1" Target="../slideLayouts/slideLayout7.xml" Type="http://schemas.openxmlformats.org/officeDocument/2006/relationships/slideLayout"/></Relationships>
</file>

<file path=ppt/slides/_rels/slide18.xml.rels><?xml version="1.0" encoding="UTF-8" standalone="yes" ?><Relationships xmlns="http://schemas.openxmlformats.org/package/2006/relationships"><Relationship Id="rId2" Target="../media/image16.jpeg" Type="http://schemas.openxmlformats.org/officeDocument/2006/relationships/image"/><Relationship Id="rId1" Target="../slideLayouts/slideLayout7.xml" Type="http://schemas.openxmlformats.org/officeDocument/2006/relationships/slideLayout"/></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68766" y="914400"/>
            <a:ext cx="8406468" cy="5663089"/>
          </a:xfrm>
          <a:prstGeom prst="rect">
            <a:avLst/>
          </a:prstGeom>
          <a:noFill/>
        </p:spPr>
        <p:txBody>
          <a:bodyPr>
            <a:spAutoFit/>
          </a:bodyPr>
          <a:lstStyle/>
          <a:p>
            <a:pPr algn="ctr" eaLnBrk="1" hangingPunct="1">
              <a:defRPr/>
            </a:pPr>
            <a:r>
              <a:rPr lang="en-US" sz="4400" b="1" dirty="0" smtClean="0">
                <a:ln w="13462">
                  <a:solidFill>
                    <a:schemeClr val="bg1"/>
                  </a:solidFill>
                  <a:prstDash val="solid"/>
                </a:ln>
                <a:solidFill>
                  <a:srgbClr val="FF0000"/>
                </a:solidFill>
                <a:effectLst>
                  <a:outerShdw dist="38100" dir="2700000" algn="bl" rotWithShape="0">
                    <a:schemeClr val="accent5"/>
                  </a:outerShdw>
                </a:effectLst>
              </a:rPr>
              <a:t>English Literature </a:t>
            </a:r>
          </a:p>
          <a:p>
            <a:pPr algn="ctr" eaLnBrk="1" hangingPunct="1">
              <a:defRPr/>
            </a:pPr>
            <a:r>
              <a:rPr lang="en-US" sz="4400" b="1" dirty="0" smtClean="0">
                <a:ln w="13462">
                  <a:solidFill>
                    <a:schemeClr val="bg1"/>
                  </a:solidFill>
                  <a:prstDash val="solid"/>
                </a:ln>
                <a:solidFill>
                  <a:srgbClr val="FF0000"/>
                </a:solidFill>
                <a:effectLst>
                  <a:outerShdw dist="38100" dir="2700000" algn="bl" rotWithShape="0">
                    <a:schemeClr val="accent5"/>
                  </a:outerShdw>
                </a:effectLst>
              </a:rPr>
              <a:t>An Introduction</a:t>
            </a:r>
            <a:endParaRPr lang="en-US" sz="4400" b="1" dirty="0">
              <a:ln w="13462">
                <a:solidFill>
                  <a:schemeClr val="bg1"/>
                </a:solidFill>
                <a:prstDash val="solid"/>
              </a:ln>
              <a:solidFill>
                <a:srgbClr val="FF0000"/>
              </a:solidFill>
              <a:effectLst>
                <a:outerShdw dist="38100" dir="2700000" algn="bl" rotWithShape="0">
                  <a:schemeClr val="accent5"/>
                </a:outerShdw>
              </a:effectLst>
            </a:endParaRPr>
          </a:p>
          <a:p>
            <a:pPr algn="ctr" eaLnBrk="1" hangingPunct="1">
              <a:defRPr/>
            </a:pPr>
            <a:r>
              <a:rPr lang="en-US" sz="4400" b="1" dirty="0">
                <a:ln w="13462">
                  <a:solidFill>
                    <a:schemeClr val="bg1"/>
                  </a:solidFill>
                  <a:prstDash val="solid"/>
                </a:ln>
                <a:solidFill>
                  <a:srgbClr val="FF0000"/>
                </a:solidFill>
                <a:effectLst>
                  <a:outerShdw dist="38100" dir="2700000" algn="bl" rotWithShape="0">
                    <a:schemeClr val="accent5"/>
                  </a:outerShdw>
                </a:effectLst>
              </a:rPr>
              <a:t>Presentation by,</a:t>
            </a:r>
          </a:p>
          <a:p>
            <a:pPr algn="ctr" eaLnBrk="1" hangingPunct="1">
              <a:defRPr/>
            </a:pPr>
            <a:r>
              <a:rPr lang="en-US" sz="4400" b="1" dirty="0" err="1">
                <a:ln w="13462">
                  <a:solidFill>
                    <a:schemeClr val="bg1"/>
                  </a:solidFill>
                  <a:prstDash val="solid"/>
                </a:ln>
                <a:solidFill>
                  <a:srgbClr val="FF0000"/>
                </a:solidFill>
                <a:effectLst>
                  <a:outerShdw dist="38100" dir="2700000" algn="bl" rotWithShape="0">
                    <a:schemeClr val="accent5"/>
                  </a:outerShdw>
                </a:effectLst>
              </a:rPr>
              <a:t>G.Sowdambika</a:t>
            </a:r>
            <a:endParaRPr lang="en-US" sz="4400" b="1" dirty="0">
              <a:ln w="13462">
                <a:solidFill>
                  <a:schemeClr val="bg1"/>
                </a:solidFill>
                <a:prstDash val="solid"/>
              </a:ln>
              <a:solidFill>
                <a:srgbClr val="FF0000"/>
              </a:solidFill>
              <a:effectLst>
                <a:outerShdw dist="38100" dir="2700000" algn="bl" rotWithShape="0">
                  <a:schemeClr val="accent5"/>
                </a:outerShdw>
              </a:effectLst>
            </a:endParaRPr>
          </a:p>
          <a:p>
            <a:pPr algn="ctr" eaLnBrk="1" hangingPunct="1">
              <a:defRPr/>
            </a:pPr>
            <a:r>
              <a:rPr lang="en-US" sz="4400" b="1" dirty="0">
                <a:ln w="13462">
                  <a:solidFill>
                    <a:schemeClr val="bg1"/>
                  </a:solidFill>
                  <a:prstDash val="solid"/>
                </a:ln>
                <a:solidFill>
                  <a:srgbClr val="FF0000"/>
                </a:solidFill>
                <a:effectLst>
                  <a:outerShdw dist="38100" dir="2700000" algn="bl" rotWithShape="0">
                    <a:schemeClr val="accent5"/>
                  </a:outerShdw>
                </a:effectLst>
              </a:rPr>
              <a:t>Guest Lecturer</a:t>
            </a:r>
          </a:p>
          <a:p>
            <a:pPr algn="ctr" eaLnBrk="1" hangingPunct="1">
              <a:defRPr/>
            </a:pPr>
            <a:r>
              <a:rPr lang="en-US" sz="4400" b="1" dirty="0">
                <a:ln w="13462">
                  <a:solidFill>
                    <a:schemeClr val="bg1"/>
                  </a:solidFill>
                  <a:prstDash val="solid"/>
                </a:ln>
                <a:solidFill>
                  <a:srgbClr val="FF0000"/>
                </a:solidFill>
                <a:effectLst>
                  <a:outerShdw dist="38100" dir="2700000" algn="bl" rotWithShape="0">
                    <a:schemeClr val="accent5"/>
                  </a:outerShdw>
                </a:effectLst>
              </a:rPr>
              <a:t>English Department(SF)</a:t>
            </a:r>
          </a:p>
          <a:p>
            <a:pPr algn="ctr" eaLnBrk="1" hangingPunct="1">
              <a:defRPr/>
            </a:pPr>
            <a:r>
              <a:rPr lang="en-US" sz="4400" b="1" dirty="0" err="1">
                <a:ln w="13462">
                  <a:solidFill>
                    <a:schemeClr val="bg1"/>
                  </a:solidFill>
                  <a:prstDash val="solid"/>
                </a:ln>
                <a:solidFill>
                  <a:srgbClr val="FF0000"/>
                </a:solidFill>
                <a:effectLst>
                  <a:outerShdw dist="38100" dir="2700000" algn="bl" rotWithShape="0">
                    <a:schemeClr val="accent5"/>
                  </a:outerShdw>
                </a:effectLst>
              </a:rPr>
              <a:t>C.P.A.College,Bodinayakanur</a:t>
            </a:r>
            <a:endParaRPr lang="en-US" sz="4400" b="1" dirty="0">
              <a:ln w="13462">
                <a:solidFill>
                  <a:schemeClr val="bg1"/>
                </a:solidFill>
                <a:prstDash val="solid"/>
              </a:ln>
              <a:solidFill>
                <a:srgbClr val="FF0000"/>
              </a:solidFill>
              <a:effectLst>
                <a:outerShdw dist="38100" dir="2700000" algn="bl" rotWithShape="0">
                  <a:schemeClr val="accent5"/>
                </a:outerShdw>
              </a:effectLst>
            </a:endParaRPr>
          </a:p>
          <a:p>
            <a:pPr algn="ctr" eaLnBrk="1" hangingPunct="1">
              <a:defRPr/>
            </a:pPr>
            <a:endParaRPr lang="en-US" sz="5400" b="1" dirty="0">
              <a:ln w="13462">
                <a:solidFill>
                  <a:schemeClr val="bg1"/>
                </a:solidFill>
                <a:prstDash val="solid"/>
              </a:ln>
              <a:solidFill>
                <a:srgbClr val="FF0000"/>
              </a:solidFill>
              <a:effectLst>
                <a:outerShdw dist="38100" dir="2700000" algn="bl" rotWithShape="0">
                  <a:schemeClr val="accent5"/>
                </a:outerShdw>
              </a:effectLst>
            </a:endParaRPr>
          </a:p>
        </p:txBody>
      </p:sp>
    </p:spTree>
    <p:extLst>
      <p:ext uri="{BB962C8B-B14F-4D97-AF65-F5344CB8AC3E}">
        <p14:creationId xmlns:p14="http://schemas.microsoft.com/office/powerpoint/2010/main" val="3016212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4886" y="4191000"/>
            <a:ext cx="7772400" cy="1470025"/>
          </a:xfrm>
        </p:spPr>
        <p:txBody>
          <a:bodyPr>
            <a:normAutofit fontScale="90000"/>
          </a:bodyPr>
          <a:lstStyle/>
          <a:p>
            <a:pPr marL="609600" indent="-609600"/>
            <a:r>
              <a:rPr lang="en-US" altLang="zh-CN" b="1" dirty="0"/>
              <a:t/>
            </a:r>
            <a:br>
              <a:rPr lang="en-US" altLang="zh-CN" b="1" dirty="0"/>
            </a:br>
            <a:r>
              <a:rPr lang="zh-CN" altLang="en-US" b="1" dirty="0">
                <a:solidFill>
                  <a:srgbClr val="FF3300"/>
                </a:solidFill>
              </a:rPr>
              <a:t/>
            </a:r>
            <a:br>
              <a:rPr lang="zh-CN" altLang="en-US" b="1" dirty="0">
                <a:solidFill>
                  <a:srgbClr val="FF3300"/>
                </a:solidFill>
              </a:rPr>
            </a:br>
            <a:endParaRPr lang="en-US" dirty="0"/>
          </a:p>
        </p:txBody>
      </p:sp>
      <p:sp>
        <p:nvSpPr>
          <p:cNvPr id="3" name="Subtitle 2"/>
          <p:cNvSpPr>
            <a:spLocks noGrp="1"/>
          </p:cNvSpPr>
          <p:nvPr>
            <p:ph type="subTitle" idx="1"/>
          </p:nvPr>
        </p:nvSpPr>
        <p:spPr>
          <a:xfrm>
            <a:off x="4114800" y="4953000"/>
            <a:ext cx="4572000" cy="1752600"/>
          </a:xfrm>
        </p:spPr>
        <p:txBody>
          <a:bodyPr>
            <a:normAutofit/>
          </a:bodyPr>
          <a:lstStyle/>
          <a:p>
            <a:r>
              <a:rPr lang="en-US" b="1" dirty="0">
                <a:solidFill>
                  <a:schemeClr val="tx1"/>
                </a:solidFill>
                <a:effectLst>
                  <a:outerShdw blurRad="38100" dist="38100" dir="2700000" algn="tl">
                    <a:srgbClr val="000000">
                      <a:alpha val="43137"/>
                    </a:srgbClr>
                  </a:outerShdw>
                </a:effectLst>
                <a:latin typeface="Agency FB" pitchFamily="34" charset="0"/>
              </a:rPr>
              <a:t>Presentation for </a:t>
            </a:r>
            <a:r>
              <a:rPr lang="en-US" b="1" dirty="0" smtClean="0">
                <a:solidFill>
                  <a:schemeClr val="tx1"/>
                </a:solidFill>
                <a:effectLst>
                  <a:outerShdw blurRad="38100" dist="38100" dir="2700000" algn="tl">
                    <a:srgbClr val="000000">
                      <a:alpha val="43137"/>
                    </a:srgbClr>
                  </a:outerShdw>
                </a:effectLst>
                <a:latin typeface="Agency FB" pitchFamily="34" charset="0"/>
              </a:rPr>
              <a:t>English  </a:t>
            </a:r>
            <a:endParaRPr lang="en-US" b="1" dirty="0">
              <a:solidFill>
                <a:schemeClr val="tx1"/>
              </a:solidFill>
              <a:effectLst>
                <a:outerShdw blurRad="38100" dist="38100" dir="2700000" algn="tl">
                  <a:srgbClr val="000000">
                    <a:alpha val="43137"/>
                  </a:srgbClr>
                </a:outerShdw>
              </a:effectLst>
              <a:latin typeface="Agency FB" pitchFamily="34" charset="0"/>
            </a:endParaRPr>
          </a:p>
          <a:p>
            <a:r>
              <a:rPr lang="en-US" b="1" dirty="0">
                <a:solidFill>
                  <a:schemeClr val="tx1"/>
                </a:solidFill>
                <a:effectLst>
                  <a:outerShdw blurRad="38100" dist="38100" dir="2700000" algn="tl">
                    <a:srgbClr val="000000">
                      <a:alpha val="43137"/>
                    </a:srgbClr>
                  </a:outerShdw>
                </a:effectLst>
                <a:latin typeface="Agency FB" pitchFamily="34" charset="0"/>
              </a:rPr>
              <a:t>b</a:t>
            </a:r>
            <a:r>
              <a:rPr lang="en-US" b="1" dirty="0" smtClean="0">
                <a:solidFill>
                  <a:schemeClr val="tx1"/>
                </a:solidFill>
                <a:effectLst>
                  <a:outerShdw blurRad="38100" dist="38100" dir="2700000" algn="tl">
                    <a:srgbClr val="000000">
                      <a:alpha val="43137"/>
                    </a:srgbClr>
                  </a:outerShdw>
                </a:effectLst>
                <a:latin typeface="Agency FB" pitchFamily="34" charset="0"/>
              </a:rPr>
              <a:t>y Dr. Erjon Grori </a:t>
            </a:r>
            <a:endParaRPr lang="en-US" b="1" dirty="0">
              <a:solidFill>
                <a:schemeClr val="tx1"/>
              </a:solidFill>
              <a:effectLst>
                <a:outerShdw blurRad="38100" dist="38100" dir="2700000" algn="tl">
                  <a:srgbClr val="000000">
                    <a:alpha val="43137"/>
                  </a:srgbClr>
                </a:outerShdw>
              </a:effectLst>
              <a:latin typeface="Agency FB" pitchFamily="34" charset="0"/>
            </a:endParaRPr>
          </a:p>
        </p:txBody>
      </p:sp>
      <p:sp>
        <p:nvSpPr>
          <p:cNvPr id="4" name="Rectangle 4"/>
          <p:cNvSpPr txBox="1">
            <a:spLocks noChangeArrowheads="1"/>
          </p:cNvSpPr>
          <p:nvPr/>
        </p:nvSpPr>
        <p:spPr>
          <a:xfrm>
            <a:off x="264886" y="1066799"/>
            <a:ext cx="8574314" cy="2667000"/>
          </a:xfrm>
          <a:prstGeom prst="rect">
            <a:avLst/>
          </a:prstGeom>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8000" b="1" dirty="0">
                <a:ln w="1905"/>
                <a:solidFill>
                  <a:srgbClr val="C00000"/>
                </a:solidFill>
                <a:effectLst>
                  <a:innerShdw blurRad="69850" dist="43180" dir="5400000">
                    <a:srgbClr val="000000">
                      <a:alpha val="65000"/>
                    </a:srgbClr>
                  </a:innerShdw>
                </a:effectLst>
                <a:latin typeface="Old English Text MT" pitchFamily="66" charset="0"/>
                <a:ea typeface="+mn-ea"/>
                <a:cs typeface="+mn-cs"/>
              </a:rPr>
              <a:t>English Literature</a:t>
            </a:r>
          </a:p>
          <a:p>
            <a:r>
              <a:rPr lang="en-US" altLang="zh-CN" sz="8000" b="1" dirty="0">
                <a:ln w="1905"/>
                <a:solidFill>
                  <a:srgbClr val="C00000"/>
                </a:solidFill>
                <a:effectLst>
                  <a:innerShdw blurRad="69850" dist="43180" dir="5400000">
                    <a:srgbClr val="000000">
                      <a:alpha val="65000"/>
                    </a:srgbClr>
                  </a:innerShdw>
                </a:effectLst>
                <a:latin typeface="Old English Text MT" pitchFamily="66" charset="0"/>
                <a:ea typeface="+mn-ea"/>
                <a:cs typeface="+mn-cs"/>
              </a:rPr>
              <a:t> </a:t>
            </a:r>
            <a:r>
              <a:rPr lang="en-US" altLang="zh-CN" sz="6000" b="1" dirty="0" smtClean="0">
                <a:ln w="1905"/>
                <a:solidFill>
                  <a:srgbClr val="C00000"/>
                </a:solidFill>
                <a:effectLst>
                  <a:innerShdw blurRad="69850" dist="43180" dir="5400000">
                    <a:srgbClr val="000000">
                      <a:alpha val="65000"/>
                    </a:srgbClr>
                  </a:innerShdw>
                </a:effectLst>
                <a:latin typeface="Old English Text MT" pitchFamily="66" charset="0"/>
                <a:ea typeface="+mn-ea"/>
                <a:cs typeface="+mn-cs"/>
              </a:rPr>
              <a:t>*</a:t>
            </a:r>
            <a:r>
              <a:rPr lang="en-US" altLang="zh-CN" sz="4800" b="1" dirty="0" smtClean="0">
                <a:ln w="1905"/>
                <a:solidFill>
                  <a:srgbClr val="C00000"/>
                </a:solidFill>
                <a:effectLst>
                  <a:innerShdw blurRad="69850" dist="43180" dir="5400000">
                    <a:srgbClr val="000000">
                      <a:alpha val="65000"/>
                    </a:srgbClr>
                  </a:innerShdw>
                </a:effectLst>
                <a:latin typeface="Old English Text MT" pitchFamily="66" charset="0"/>
                <a:ea typeface="+mn-ea"/>
                <a:cs typeface="+mn-cs"/>
              </a:rPr>
              <a:t> </a:t>
            </a:r>
            <a:r>
              <a:rPr lang="en-US" altLang="zh-CN" sz="4800" b="1" dirty="0">
                <a:ln w="1905"/>
                <a:solidFill>
                  <a:srgbClr val="C00000"/>
                </a:solidFill>
                <a:effectLst>
                  <a:innerShdw blurRad="69850" dist="43180" dir="5400000">
                    <a:srgbClr val="000000">
                      <a:alpha val="65000"/>
                    </a:srgbClr>
                  </a:innerShdw>
                </a:effectLst>
                <a:latin typeface="Old English Text MT" pitchFamily="66" charset="0"/>
                <a:ea typeface="+mn-ea"/>
                <a:cs typeface="+mn-cs"/>
              </a:rPr>
              <a:t>An </a:t>
            </a:r>
            <a:r>
              <a:rPr lang="en-US" altLang="zh-CN" sz="4800" b="1" dirty="0" smtClean="0">
                <a:ln w="1905"/>
                <a:solidFill>
                  <a:srgbClr val="C00000"/>
                </a:solidFill>
                <a:effectLst>
                  <a:innerShdw blurRad="69850" dist="43180" dir="5400000">
                    <a:srgbClr val="000000">
                      <a:alpha val="65000"/>
                    </a:srgbClr>
                  </a:innerShdw>
                </a:effectLst>
                <a:latin typeface="Old English Text MT" pitchFamily="66" charset="0"/>
                <a:ea typeface="+mn-ea"/>
                <a:cs typeface="+mn-cs"/>
              </a:rPr>
              <a:t>Introduction</a:t>
            </a:r>
            <a:r>
              <a:rPr lang="en-US" altLang="zh-CN" sz="4800" b="1" dirty="0">
                <a:ln w="1905"/>
                <a:solidFill>
                  <a:srgbClr val="C00000"/>
                </a:solidFill>
                <a:effectLst>
                  <a:innerShdw blurRad="69850" dist="43180" dir="5400000">
                    <a:srgbClr val="000000">
                      <a:alpha val="65000"/>
                    </a:srgbClr>
                  </a:innerShdw>
                </a:effectLst>
                <a:latin typeface="Old English Text MT" pitchFamily="66" charset="0"/>
              </a:rPr>
              <a:t> *</a:t>
            </a:r>
            <a:endParaRPr lang="en-US" altLang="zh-CN" sz="8000" b="1" dirty="0">
              <a:ln w="1905"/>
              <a:solidFill>
                <a:srgbClr val="C00000"/>
              </a:solidFill>
              <a:effectLst>
                <a:innerShdw blurRad="69850" dist="43180" dir="5400000">
                  <a:srgbClr val="000000">
                    <a:alpha val="65000"/>
                  </a:srgbClr>
                </a:innerShdw>
              </a:effectLst>
              <a:latin typeface="Old English Text MT" pitchFamily="66" charset="0"/>
              <a:ea typeface="+mn-ea"/>
              <a:cs typeface="+mn-cs"/>
            </a:endParaRPr>
          </a:p>
        </p:txBody>
      </p:sp>
      <p:sp>
        <p:nvSpPr>
          <p:cNvPr id="5" name="Rectangle 5"/>
          <p:cNvSpPr txBox="1">
            <a:spLocks noChangeArrowheads="1"/>
          </p:cNvSpPr>
          <p:nvPr/>
        </p:nvSpPr>
        <p:spPr>
          <a:xfrm>
            <a:off x="8839200" y="2209800"/>
            <a:ext cx="4987925" cy="2160588"/>
          </a:xfrm>
          <a:prstGeom prst="rect">
            <a:avLst/>
          </a:prstGeom>
          <a:noFill/>
          <a:ln/>
          <a:extLst>
            <a:ext uri="{909E8E84-426E-40DD-AFC4-6F175D3DCCD1}">
              <a14:hiddenFill xmlns:a14="http://schemas.microsoft.com/office/drawing/2010/main">
                <a:solidFill>
                  <a:srgbClr val="FFCC99"/>
                </a:solidFill>
              </a14:hiddenFill>
            </a:ext>
          </a:extLst>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609600" indent="-609600">
              <a:buFont typeface="Wingdings" pitchFamily="2" charset="2"/>
              <a:buNone/>
            </a:pPr>
            <a:endParaRPr lang="zh-CN" altLang="en-US" b="1" dirty="0">
              <a:solidFill>
                <a:srgbClr val="FF3300"/>
              </a:solidFill>
            </a:endParaRPr>
          </a:p>
        </p:txBody>
      </p:sp>
    </p:spTree>
    <p:extLst>
      <p:ext uri="{BB962C8B-B14F-4D97-AF65-F5344CB8AC3E}">
        <p14:creationId xmlns:p14="http://schemas.microsoft.com/office/powerpoint/2010/main" val="34333388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nodePh="1">
                                  <p:stCondLst>
                                    <p:cond delay="0"/>
                                  </p:stCondLst>
                                  <p:endCondLst>
                                    <p:cond evt="begin" delay="0">
                                      <p:tn val="10"/>
                                    </p:cond>
                                  </p:end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5"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63054"/>
            <a:ext cx="8915400" cy="6709529"/>
          </a:xfrm>
          <a:prstGeom prst="rect">
            <a:avLst/>
          </a:prstGeom>
        </p:spPr>
        <p:txBody>
          <a:bodyPr wrap="square">
            <a:spAutoFit/>
            <a:scene3d>
              <a:camera prst="orthographicFront"/>
              <a:lightRig rig="threePt" dir="t"/>
            </a:scene3d>
            <a:sp3d extrusionH="57150">
              <a:bevelT w="38100" h="38100" prst="slope"/>
            </a:sp3d>
          </a:bodyPr>
          <a:lstStyle/>
          <a:p>
            <a:pPr algn="ctr"/>
            <a:r>
              <a:rPr lang="en-US" sz="4400" b="1" dirty="0" smtClean="0">
                <a:ln w="1905"/>
                <a:solidFill>
                  <a:srgbClr val="C00000"/>
                </a:solidFill>
                <a:effectLst>
                  <a:innerShdw blurRad="69850" dist="43180" dir="5400000">
                    <a:srgbClr val="000000">
                      <a:alpha val="65000"/>
                    </a:srgbClr>
                  </a:innerShdw>
                </a:effectLst>
                <a:latin typeface="Baskerville Old Face" pitchFamily="18" charset="0"/>
              </a:rPr>
              <a:t>Overview </a:t>
            </a:r>
            <a:endParaRPr lang="en-US" b="1" dirty="0" smtClean="0">
              <a:ln w="1905"/>
              <a:solidFill>
                <a:srgbClr val="C00000"/>
              </a:solidFill>
              <a:effectLst>
                <a:innerShdw blurRad="69850" dist="43180" dir="5400000">
                  <a:srgbClr val="000000">
                    <a:alpha val="65000"/>
                  </a:srgbClr>
                </a:innerShdw>
              </a:effectLst>
            </a:endParaRPr>
          </a:p>
          <a:p>
            <a:pPr marL="457200" indent="-457200" algn="ctr">
              <a:buFont typeface="Wingdings" pitchFamily="2" charset="2"/>
              <a:buChar char="v"/>
            </a:pPr>
            <a:r>
              <a:rPr lang="en-US" sz="2400" b="1" dirty="0" smtClean="0">
                <a:ln w="1905"/>
                <a:solidFill>
                  <a:srgbClr val="7030A0"/>
                </a:solidFill>
                <a:effectLst>
                  <a:innerShdw blurRad="69850" dist="43180" dir="5400000">
                    <a:srgbClr val="000000">
                      <a:alpha val="65000"/>
                    </a:srgbClr>
                  </a:innerShdw>
                </a:effectLst>
              </a:rPr>
              <a:t>In this class we will discuss</a:t>
            </a:r>
          </a:p>
          <a:p>
            <a:endParaRPr lang="en-US" sz="800" b="1" dirty="0" smtClean="0">
              <a:ln w="1905"/>
              <a:solidFill>
                <a:srgbClr val="C00000"/>
              </a:solidFill>
              <a:effectLst>
                <a:innerShdw blurRad="69850" dist="43180" dir="5400000">
                  <a:srgbClr val="000000">
                    <a:alpha val="65000"/>
                  </a:srgbClr>
                </a:innerShdw>
              </a:effectLst>
            </a:endParaRPr>
          </a:p>
          <a:p>
            <a:pPr marL="914400" lvl="1" indent="-457200">
              <a:buFont typeface="Wingdings" pitchFamily="2" charset="2"/>
              <a:buChar char="Ø"/>
            </a:pPr>
            <a:r>
              <a:rPr lang="en-US" sz="2400" b="1" dirty="0" smtClean="0">
                <a:ln w="1905"/>
                <a:solidFill>
                  <a:srgbClr val="C00000"/>
                </a:solidFill>
                <a:effectLst>
                  <a:innerShdw blurRad="69850" dist="43180" dir="5400000">
                    <a:srgbClr val="000000">
                      <a:alpha val="65000"/>
                    </a:srgbClr>
                  </a:innerShdw>
                </a:effectLst>
              </a:rPr>
              <a:t>Introduction </a:t>
            </a:r>
            <a:r>
              <a:rPr lang="en-US" sz="2400" b="1" dirty="0">
                <a:ln w="1905"/>
                <a:solidFill>
                  <a:srgbClr val="C00000"/>
                </a:solidFill>
                <a:effectLst>
                  <a:innerShdw blurRad="69850" dist="43180" dir="5400000">
                    <a:srgbClr val="000000">
                      <a:alpha val="65000"/>
                    </a:srgbClr>
                  </a:innerShdw>
                </a:effectLst>
              </a:rPr>
              <a:t>to English Literature</a:t>
            </a:r>
          </a:p>
          <a:p>
            <a:pPr marL="914400" lvl="1" indent="-457200">
              <a:buFont typeface="Wingdings" pitchFamily="2" charset="2"/>
              <a:buChar char="Ø"/>
            </a:pPr>
            <a:r>
              <a:rPr lang="en-US" sz="2400" b="1" dirty="0">
                <a:ln w="1905"/>
                <a:solidFill>
                  <a:srgbClr val="C00000"/>
                </a:solidFill>
                <a:effectLst>
                  <a:innerShdw blurRad="69850" dist="43180" dir="5400000">
                    <a:srgbClr val="000000">
                      <a:alpha val="65000"/>
                    </a:srgbClr>
                  </a:innerShdw>
                </a:effectLst>
              </a:rPr>
              <a:t>Literature  Definition and </a:t>
            </a:r>
            <a:r>
              <a:rPr lang="en-US" sz="2400" b="1" dirty="0" smtClean="0">
                <a:ln w="1905"/>
                <a:solidFill>
                  <a:srgbClr val="C00000"/>
                </a:solidFill>
                <a:effectLst>
                  <a:innerShdw blurRad="69850" dist="43180" dir="5400000">
                    <a:srgbClr val="000000">
                      <a:alpha val="65000"/>
                    </a:srgbClr>
                  </a:innerShdw>
                </a:effectLst>
              </a:rPr>
              <a:t>Meaning</a:t>
            </a:r>
          </a:p>
          <a:p>
            <a:pPr marL="914400" lvl="1" indent="-457200">
              <a:buFont typeface="Wingdings" pitchFamily="2" charset="2"/>
              <a:buChar char="Ø"/>
            </a:pPr>
            <a:r>
              <a:rPr lang="en-US" sz="2400" b="1" dirty="0" smtClean="0">
                <a:ln w="1905"/>
                <a:solidFill>
                  <a:srgbClr val="C00000"/>
                </a:solidFill>
                <a:effectLst>
                  <a:innerShdw blurRad="69850" dist="43180" dir="5400000">
                    <a:srgbClr val="000000">
                      <a:alpha val="65000"/>
                    </a:srgbClr>
                  </a:innerShdw>
                </a:effectLst>
              </a:rPr>
              <a:t>Amis in Learning Literature</a:t>
            </a:r>
          </a:p>
          <a:p>
            <a:pPr marL="914400" lvl="1" indent="-457200">
              <a:buFont typeface="Wingdings" pitchFamily="2" charset="2"/>
              <a:buChar char="Ø"/>
            </a:pPr>
            <a:r>
              <a:rPr lang="en-US" sz="2400" b="1" dirty="0" smtClean="0">
                <a:ln w="1905"/>
                <a:solidFill>
                  <a:srgbClr val="C00000"/>
                </a:solidFill>
                <a:effectLst>
                  <a:innerShdw blurRad="69850" dist="43180" dir="5400000">
                    <a:srgbClr val="000000">
                      <a:alpha val="65000"/>
                    </a:srgbClr>
                  </a:innerShdw>
                </a:effectLst>
              </a:rPr>
              <a:t>Qualities of Literature</a:t>
            </a:r>
          </a:p>
          <a:p>
            <a:pPr marL="914400" lvl="1" indent="-457200">
              <a:buFont typeface="Wingdings" pitchFamily="2" charset="2"/>
              <a:buChar char="Ø"/>
            </a:pPr>
            <a:r>
              <a:rPr lang="en-US" sz="2400" b="1" dirty="0">
                <a:ln w="1905"/>
                <a:solidFill>
                  <a:srgbClr val="C00000"/>
                </a:solidFill>
                <a:effectLst>
                  <a:innerShdw blurRad="69850" dist="43180" dir="5400000">
                    <a:srgbClr val="000000">
                      <a:alpha val="65000"/>
                    </a:srgbClr>
                  </a:innerShdw>
                </a:effectLst>
              </a:rPr>
              <a:t>Importance of </a:t>
            </a:r>
            <a:r>
              <a:rPr lang="en-US" sz="2400" b="1" dirty="0" smtClean="0">
                <a:ln w="1905"/>
                <a:solidFill>
                  <a:srgbClr val="C00000"/>
                </a:solidFill>
                <a:effectLst>
                  <a:innerShdw blurRad="69850" dist="43180" dir="5400000">
                    <a:srgbClr val="000000">
                      <a:alpha val="65000"/>
                    </a:srgbClr>
                  </a:innerShdw>
                </a:effectLst>
              </a:rPr>
              <a:t>Literature</a:t>
            </a:r>
          </a:p>
          <a:p>
            <a:pPr marL="914400" lvl="1" indent="-457200">
              <a:buFont typeface="Wingdings" pitchFamily="2" charset="2"/>
              <a:buChar char="Ø"/>
            </a:pPr>
            <a:r>
              <a:rPr lang="en-US" altLang="zh-CN" sz="2400" b="1" dirty="0">
                <a:ln w="1905"/>
                <a:solidFill>
                  <a:srgbClr val="C00000"/>
                </a:solidFill>
                <a:effectLst>
                  <a:innerShdw blurRad="69850" dist="43180" dir="5400000">
                    <a:srgbClr val="000000">
                      <a:alpha val="65000"/>
                    </a:srgbClr>
                  </a:innerShdw>
                </a:effectLst>
              </a:rPr>
              <a:t>Why Study Literature</a:t>
            </a:r>
            <a:endParaRPr lang="en-US" sz="2400" b="1" dirty="0">
              <a:ln w="1905"/>
              <a:solidFill>
                <a:srgbClr val="C00000"/>
              </a:solidFill>
              <a:effectLst>
                <a:innerShdw blurRad="69850" dist="43180" dir="5400000">
                  <a:srgbClr val="000000">
                    <a:alpha val="65000"/>
                  </a:srgbClr>
                </a:innerShdw>
              </a:effectLst>
            </a:endParaRPr>
          </a:p>
          <a:p>
            <a:pPr marL="914400" lvl="1" indent="-457200">
              <a:buFont typeface="Wingdings" pitchFamily="2" charset="2"/>
              <a:buChar char="Ø"/>
            </a:pPr>
            <a:r>
              <a:rPr lang="en-US" sz="2400" b="1" dirty="0" smtClean="0">
                <a:ln w="1905"/>
                <a:solidFill>
                  <a:srgbClr val="C00000"/>
                </a:solidFill>
                <a:effectLst>
                  <a:innerShdw blurRad="69850" dist="43180" dir="5400000">
                    <a:srgbClr val="000000">
                      <a:alpha val="65000"/>
                    </a:srgbClr>
                  </a:innerShdw>
                </a:effectLst>
              </a:rPr>
              <a:t>History of English Literature  </a:t>
            </a:r>
          </a:p>
          <a:p>
            <a:pPr marL="914400" lvl="1" indent="-457200">
              <a:buFont typeface="Wingdings" pitchFamily="2" charset="2"/>
              <a:buChar char="Ø"/>
            </a:pPr>
            <a:r>
              <a:rPr lang="en-US" sz="2400" b="1" dirty="0" smtClean="0">
                <a:ln w="1905"/>
                <a:solidFill>
                  <a:srgbClr val="C00000"/>
                </a:solidFill>
                <a:effectLst>
                  <a:innerShdw blurRad="69850" dist="43180" dir="5400000">
                    <a:srgbClr val="000000">
                      <a:alpha val="65000"/>
                    </a:srgbClr>
                  </a:innerShdw>
                </a:effectLst>
              </a:rPr>
              <a:t>Periods in the History  of English Language &amp; Literature</a:t>
            </a:r>
          </a:p>
          <a:p>
            <a:pPr marL="914400" lvl="1" indent="-457200">
              <a:buFont typeface="Wingdings" pitchFamily="2" charset="2"/>
              <a:buChar char="Ø"/>
            </a:pPr>
            <a:r>
              <a:rPr lang="en-US" sz="2400" b="1" dirty="0">
                <a:ln w="1905"/>
                <a:solidFill>
                  <a:srgbClr val="C00000"/>
                </a:solidFill>
                <a:effectLst>
                  <a:innerShdw blurRad="69850" dist="43180" dir="5400000">
                    <a:srgbClr val="000000">
                      <a:alpha val="65000"/>
                    </a:srgbClr>
                  </a:innerShdw>
                </a:effectLst>
              </a:rPr>
              <a:t>Old English Literature Period</a:t>
            </a:r>
          </a:p>
          <a:p>
            <a:pPr marL="914400" lvl="1" indent="-457200">
              <a:buFont typeface="Wingdings" pitchFamily="2" charset="2"/>
              <a:buChar char="Ø"/>
            </a:pPr>
            <a:r>
              <a:rPr lang="en-US" sz="2400" b="1" i="1" dirty="0">
                <a:ln w="1905"/>
                <a:solidFill>
                  <a:srgbClr val="C00000"/>
                </a:solidFill>
                <a:effectLst>
                  <a:innerShdw blurRad="69850" dist="43180" dir="5400000">
                    <a:srgbClr val="000000">
                      <a:alpha val="65000"/>
                    </a:srgbClr>
                  </a:innerShdw>
                </a:effectLst>
                <a:latin typeface="Baskerville Old Face" pitchFamily="18" charset="0"/>
              </a:rPr>
              <a:t>An introduction to Beowulf</a:t>
            </a:r>
          </a:p>
          <a:p>
            <a:pPr marL="914400" lvl="1" indent="-457200">
              <a:buFont typeface="Wingdings" pitchFamily="2" charset="2"/>
              <a:buChar char="Ø"/>
            </a:pPr>
            <a:r>
              <a:rPr lang="en-US" sz="2400" b="1" dirty="0">
                <a:ln w="1905"/>
                <a:solidFill>
                  <a:srgbClr val="C00000"/>
                </a:solidFill>
                <a:effectLst>
                  <a:innerShdw blurRad="69850" dist="43180" dir="5400000">
                    <a:srgbClr val="000000">
                      <a:alpha val="65000"/>
                    </a:srgbClr>
                  </a:innerShdw>
                </a:effectLst>
              </a:rPr>
              <a:t>Middle English Literature Period</a:t>
            </a:r>
          </a:p>
          <a:p>
            <a:pPr marL="914400" lvl="1" indent="-457200">
              <a:buFont typeface="Wingdings" pitchFamily="2" charset="2"/>
              <a:buChar char="Ø"/>
            </a:pPr>
            <a:r>
              <a:rPr lang="en-US" sz="2400" b="1" i="1" dirty="0">
                <a:ln w="1905"/>
                <a:solidFill>
                  <a:srgbClr val="C00000"/>
                </a:solidFill>
                <a:effectLst>
                  <a:innerShdw blurRad="69850" dist="43180" dir="5400000">
                    <a:srgbClr val="000000">
                      <a:alpha val="65000"/>
                    </a:srgbClr>
                  </a:innerShdw>
                </a:effectLst>
                <a:latin typeface="Baskerville Old Face" pitchFamily="18" charset="0"/>
              </a:rPr>
              <a:t>The Canterbury </a:t>
            </a:r>
            <a:r>
              <a:rPr lang="en-US" sz="2400" b="1" i="1" dirty="0" smtClean="0">
                <a:ln w="1905"/>
                <a:solidFill>
                  <a:srgbClr val="C00000"/>
                </a:solidFill>
                <a:effectLst>
                  <a:innerShdw blurRad="69850" dist="43180" dir="5400000">
                    <a:srgbClr val="000000">
                      <a:alpha val="65000"/>
                    </a:srgbClr>
                  </a:innerShdw>
                </a:effectLst>
                <a:latin typeface="Baskerville Old Face" pitchFamily="18" charset="0"/>
              </a:rPr>
              <a:t>Tales</a:t>
            </a:r>
          </a:p>
          <a:p>
            <a:pPr marL="914400" lvl="1" indent="-457200">
              <a:buFont typeface="Wingdings" pitchFamily="2" charset="2"/>
              <a:buChar char="Ø"/>
            </a:pPr>
            <a:r>
              <a:rPr lang="en-US" sz="2400" b="1" dirty="0">
                <a:ln w="1905"/>
                <a:solidFill>
                  <a:srgbClr val="C00000"/>
                </a:solidFill>
                <a:effectLst>
                  <a:innerShdw blurRad="69850" dist="43180" dir="5400000">
                    <a:srgbClr val="000000">
                      <a:alpha val="65000"/>
                    </a:srgbClr>
                  </a:innerShdw>
                </a:effectLst>
              </a:rPr>
              <a:t>Modern English Literature </a:t>
            </a:r>
            <a:r>
              <a:rPr lang="en-US" sz="2400" b="1" dirty="0" smtClean="0">
                <a:ln w="1905"/>
                <a:solidFill>
                  <a:srgbClr val="C00000"/>
                </a:solidFill>
                <a:effectLst>
                  <a:innerShdw blurRad="69850" dist="43180" dir="5400000">
                    <a:srgbClr val="000000">
                      <a:alpha val="65000"/>
                    </a:srgbClr>
                  </a:innerShdw>
                </a:effectLst>
              </a:rPr>
              <a:t>Period</a:t>
            </a:r>
            <a:endParaRPr lang="en-US" sz="2800" b="1" spc="50" dirty="0"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Old English Text MT" pitchFamily="66" charset="0"/>
            </a:endParaRPr>
          </a:p>
          <a:p>
            <a:pPr marL="914400" lvl="1" indent="-457200">
              <a:buFont typeface="Wingdings" pitchFamily="2" charset="2"/>
              <a:buChar char="Ø"/>
            </a:pPr>
            <a:r>
              <a:rPr lang="en-US" sz="2400" b="1" i="1" dirty="0">
                <a:ln w="1905"/>
                <a:solidFill>
                  <a:srgbClr val="C00000"/>
                </a:solidFill>
                <a:effectLst>
                  <a:innerShdw blurRad="69850" dist="43180" dir="5400000">
                    <a:srgbClr val="000000">
                      <a:alpha val="65000"/>
                    </a:srgbClr>
                  </a:innerShdw>
                </a:effectLst>
                <a:latin typeface="Baskerville Old Face" pitchFamily="18" charset="0"/>
              </a:rPr>
              <a:t>Shakespeare’s Development Of Early Modern </a:t>
            </a:r>
            <a:r>
              <a:rPr lang="en-US" sz="2400" b="1" i="1" dirty="0" smtClean="0">
                <a:ln w="1905"/>
                <a:solidFill>
                  <a:srgbClr val="C00000"/>
                </a:solidFill>
                <a:effectLst>
                  <a:innerShdw blurRad="69850" dist="43180" dir="5400000">
                    <a:srgbClr val="000000">
                      <a:alpha val="65000"/>
                    </a:srgbClr>
                  </a:innerShdw>
                </a:effectLst>
                <a:latin typeface="Baskerville Old Face" pitchFamily="18" charset="0"/>
              </a:rPr>
              <a:t>English</a:t>
            </a:r>
            <a:endParaRPr lang="en-US" b="1" dirty="0" smtClean="0">
              <a:ln w="1905"/>
              <a:solidFill>
                <a:srgbClr val="C00000"/>
              </a:solidFill>
              <a:effectLst>
                <a:innerShdw blurRad="69850" dist="43180" dir="5400000">
                  <a:srgbClr val="000000">
                    <a:alpha val="65000"/>
                  </a:srgbClr>
                </a:innerShdw>
              </a:effectLst>
            </a:endParaRPr>
          </a:p>
          <a:p>
            <a:endParaRPr lang="en-US" b="1" dirty="0">
              <a:ln w="1905"/>
              <a:solidFill>
                <a:srgbClr val="C0000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72203767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1720840"/>
            <a:ext cx="8686800" cy="4401205"/>
          </a:xfrm>
          <a:prstGeom prst="rect">
            <a:avLst/>
          </a:prstGeom>
        </p:spPr>
        <p:txBody>
          <a:bodyPr wrap="square">
            <a:spAutoFit/>
          </a:bodyPr>
          <a:lstStyle/>
          <a:p>
            <a:r>
              <a:rPr lang="en-US" sz="2800" b="1" dirty="0"/>
              <a:t>English Literature is the literature written in English language. English Literature is not only the literature of a particular country but it also it is the literature of the world. No other literature is as popular as it because it is read and written in whole world. We can’t say it only the literature of England for instance – Robert Burns was Scottish, James Joyce was </a:t>
            </a:r>
            <a:r>
              <a:rPr lang="en-US" sz="2800" b="1" i="1" dirty="0"/>
              <a:t>Irish</a:t>
            </a:r>
            <a:r>
              <a:rPr lang="en-US" sz="2800" b="1" dirty="0"/>
              <a:t>, Joseph Conrad was Polish, Edgar Allen was </a:t>
            </a:r>
            <a:r>
              <a:rPr lang="en-US" sz="2800" b="1" i="1" dirty="0"/>
              <a:t>American</a:t>
            </a:r>
            <a:r>
              <a:rPr lang="en-US" sz="2800" b="1" dirty="0"/>
              <a:t> and Vladimir Nabokov was a </a:t>
            </a:r>
            <a:r>
              <a:rPr lang="en-US" sz="2800" b="1" i="1" dirty="0"/>
              <a:t>Russian</a:t>
            </a:r>
            <a:r>
              <a:rPr lang="en-US" sz="2800" b="1" dirty="0"/>
              <a:t> </a:t>
            </a:r>
            <a:r>
              <a:rPr lang="en-US" sz="2800" b="1" dirty="0" smtClean="0"/>
              <a:t>writer, </a:t>
            </a:r>
            <a:r>
              <a:rPr lang="en-US" sz="2800" b="1" i="1" dirty="0"/>
              <a:t>but all have major place in the history of English </a:t>
            </a:r>
            <a:r>
              <a:rPr lang="en-US" sz="2800" b="1" i="1" dirty="0" smtClean="0"/>
              <a:t>literature</a:t>
            </a:r>
            <a:r>
              <a:rPr lang="en-US" sz="2800" b="1" dirty="0" smtClean="0"/>
              <a:t>.</a:t>
            </a:r>
            <a:endParaRPr lang="en-US" sz="2800" b="1" dirty="0"/>
          </a:p>
        </p:txBody>
      </p:sp>
      <p:sp>
        <p:nvSpPr>
          <p:cNvPr id="4" name="Rectangle 3"/>
          <p:cNvSpPr/>
          <p:nvPr/>
        </p:nvSpPr>
        <p:spPr>
          <a:xfrm>
            <a:off x="716352" y="594486"/>
            <a:ext cx="7442230" cy="707886"/>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000" b="1" spc="50" dirty="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rPr>
              <a:t>Introduction to English Literature</a:t>
            </a:r>
          </a:p>
        </p:txBody>
      </p:sp>
    </p:spTree>
    <p:extLst>
      <p:ext uri="{BB962C8B-B14F-4D97-AF65-F5344CB8AC3E}">
        <p14:creationId xmlns:p14="http://schemas.microsoft.com/office/powerpoint/2010/main" val="97182101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3236" y="1143000"/>
            <a:ext cx="8728364" cy="4893647"/>
          </a:xfrm>
          <a:prstGeom prst="rect">
            <a:avLst/>
          </a:prstGeom>
        </p:spPr>
        <p:txBody>
          <a:bodyPr wrap="square">
            <a:spAutoFit/>
          </a:bodyPr>
          <a:lstStyle/>
          <a:p>
            <a:pPr marL="457200" indent="-457200">
              <a:buFont typeface="Wingdings" pitchFamily="2" charset="2"/>
              <a:buChar char="v"/>
            </a:pPr>
            <a:r>
              <a:rPr lang="en-US" sz="2400" b="1" i="1" dirty="0"/>
              <a:t>If</a:t>
            </a:r>
            <a:r>
              <a:rPr lang="en-US" sz="2400" i="1" dirty="0"/>
              <a:t> </a:t>
            </a:r>
            <a:r>
              <a:rPr lang="en-US" sz="2400" b="1" i="1" dirty="0"/>
              <a:t>we go with the terminology of the word ‘Literature’, Literature has been taken from the </a:t>
            </a:r>
            <a:r>
              <a:rPr lang="en-US" sz="2400" b="1" i="1" dirty="0" err="1"/>
              <a:t>latin</a:t>
            </a:r>
            <a:r>
              <a:rPr lang="en-US" sz="2400" b="1" i="1" dirty="0"/>
              <a:t> word – </a:t>
            </a:r>
            <a:r>
              <a:rPr lang="en-US" sz="2400" b="1" i="1" dirty="0" err="1"/>
              <a:t>Literae</a:t>
            </a:r>
            <a:r>
              <a:rPr lang="en-US" sz="2400" b="1" i="1" dirty="0"/>
              <a:t>. The word </a:t>
            </a:r>
            <a:r>
              <a:rPr lang="en-US" sz="2400" b="1" i="1" dirty="0" err="1"/>
              <a:t>Literae</a:t>
            </a:r>
            <a:r>
              <a:rPr lang="en-US" sz="2400" b="1" i="1" dirty="0"/>
              <a:t> is the plural of letter. So literature is the art of written work in the form of prose, poetry, fiction or non-fiction. Literature may be divided by language and periods or </a:t>
            </a:r>
            <a:r>
              <a:rPr lang="en-US" sz="2400" b="1" i="1" dirty="0" smtClean="0"/>
              <a:t>era.</a:t>
            </a:r>
          </a:p>
          <a:p>
            <a:endParaRPr lang="en-US" sz="2400" dirty="0"/>
          </a:p>
          <a:p>
            <a:r>
              <a:rPr lang="en-US" sz="2400" b="1" i="1" dirty="0" smtClean="0">
                <a:solidFill>
                  <a:srgbClr val="C00000"/>
                </a:solidFill>
              </a:rPr>
              <a:t>But </a:t>
            </a:r>
            <a:r>
              <a:rPr lang="en-US" sz="2400" b="1" i="1" dirty="0">
                <a:solidFill>
                  <a:srgbClr val="C00000"/>
                </a:solidFill>
              </a:rPr>
              <a:t>we can understand it in the following words –</a:t>
            </a:r>
          </a:p>
          <a:p>
            <a:pPr marL="457200" indent="-457200">
              <a:buFont typeface="Wingdings" pitchFamily="2" charset="2"/>
              <a:buChar char="v"/>
            </a:pPr>
            <a:r>
              <a:rPr lang="en-US" sz="2400" b="1" dirty="0" smtClean="0"/>
              <a:t>Literature </a:t>
            </a:r>
            <a:r>
              <a:rPr lang="en-US" sz="2400" b="1" dirty="0"/>
              <a:t>is the knowledge and experience of human life written in the form of prose, poetry, fiction or non-fiction which can full fill anyone’s life with knowledge joy and happiness</a:t>
            </a:r>
            <a:r>
              <a:rPr lang="en-US" sz="2400" b="1" dirty="0" smtClean="0"/>
              <a:t>.”</a:t>
            </a:r>
          </a:p>
          <a:p>
            <a:pPr marL="457200" indent="-457200">
              <a:buFont typeface="Wingdings" pitchFamily="2" charset="2"/>
              <a:buChar char="v"/>
            </a:pPr>
            <a:endParaRPr lang="en-US" sz="2400" b="1" dirty="0"/>
          </a:p>
          <a:p>
            <a:pPr marL="457200" indent="-457200">
              <a:buFont typeface="Wingdings" pitchFamily="2" charset="2"/>
              <a:buChar char="v"/>
            </a:pPr>
            <a:r>
              <a:rPr lang="en-US" sz="2400" b="1" dirty="0"/>
              <a:t>“Literature is the composition of those golden words which may brighten our life as gold if we adopt them.”</a:t>
            </a:r>
            <a:endParaRPr lang="en-US" sz="2400" b="1" dirty="0">
              <a:effectLst/>
            </a:endParaRPr>
          </a:p>
        </p:txBody>
      </p:sp>
      <p:sp>
        <p:nvSpPr>
          <p:cNvPr id="4" name="Rectangle 3"/>
          <p:cNvSpPr/>
          <p:nvPr/>
        </p:nvSpPr>
        <p:spPr>
          <a:xfrm>
            <a:off x="2133600" y="381000"/>
            <a:ext cx="4607095" cy="461665"/>
          </a:xfrm>
          <a:prstGeom prst="rect">
            <a:avLst/>
          </a:prstGeom>
        </p:spPr>
        <p:txBody>
          <a:bodyPr wrap="none">
            <a:spAutoFit/>
          </a:bodyPr>
          <a:lstStyle/>
          <a:p>
            <a:r>
              <a:rPr lang="en-US" sz="2400" b="1" i="1" dirty="0" smtClean="0">
                <a:solidFill>
                  <a:srgbClr val="C00000"/>
                </a:solidFill>
                <a:effectLst>
                  <a:outerShdw blurRad="38100" dist="38100" dir="2700000" algn="tl">
                    <a:srgbClr val="000000">
                      <a:alpha val="43137"/>
                    </a:srgbClr>
                  </a:outerShdw>
                </a:effectLst>
              </a:rPr>
              <a:t>Literature  Definition</a:t>
            </a:r>
            <a:r>
              <a:rPr lang="en-US" sz="2400" b="1" dirty="0" smtClean="0">
                <a:solidFill>
                  <a:srgbClr val="C00000"/>
                </a:solidFill>
                <a:effectLst>
                  <a:outerShdw blurRad="38100" dist="38100" dir="2700000" algn="tl">
                    <a:srgbClr val="000000">
                      <a:alpha val="43137"/>
                    </a:srgbClr>
                  </a:outerShdw>
                </a:effectLst>
              </a:rPr>
              <a:t> </a:t>
            </a:r>
            <a:r>
              <a:rPr lang="en-US" sz="2400" b="1" dirty="0">
                <a:solidFill>
                  <a:srgbClr val="C00000"/>
                </a:solidFill>
                <a:effectLst>
                  <a:outerShdw blurRad="38100" dist="38100" dir="2700000" algn="tl">
                    <a:srgbClr val="000000">
                      <a:alpha val="43137"/>
                    </a:srgbClr>
                  </a:outerShdw>
                </a:effectLst>
              </a:rPr>
              <a:t>and </a:t>
            </a:r>
            <a:r>
              <a:rPr lang="en-US" sz="2400" b="1" i="1" dirty="0" smtClean="0">
                <a:solidFill>
                  <a:srgbClr val="C00000"/>
                </a:solidFill>
                <a:effectLst>
                  <a:outerShdw blurRad="38100" dist="38100" dir="2700000" algn="tl">
                    <a:srgbClr val="000000">
                      <a:alpha val="43137"/>
                    </a:srgbClr>
                  </a:outerShdw>
                </a:effectLst>
              </a:rPr>
              <a:t>Meaning</a:t>
            </a:r>
            <a:endParaRPr lang="en-US" sz="2400" b="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5296459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descr="http://image.slidesharecdn.com/cfakepathhel-1-100705201437-phpapp02/95/slide-8-728.jpg?1278379867"/>
          <p:cNvPicPr>
            <a:picLocks noChangeAspect="1" noChangeArrowheads="1"/>
          </p:cNvPicPr>
          <p:nvPr/>
        </p:nvPicPr>
        <p:blipFill rotWithShape="1">
          <a:blip r:embed="rId3">
            <a:clrChange>
              <a:clrFrom>
                <a:srgbClr val="FCFCFC"/>
              </a:clrFrom>
              <a:clrTo>
                <a:srgbClr val="FCFCFC">
                  <a:alpha val="0"/>
                </a:srgbClr>
              </a:clrTo>
            </a:clrChange>
            <a:biLevel thresh="75000"/>
            <a:extLst>
              <a:ext uri="{28A0092B-C50C-407E-A947-70E740481C1C}">
                <a14:useLocalDpi xmlns:a14="http://schemas.microsoft.com/office/drawing/2010/main" val="0"/>
              </a:ext>
            </a:extLst>
          </a:blip>
          <a:srcRect l="14536" t="4773" r="14141" b="58877"/>
          <a:stretch/>
        </p:blipFill>
        <p:spPr bwMode="auto">
          <a:xfrm>
            <a:off x="228600" y="527628"/>
            <a:ext cx="5257800" cy="22155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http://image.slidesharecdn.com/cfakepathhel-1-100705201437-phpapp02/95/slide-5-728.jpg?1278379867"/>
          <p:cNvPicPr>
            <a:picLocks noChangeAspect="1" noChangeArrowheads="1"/>
          </p:cNvPicPr>
          <p:nvPr/>
        </p:nvPicPr>
        <p:blipFill rotWithShape="1">
          <a:blip r:embed="rId4">
            <a:clrChange>
              <a:clrFrom>
                <a:srgbClr val="FCFCFC"/>
              </a:clrFrom>
              <a:clrTo>
                <a:srgbClr val="FCFCFC">
                  <a:alpha val="0"/>
                </a:srgbClr>
              </a:clrTo>
            </a:clrChange>
            <a:biLevel thresh="75000"/>
            <a:extLst>
              <a:ext uri="{28A0092B-C50C-407E-A947-70E740481C1C}">
                <a14:useLocalDpi xmlns:a14="http://schemas.microsoft.com/office/drawing/2010/main" val="0"/>
              </a:ext>
            </a:extLst>
          </a:blip>
          <a:srcRect l="20827" t="6031" r="20356" b="57688"/>
          <a:stretch/>
        </p:blipFill>
        <p:spPr bwMode="auto">
          <a:xfrm>
            <a:off x="3962400" y="1635414"/>
            <a:ext cx="4860138" cy="186978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762000" y="4267200"/>
            <a:ext cx="7391400" cy="1815882"/>
          </a:xfrm>
          <a:prstGeom prst="rect">
            <a:avLst/>
          </a:prstGeom>
        </p:spPr>
        <p:txBody>
          <a:bodyPr wrap="square">
            <a:spAutoFit/>
          </a:bodyPr>
          <a:lstStyle/>
          <a:p>
            <a:pPr algn="ctr"/>
            <a:r>
              <a:rPr lang="en-US" sz="3200" b="1" dirty="0">
                <a:latin typeface="Bodoni MT" pitchFamily="18" charset="0"/>
                <a:ea typeface="Batang" pitchFamily="18" charset="-127"/>
              </a:rPr>
              <a:t>Importance of Literature</a:t>
            </a:r>
            <a:endParaRPr lang="en-US" sz="3200" b="1" dirty="0" smtClean="0">
              <a:latin typeface="Bodoni MT" pitchFamily="18" charset="0"/>
              <a:ea typeface="Batang" pitchFamily="18" charset="-127"/>
            </a:endParaRPr>
          </a:p>
          <a:p>
            <a:endParaRPr lang="en-US" sz="2000" b="1" dirty="0" smtClean="0">
              <a:latin typeface="Bodoni MT" pitchFamily="18" charset="0"/>
            </a:endParaRPr>
          </a:p>
          <a:p>
            <a:r>
              <a:rPr lang="en-US" sz="2000" b="1" dirty="0" smtClean="0">
                <a:latin typeface="Bell MT" pitchFamily="18" charset="0"/>
              </a:rPr>
              <a:t>Literature </a:t>
            </a:r>
            <a:r>
              <a:rPr lang="en-US" sz="2000" b="1" dirty="0">
                <a:latin typeface="Bell MT" pitchFamily="18" charset="0"/>
              </a:rPr>
              <a:t>preserves the ideals of a people; and ideals--love, faith, duty, friendship, freedom, reverence--are the part of human life most worthy of preservation</a:t>
            </a:r>
            <a:r>
              <a:rPr lang="en-US" sz="2000" b="1" dirty="0"/>
              <a:t>.</a:t>
            </a:r>
          </a:p>
        </p:txBody>
      </p:sp>
    </p:spTree>
    <p:extLst>
      <p:ext uri="{BB962C8B-B14F-4D97-AF65-F5344CB8AC3E}">
        <p14:creationId xmlns:p14="http://schemas.microsoft.com/office/powerpoint/2010/main" val="372939032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228600"/>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dirty="0" smtClean="0"/>
              <a:t> </a:t>
            </a:r>
            <a:r>
              <a:rPr lang="en-US" altLang="zh-CN" dirty="0" smtClean="0">
                <a:solidFill>
                  <a:srgbClr val="FF0000"/>
                </a:solidFill>
              </a:rPr>
              <a:t>Why Study Literature</a:t>
            </a:r>
            <a:endParaRPr lang="en-US" altLang="zh-CN" dirty="0">
              <a:solidFill>
                <a:srgbClr val="FF0000"/>
              </a:solidFill>
            </a:endParaRPr>
          </a:p>
        </p:txBody>
      </p:sp>
      <p:sp>
        <p:nvSpPr>
          <p:cNvPr id="3" name="Rectangle 3"/>
          <p:cNvSpPr txBox="1">
            <a:spLocks noChangeArrowheads="1"/>
          </p:cNvSpPr>
          <p:nvPr/>
        </p:nvSpPr>
        <p:spPr>
          <a:xfrm>
            <a:off x="304800" y="1600200"/>
            <a:ext cx="8763000" cy="44958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zh-CN" altLang="en-US" sz="3600" dirty="0" smtClean="0"/>
              <a:t>1</a:t>
            </a:r>
            <a:r>
              <a:rPr lang="en-US" altLang="zh-CN" sz="3600" dirty="0" smtClean="0"/>
              <a:t>. Literature has aesthetic and cognitive value.</a:t>
            </a:r>
          </a:p>
          <a:p>
            <a:pPr algn="ctr"/>
            <a:r>
              <a:rPr lang="en-US" altLang="zh-CN" sz="3600" dirty="0" smtClean="0"/>
              <a:t>2. Literature has much influence on the English language.</a:t>
            </a:r>
          </a:p>
          <a:p>
            <a:pPr algn="ctr"/>
            <a:r>
              <a:rPr lang="en-US" altLang="zh-CN" sz="3600" dirty="0" smtClean="0"/>
              <a:t>3. Literature can breed the students’ sensitivity to the use of English.</a:t>
            </a:r>
          </a:p>
          <a:p>
            <a:pPr algn="ctr"/>
            <a:endParaRPr lang="en-US" altLang="zh-CN" sz="3600" dirty="0"/>
          </a:p>
        </p:txBody>
      </p:sp>
    </p:spTree>
    <p:extLst>
      <p:ext uri="{BB962C8B-B14F-4D97-AF65-F5344CB8AC3E}">
        <p14:creationId xmlns:p14="http://schemas.microsoft.com/office/powerpoint/2010/main" val="352649961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82115" y="1143000"/>
            <a:ext cx="5486400" cy="2677656"/>
          </a:xfrm>
          <a:prstGeom prst="rect">
            <a:avLst/>
          </a:prstGeom>
        </p:spPr>
        <p:txBody>
          <a:bodyPr wrap="square">
            <a:spAutoFit/>
          </a:bodyPr>
          <a:lstStyle/>
          <a:p>
            <a:r>
              <a:rPr lang="en-US" sz="2800" dirty="0"/>
              <a:t>English literature has been divided by the periods and time to time it got growth and development. </a:t>
            </a:r>
            <a:endParaRPr lang="en-US" sz="2800" dirty="0" smtClean="0"/>
          </a:p>
          <a:p>
            <a:endParaRPr lang="en-US" sz="2800" dirty="0" smtClean="0"/>
          </a:p>
          <a:p>
            <a:r>
              <a:rPr lang="en-US" sz="2800" dirty="0" smtClean="0"/>
              <a:t>So </a:t>
            </a:r>
            <a:r>
              <a:rPr lang="en-US" sz="2800" dirty="0"/>
              <a:t>take a glimpse of periods of English </a:t>
            </a:r>
            <a:r>
              <a:rPr lang="en-US" sz="2800" dirty="0" smtClean="0"/>
              <a:t>literature.</a:t>
            </a:r>
            <a:endParaRPr lang="en-US" sz="2800" dirty="0"/>
          </a:p>
        </p:txBody>
      </p:sp>
      <p:graphicFrame>
        <p:nvGraphicFramePr>
          <p:cNvPr id="4" name="Table 3"/>
          <p:cNvGraphicFramePr>
            <a:graphicFrameLocks noGrp="1"/>
          </p:cNvGraphicFramePr>
          <p:nvPr>
            <p:extLst>
              <p:ext uri="{D42A27DB-BD31-4B8C-83A1-F6EECF244321}">
                <p14:modId xmlns:p14="http://schemas.microsoft.com/office/powerpoint/2010/main" val="3697664445"/>
              </p:ext>
            </p:extLst>
          </p:nvPr>
        </p:nvGraphicFramePr>
        <p:xfrm>
          <a:off x="4634231" y="4495800"/>
          <a:ext cx="4313616" cy="2219960"/>
        </p:xfrm>
        <a:graphic>
          <a:graphicData uri="http://schemas.openxmlformats.org/drawingml/2006/table">
            <a:tbl>
              <a:tblPr firstRow="1" bandRow="1">
                <a:tableStyleId>{8799B23B-EC83-4686-B30A-512413B5E67A}</a:tableStyleId>
              </a:tblPr>
              <a:tblGrid>
                <a:gridCol w="2156808"/>
                <a:gridCol w="2156808"/>
              </a:tblGrid>
              <a:tr h="370840">
                <a:tc>
                  <a:txBody>
                    <a:bodyPr/>
                    <a:lstStyle/>
                    <a:p>
                      <a:r>
                        <a:rPr lang="en-US" sz="1800" dirty="0" smtClean="0"/>
                        <a:t>Growth </a:t>
                      </a:r>
                      <a:endParaRPr lang="en-US" dirty="0"/>
                    </a:p>
                  </a:txBody>
                  <a:tcPr/>
                </a:tc>
                <a:tc>
                  <a:txBody>
                    <a:bodyPr/>
                    <a:lstStyle/>
                    <a:p>
                      <a:pPr algn="r" rtl="1"/>
                      <a:r>
                        <a:rPr lang="ar-SA" dirty="0" smtClean="0">
                          <a:effectLst/>
                        </a:rPr>
                        <a:t>نمو</a:t>
                      </a:r>
                      <a:r>
                        <a:rPr lang="en-US" dirty="0" smtClean="0">
                          <a:effectLst/>
                        </a:rPr>
                        <a:t> /  </a:t>
                      </a:r>
                      <a:r>
                        <a:rPr lang="ar-SA" dirty="0" smtClean="0"/>
                        <a:t>تطور</a:t>
                      </a:r>
                      <a:endParaRPr lang="en-US" dirty="0"/>
                    </a:p>
                  </a:txBody>
                  <a:tcPr/>
                </a:tc>
              </a:tr>
              <a:tr h="370840">
                <a:tc>
                  <a:txBody>
                    <a:bodyPr/>
                    <a:lstStyle/>
                    <a:p>
                      <a:r>
                        <a:rPr lang="en-US" sz="1800" b="1" kern="1200" dirty="0" smtClean="0">
                          <a:solidFill>
                            <a:schemeClr val="tx1"/>
                          </a:solidFill>
                          <a:latin typeface="+mn-lt"/>
                          <a:ea typeface="+mn-ea"/>
                          <a:cs typeface="+mn-cs"/>
                        </a:rPr>
                        <a:t>Glimpse</a:t>
                      </a:r>
                      <a:endParaRPr lang="en-US" sz="1800" b="1" kern="1200" dirty="0">
                        <a:solidFill>
                          <a:schemeClr val="tx1"/>
                        </a:solidFill>
                        <a:latin typeface="+mn-lt"/>
                        <a:ea typeface="+mn-ea"/>
                        <a:cs typeface="+mn-cs"/>
                      </a:endParaRPr>
                    </a:p>
                  </a:txBody>
                  <a:tcPr/>
                </a:tc>
                <a:tc>
                  <a:txBody>
                    <a:bodyPr/>
                    <a:lstStyle/>
                    <a:p>
                      <a:pPr algn="r"/>
                      <a:r>
                        <a:rPr lang="en-US" sz="1800" b="1" kern="1200" dirty="0" smtClean="0">
                          <a:solidFill>
                            <a:schemeClr val="tx1"/>
                          </a:solidFill>
                          <a:latin typeface="+mn-lt"/>
                          <a:ea typeface="+mn-ea"/>
                          <a:cs typeface="+mn-cs"/>
                        </a:rPr>
                        <a:t>        </a:t>
                      </a:r>
                      <a:r>
                        <a:rPr lang="ar-SA" sz="1800" b="1" kern="1200" dirty="0" smtClean="0">
                          <a:solidFill>
                            <a:schemeClr val="tx1"/>
                          </a:solidFill>
                          <a:latin typeface="+mn-lt"/>
                          <a:ea typeface="+mn-ea"/>
                          <a:cs typeface="+mn-cs"/>
                        </a:rPr>
                        <a:t>نظرة</a:t>
                      </a:r>
                      <a:r>
                        <a:rPr lang="en-US" sz="1800" b="1" kern="1200" dirty="0" smtClean="0">
                          <a:solidFill>
                            <a:schemeClr val="tx1"/>
                          </a:solidFill>
                          <a:latin typeface="+mn-lt"/>
                          <a:ea typeface="+mn-ea"/>
                          <a:cs typeface="+mn-cs"/>
                        </a:rPr>
                        <a:t>/   </a:t>
                      </a:r>
                      <a:r>
                        <a:rPr lang="ar-SA" sz="1800" b="1" kern="1200" dirty="0" smtClean="0">
                          <a:solidFill>
                            <a:schemeClr val="tx1"/>
                          </a:solidFill>
                          <a:latin typeface="+mn-lt"/>
                          <a:ea typeface="+mn-ea"/>
                          <a:cs typeface="+mn-cs"/>
                        </a:rPr>
                        <a:t>لمحة</a:t>
                      </a:r>
                      <a:r>
                        <a:rPr lang="en-US" sz="1800" b="1" kern="1200" dirty="0" smtClean="0">
                          <a:solidFill>
                            <a:schemeClr val="tx1"/>
                          </a:solidFill>
                          <a:latin typeface="+mn-lt"/>
                          <a:ea typeface="+mn-ea"/>
                          <a:cs typeface="+mn-cs"/>
                        </a:rPr>
                        <a:t> </a:t>
                      </a:r>
                      <a:endParaRPr lang="en-US" sz="1800" b="1" kern="1200" dirty="0">
                        <a:solidFill>
                          <a:schemeClr val="tx1"/>
                        </a:solidFill>
                        <a:latin typeface="+mn-lt"/>
                        <a:ea typeface="+mn-ea"/>
                        <a:cs typeface="+mn-cs"/>
                      </a:endParaRPr>
                    </a:p>
                  </a:txBody>
                  <a:tcPr/>
                </a:tc>
              </a:tr>
              <a:tr h="0">
                <a:tc>
                  <a:txBody>
                    <a:bodyPr/>
                    <a:lstStyle/>
                    <a:p>
                      <a:pPr marL="0" algn="l" defTabSz="914400" rtl="0" eaLnBrk="1" latinLnBrk="0" hangingPunct="1"/>
                      <a:r>
                        <a:rPr lang="en-US" sz="1800" b="1" kern="1200" dirty="0" smtClean="0">
                          <a:solidFill>
                            <a:schemeClr val="tx1"/>
                          </a:solidFill>
                          <a:latin typeface="+mn-lt"/>
                          <a:ea typeface="+mn-ea"/>
                          <a:cs typeface="+mn-cs"/>
                        </a:rPr>
                        <a:t>Literature </a:t>
                      </a:r>
                      <a:endParaRPr lang="en-US" sz="1800" b="1" kern="1200" dirty="0">
                        <a:solidFill>
                          <a:schemeClr val="tx1"/>
                        </a:solidFill>
                        <a:latin typeface="+mn-lt"/>
                        <a:ea typeface="+mn-ea"/>
                        <a:cs typeface="+mn-cs"/>
                      </a:endParaRPr>
                    </a:p>
                  </a:txBody>
                  <a:tcPr/>
                </a:tc>
                <a:tc>
                  <a:txBody>
                    <a:bodyPr/>
                    <a:lstStyle/>
                    <a:p>
                      <a:pPr algn="r"/>
                      <a:r>
                        <a:rPr lang="ar-SA" sz="1800" b="1" kern="1200" dirty="0" smtClean="0">
                          <a:solidFill>
                            <a:schemeClr val="tx1"/>
                          </a:solidFill>
                          <a:latin typeface="+mn-lt"/>
                          <a:ea typeface="+mn-ea"/>
                          <a:cs typeface="+mn-cs"/>
                        </a:rPr>
                        <a:t>أدب</a:t>
                      </a:r>
                      <a:endParaRPr lang="en-US" sz="1800" b="1" kern="1200" dirty="0">
                        <a:solidFill>
                          <a:schemeClr val="tx1"/>
                        </a:solidFill>
                        <a:latin typeface="+mn-lt"/>
                        <a:ea typeface="+mn-ea"/>
                        <a:cs typeface="+mn-cs"/>
                      </a:endParaRPr>
                    </a:p>
                  </a:txBody>
                  <a:tcPr/>
                </a:tc>
              </a:tr>
              <a:tr h="370840">
                <a:tc>
                  <a:txBody>
                    <a:bodyPr/>
                    <a:lstStyle/>
                    <a:p>
                      <a:endParaRPr lang="en-US" dirty="0"/>
                    </a:p>
                  </a:txBody>
                  <a:tcPr/>
                </a:tc>
                <a:tc>
                  <a:txBody>
                    <a:bodyPr/>
                    <a:lstStyle/>
                    <a:p>
                      <a:endParaRPr lang="en-US"/>
                    </a:p>
                  </a:txBody>
                  <a:tcPr/>
                </a:tc>
              </a:tr>
              <a:tr h="370840">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dirty="0"/>
                    </a:p>
                  </a:txBody>
                  <a:tcPr/>
                </a:tc>
              </a:tr>
            </a:tbl>
          </a:graphicData>
        </a:graphic>
      </p:graphicFrame>
      <p:sp>
        <p:nvSpPr>
          <p:cNvPr id="5" name="Rectangle 4"/>
          <p:cNvSpPr/>
          <p:nvPr/>
        </p:nvSpPr>
        <p:spPr>
          <a:xfrm>
            <a:off x="2228709" y="167927"/>
            <a:ext cx="4852611" cy="830997"/>
          </a:xfrm>
          <a:prstGeom prst="rect">
            <a:avLst/>
          </a:prstGeom>
        </p:spPr>
        <p:txBody>
          <a:bodyPr wrap="none">
            <a:spAutoFit/>
          </a:bodyPr>
          <a:lstStyle/>
          <a:p>
            <a:pPr algn="ctr"/>
            <a:r>
              <a:rPr lang="en-US" sz="4800" b="1" dirty="0" smtClean="0">
                <a:effectLst>
                  <a:outerShdw blurRad="38100" dist="38100" dir="2700000" algn="tl">
                    <a:srgbClr val="000000">
                      <a:alpha val="43137"/>
                    </a:srgbClr>
                  </a:outerShdw>
                </a:effectLst>
                <a:latin typeface="Old English Text MT" pitchFamily="66" charset="0"/>
              </a:rPr>
              <a:t>English </a:t>
            </a:r>
            <a:r>
              <a:rPr lang="en-US" sz="4800" b="1" dirty="0">
                <a:effectLst>
                  <a:outerShdw blurRad="38100" dist="38100" dir="2700000" algn="tl">
                    <a:srgbClr val="000000">
                      <a:alpha val="43137"/>
                    </a:srgbClr>
                  </a:outerShdw>
                </a:effectLst>
                <a:latin typeface="Old English Text MT" pitchFamily="66" charset="0"/>
              </a:rPr>
              <a:t>Literature</a:t>
            </a:r>
            <a:endParaRPr lang="en-US" sz="4800" dirty="0">
              <a:effectLst>
                <a:outerShdw blurRad="38100" dist="38100" dir="2700000" algn="tl">
                  <a:srgbClr val="000000">
                    <a:alpha val="43137"/>
                  </a:srgbClr>
                </a:outerShdw>
              </a:effectLst>
              <a:latin typeface="Old English Text MT" pitchFamily="66" charset="0"/>
            </a:endParaRPr>
          </a:p>
        </p:txBody>
      </p:sp>
      <p:pic>
        <p:nvPicPr>
          <p:cNvPr id="6" name="Picture 7" descr="Pi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545" y="1143000"/>
            <a:ext cx="3343570"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809954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0008" y="0"/>
            <a:ext cx="9003992" cy="6371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93232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381000" y="1143000"/>
            <a:ext cx="8763000" cy="39624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800" b="1" dirty="0" smtClean="0">
                <a:effectLst>
                  <a:outerShdw blurRad="38100" dist="38100" dir="2700000" algn="tl">
                    <a:srgbClr val="000000">
                      <a:alpha val="43137"/>
                    </a:srgbClr>
                  </a:outerShdw>
                </a:effectLst>
                <a:latin typeface="Agency FB" pitchFamily="34" charset="0"/>
              </a:rPr>
              <a:t>But we will get to look into all these </a:t>
            </a:r>
            <a:endParaRPr lang="en-US" altLang="zh-CN" sz="4800" b="1" dirty="0">
              <a:effectLst>
                <a:outerShdw blurRad="38100" dist="38100" dir="2700000" algn="tl">
                  <a:srgbClr val="000000">
                    <a:alpha val="43137"/>
                  </a:srgbClr>
                </a:outerShdw>
              </a:effectLst>
              <a:latin typeface="Agency FB" pitchFamily="34" charset="0"/>
            </a:endParaRPr>
          </a:p>
          <a:p>
            <a:r>
              <a:rPr lang="en-US" altLang="zh-CN" sz="4800" b="1" i="1" dirty="0" smtClean="0">
                <a:solidFill>
                  <a:srgbClr val="FF0000"/>
                </a:solidFill>
                <a:effectLst>
                  <a:outerShdw blurRad="38100" dist="38100" dir="2700000" algn="tl">
                    <a:srgbClr val="000000">
                      <a:alpha val="43137"/>
                    </a:srgbClr>
                  </a:outerShdw>
                </a:effectLst>
                <a:latin typeface="Agency FB" pitchFamily="34" charset="0"/>
              </a:rPr>
              <a:t>Periods in History of the English Language</a:t>
            </a:r>
          </a:p>
          <a:p>
            <a:r>
              <a:rPr lang="en-US" altLang="zh-CN" sz="4800" b="1" dirty="0" smtClean="0">
                <a:effectLst>
                  <a:outerShdw blurRad="38100" dist="38100" dir="2700000" algn="tl">
                    <a:srgbClr val="000000">
                      <a:alpha val="43137"/>
                    </a:srgbClr>
                  </a:outerShdw>
                </a:effectLst>
                <a:latin typeface="Agency FB" pitchFamily="34" charset="0"/>
              </a:rPr>
              <a:t>Through  Three main Periods</a:t>
            </a:r>
          </a:p>
          <a:p>
            <a:r>
              <a:rPr lang="en-US" altLang="zh-CN" sz="4800" b="1" dirty="0">
                <a:effectLst>
                  <a:outerShdw blurRad="38100" dist="38100" dir="2700000" algn="tl">
                    <a:srgbClr val="000000">
                      <a:alpha val="43137"/>
                    </a:srgbClr>
                  </a:outerShdw>
                </a:effectLst>
                <a:latin typeface="Agency FB" pitchFamily="34" charset="0"/>
              </a:rPr>
              <a:t>a</a:t>
            </a:r>
            <a:r>
              <a:rPr lang="en-US" altLang="zh-CN" sz="4800" b="1" dirty="0" smtClean="0">
                <a:effectLst>
                  <a:outerShdw blurRad="38100" dist="38100" dir="2700000" algn="tl">
                    <a:srgbClr val="000000">
                      <a:alpha val="43137"/>
                    </a:srgbClr>
                  </a:outerShdw>
                </a:effectLst>
                <a:latin typeface="Agency FB" pitchFamily="34" charset="0"/>
              </a:rPr>
              <a:t>s follow.</a:t>
            </a:r>
          </a:p>
          <a:p>
            <a:endParaRPr lang="en-US" altLang="zh-CN" sz="4800" b="1" dirty="0">
              <a:effectLst>
                <a:outerShdw blurRad="38100" dist="38100" dir="2700000" algn="tl">
                  <a:srgbClr val="000000">
                    <a:alpha val="43137"/>
                  </a:srgbClr>
                </a:outerShdw>
              </a:effectLst>
              <a:latin typeface="Agency FB" pitchFamily="34" charset="0"/>
            </a:endParaRPr>
          </a:p>
        </p:txBody>
      </p:sp>
    </p:spTree>
    <p:extLst>
      <p:ext uri="{BB962C8B-B14F-4D97-AF65-F5344CB8AC3E}">
        <p14:creationId xmlns:p14="http://schemas.microsoft.com/office/powerpoint/2010/main" val="228777670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228600"/>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00" b="1" dirty="0" smtClean="0">
                <a:solidFill>
                  <a:srgbClr val="FF0000"/>
                </a:solidFill>
                <a:latin typeface="Old English Text MT" pitchFamily="66" charset="0"/>
              </a:rPr>
              <a:t>Periods in History of the English Language</a:t>
            </a:r>
            <a:endParaRPr lang="en-US" altLang="zh-CN" sz="4000" b="1" dirty="0">
              <a:solidFill>
                <a:srgbClr val="FF0000"/>
              </a:solidFill>
              <a:latin typeface="Old English Text MT" pitchFamily="66" charset="0"/>
            </a:endParaRPr>
          </a:p>
        </p:txBody>
      </p:sp>
      <p:sp>
        <p:nvSpPr>
          <p:cNvPr id="3" name="Rectangle 3"/>
          <p:cNvSpPr txBox="1">
            <a:spLocks noChangeArrowheads="1"/>
          </p:cNvSpPr>
          <p:nvPr/>
        </p:nvSpPr>
        <p:spPr>
          <a:xfrm>
            <a:off x="609600" y="1600200"/>
            <a:ext cx="8382000" cy="44958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altLang="zh-CN"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38100" dist="38100" dir="2700000" algn="tl">
                    <a:srgbClr val="000000">
                      <a:alpha val="43137"/>
                    </a:srgbClr>
                  </a:outerShdw>
                </a:effectLst>
              </a:rPr>
              <a:t>1. </a:t>
            </a:r>
            <a:r>
              <a:rPr lang="en-US" altLang="zh-CN"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38100" dist="38100" dir="2700000" algn="tl">
                    <a:srgbClr val="000000">
                      <a:alpha val="43137"/>
                    </a:srgbClr>
                  </a:outerShdw>
                </a:effectLst>
              </a:rPr>
              <a:t>Old English (5-11th centuries)</a:t>
            </a:r>
          </a:p>
          <a:p>
            <a:pPr marL="0" indent="0">
              <a:buNone/>
            </a:pPr>
            <a:r>
              <a:rPr lang="en-US" altLang="zh-CN" sz="4000" b="1" dirty="0" smtClean="0">
                <a:ln w="1905"/>
                <a:solidFill>
                  <a:srgbClr val="FF0000"/>
                </a:solidFill>
                <a:effectLst>
                  <a:outerShdw blurRad="38100" dist="38100" dir="2700000" algn="tl">
                    <a:srgbClr val="000000">
                      <a:alpha val="43137"/>
                    </a:srgbClr>
                  </a:outerShdw>
                </a:effectLst>
              </a:rPr>
              <a:t>    *Beowulf</a:t>
            </a:r>
          </a:p>
          <a:p>
            <a:pPr marL="0" indent="0">
              <a:buNone/>
            </a:pPr>
            <a:r>
              <a:rPr lang="en-US" altLang="zh-CN"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38100" dist="38100" dir="2700000" algn="tl">
                    <a:srgbClr val="000000">
                      <a:alpha val="43137"/>
                    </a:srgbClr>
                  </a:outerShdw>
                </a:effectLst>
              </a:rPr>
              <a:t>2. Middle English(1100-1500)</a:t>
            </a:r>
          </a:p>
          <a:p>
            <a:pPr marL="0" indent="0">
              <a:buNone/>
            </a:pPr>
            <a:r>
              <a:rPr lang="en-US" altLang="zh-CN"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38100" dist="38100" dir="2700000" algn="tl">
                    <a:srgbClr val="000000">
                      <a:alpha val="43137"/>
                    </a:srgbClr>
                  </a:outerShdw>
                </a:effectLst>
              </a:rPr>
              <a:t>     </a:t>
            </a:r>
            <a:r>
              <a:rPr lang="en-US" altLang="zh-CN" sz="4000" b="1" dirty="0" smtClean="0">
                <a:ln w="1905"/>
                <a:solidFill>
                  <a:srgbClr val="FF0000"/>
                </a:solidFill>
                <a:effectLst>
                  <a:outerShdw blurRad="38100" dist="38100" dir="2700000" algn="tl">
                    <a:srgbClr val="000000">
                      <a:alpha val="43137"/>
                    </a:srgbClr>
                  </a:outerShdw>
                </a:effectLst>
              </a:rPr>
              <a:t>*The Canterbury Tales by </a:t>
            </a:r>
            <a:r>
              <a:rPr lang="en-US" altLang="zh-CN" sz="4000" b="1" dirty="0" err="1" smtClean="0">
                <a:ln w="1905"/>
                <a:solidFill>
                  <a:srgbClr val="FF0000"/>
                </a:solidFill>
                <a:effectLst>
                  <a:outerShdw blurRad="38100" dist="38100" dir="2700000" algn="tl">
                    <a:srgbClr val="000000">
                      <a:alpha val="43137"/>
                    </a:srgbClr>
                  </a:outerShdw>
                </a:effectLst>
              </a:rPr>
              <a:t>G.Chaucer</a:t>
            </a:r>
            <a:endParaRPr lang="en-US" altLang="zh-CN" sz="4000" b="1" dirty="0" smtClean="0">
              <a:ln w="1905"/>
              <a:solidFill>
                <a:srgbClr val="FF0000"/>
              </a:solidFill>
              <a:effectLst>
                <a:outerShdw blurRad="38100" dist="38100" dir="2700000" algn="tl">
                  <a:srgbClr val="000000">
                    <a:alpha val="43137"/>
                  </a:srgbClr>
                </a:outerShdw>
              </a:effectLst>
            </a:endParaRPr>
          </a:p>
          <a:p>
            <a:pPr marL="0" indent="0">
              <a:buNone/>
            </a:pPr>
            <a:r>
              <a:rPr lang="en-US" altLang="zh-CN"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38100" dist="38100" dir="2700000" algn="tl">
                    <a:srgbClr val="000000">
                      <a:alpha val="43137"/>
                    </a:srgbClr>
                  </a:outerShdw>
                </a:effectLst>
              </a:rPr>
              <a:t>3. Modern English(1500-)</a:t>
            </a:r>
          </a:p>
          <a:p>
            <a:pPr marL="0" indent="0">
              <a:buNone/>
            </a:pPr>
            <a:r>
              <a:rPr lang="en-US" altLang="zh-CN" sz="4000" b="1" dirty="0" smtClean="0">
                <a:ln w="1905"/>
                <a:solidFill>
                  <a:srgbClr val="FF0000"/>
                </a:solidFill>
                <a:effectLst>
                  <a:outerShdw blurRad="38100" dist="38100" dir="2700000" algn="tl">
                    <a:srgbClr val="000000">
                      <a:alpha val="43137"/>
                    </a:srgbClr>
                  </a:outerShdw>
                </a:effectLst>
              </a:rPr>
              <a:t>     </a:t>
            </a:r>
            <a:r>
              <a:rPr lang="en-US" altLang="zh-CN" sz="4000" b="1" dirty="0">
                <a:ln w="1905"/>
                <a:solidFill>
                  <a:srgbClr val="FF0000"/>
                </a:solidFill>
                <a:effectLst>
                  <a:outerShdw blurRad="38100" dist="38100" dir="2700000" algn="tl">
                    <a:srgbClr val="000000">
                      <a:alpha val="43137"/>
                    </a:srgbClr>
                  </a:outerShdw>
                </a:effectLst>
              </a:rPr>
              <a:t>*</a:t>
            </a:r>
            <a:r>
              <a:rPr lang="en-US" altLang="zh-CN" sz="4000" b="1" dirty="0" smtClean="0">
                <a:ln w="1905"/>
                <a:solidFill>
                  <a:srgbClr val="FF0000"/>
                </a:solidFill>
                <a:effectLst>
                  <a:outerShdw blurRad="38100" dist="38100" dir="2700000" algn="tl">
                    <a:srgbClr val="000000">
                      <a:alpha val="43137"/>
                    </a:srgbClr>
                  </a:outerShdw>
                </a:effectLst>
              </a:rPr>
              <a:t>Shakespeare</a:t>
            </a:r>
            <a:endParaRPr lang="en-US" altLang="zh-CN" sz="4000" b="1" dirty="0">
              <a:ln w="1905"/>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7274462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Rectangle 1"/>
          <p:cNvSpPr/>
          <p:nvPr/>
        </p:nvSpPr>
        <p:spPr>
          <a:xfrm>
            <a:off x="152399" y="707465"/>
            <a:ext cx="7620001" cy="5940088"/>
          </a:xfrm>
          <a:prstGeom prst="rect">
            <a:avLst/>
          </a:prstGeom>
        </p:spPr>
        <p:txBody>
          <a:bodyPr wrap="square">
            <a:spAutoFit/>
          </a:bodyPr>
          <a:lstStyle/>
          <a:p>
            <a:r>
              <a:rPr b="1" dirty="0" lang="en-US" smtClean="0" sz="2000"/>
              <a:t> The </a:t>
            </a:r>
            <a:r>
              <a:rPr b="1" dirty="0" lang="en-US" sz="2000"/>
              <a:t>first time literature was written in old English so </a:t>
            </a:r>
            <a:r>
              <a:rPr b="1" dirty="0" lang="en-US" smtClean="0" sz="2000"/>
              <a:t>we use the term of </a:t>
            </a:r>
            <a:r>
              <a:rPr b="1" dirty="0" lang="en-US" sz="2000"/>
              <a:t>old </a:t>
            </a:r>
            <a:r>
              <a:rPr b="1" dirty="0" lang="en-US" smtClean="0" sz="2000"/>
              <a:t>English literature when we start talking about it</a:t>
            </a:r>
            <a:r>
              <a:rPr b="1" dirty="0" i="1" lang="en-US" smtClean="0" sz="2000"/>
              <a:t>.  I`m going to gather the old period in what I call best points.</a:t>
            </a:r>
          </a:p>
          <a:p>
            <a:endParaRPr b="1" dirty="0" i="1" lang="en-US" smtClean="0" sz="2000"/>
          </a:p>
          <a:p>
            <a:pPr indent="-285750" marL="285750">
              <a:buFont charset="2" pitchFamily="2" typeface="Wingdings"/>
              <a:buChar char="v"/>
            </a:pPr>
            <a:r>
              <a:rPr b="1" dirty="0" lang="en-US" smtClean="0" sz="2000"/>
              <a:t>Epic </a:t>
            </a:r>
            <a:r>
              <a:rPr b="1" dirty="0" lang="en-US" sz="2000"/>
              <a:t>poem was the most popular achievement of this age.  </a:t>
            </a:r>
            <a:endParaRPr b="1" dirty="0" lang="en-US" smtClean="0" sz="2000"/>
          </a:p>
          <a:p>
            <a:pPr indent="-285750" marL="285750">
              <a:buFont charset="2" pitchFamily="2" typeface="Wingdings"/>
              <a:buChar char="v"/>
            </a:pPr>
            <a:r>
              <a:rPr b="1" dirty="0" lang="en-US" smtClean="0" sz="2000"/>
              <a:t>Old </a:t>
            </a:r>
            <a:r>
              <a:rPr b="1" dirty="0" lang="en-US" sz="2000"/>
              <a:t>English Literature is also called Anglo Saxon Literature. </a:t>
            </a:r>
            <a:endParaRPr b="1" dirty="0" lang="en-US" smtClean="0" sz="2000"/>
          </a:p>
          <a:p>
            <a:pPr indent="-285750" marL="285750">
              <a:buFont charset="2" pitchFamily="2" typeface="Wingdings"/>
              <a:buChar char="v"/>
            </a:pPr>
            <a:r>
              <a:rPr b="1" dirty="0" lang="en-US" smtClean="0" sz="2000"/>
              <a:t>The </a:t>
            </a:r>
            <a:r>
              <a:rPr b="1" dirty="0" lang="en-US" sz="2000"/>
              <a:t>period of old English literature started form 7th century to 1066. </a:t>
            </a:r>
            <a:endParaRPr b="1" dirty="0" lang="en-US" smtClean="0" sz="2000"/>
          </a:p>
          <a:p>
            <a:pPr indent="-285750" marL="285750">
              <a:buFont charset="2" pitchFamily="2" typeface="Wingdings"/>
              <a:buChar char="v"/>
            </a:pPr>
            <a:r>
              <a:rPr b="1" dirty="0" lang="en-US" smtClean="0" sz="2000"/>
              <a:t>The </a:t>
            </a:r>
            <a:r>
              <a:rPr b="1" dirty="0" lang="en-US" sz="2000"/>
              <a:t>major works </a:t>
            </a:r>
            <a:r>
              <a:rPr b="1" dirty="0" lang="en-US" smtClean="0" sz="2000"/>
              <a:t>are:  </a:t>
            </a:r>
            <a:r>
              <a:rPr b="1" dirty="0" lang="en-US" sz="2000"/>
              <a:t>Epic </a:t>
            </a:r>
            <a:r>
              <a:rPr b="1" dirty="0" lang="en-US" smtClean="0" sz="2000"/>
              <a:t>poetry, Hagiography</a:t>
            </a:r>
            <a:r>
              <a:rPr b="1" dirty="0" lang="en-US" sz="2000"/>
              <a:t>, Sermons, and Bible translations.</a:t>
            </a:r>
          </a:p>
          <a:p>
            <a:pPr indent="-285750" marL="285750">
              <a:buFont charset="2" pitchFamily="2" typeface="Wingdings"/>
              <a:buChar char="v"/>
            </a:pPr>
            <a:r>
              <a:rPr b="1" dirty="0" lang="en-US" sz="2000"/>
              <a:t> </a:t>
            </a:r>
          </a:p>
          <a:p>
            <a:pPr indent="-285750" marL="285750">
              <a:buFont charset="2" pitchFamily="2" typeface="Wingdings"/>
              <a:buChar char="v"/>
            </a:pPr>
            <a:r>
              <a:rPr b="1" dirty="0" lang="en-US" sz="2000"/>
              <a:t>Beowulf – the epic poem is the important work of old English and it has gained national epic award in England.  </a:t>
            </a:r>
            <a:endParaRPr b="1" dirty="0" lang="en-US" smtClean="0" sz="2000"/>
          </a:p>
          <a:p>
            <a:pPr indent="-285750" marL="285750">
              <a:buFont charset="2" pitchFamily="2" typeface="Wingdings"/>
              <a:buChar char="v"/>
            </a:pPr>
            <a:r>
              <a:rPr b="1" dirty="0" lang="en-US" smtClean="0" sz="2000"/>
              <a:t>Most </a:t>
            </a:r>
            <a:r>
              <a:rPr b="1" dirty="0" lang="en-US" sz="2000"/>
              <a:t>famous poets of the age were Caedmon, Bede, Alfred the Great and Cynewulf.</a:t>
            </a:r>
          </a:p>
          <a:p>
            <a:endParaRPr b="1" dirty="0" lang="en-US" sz="2000"/>
          </a:p>
          <a:p>
            <a:pPr indent="-285750" marL="285750">
              <a:buFont charset="2" pitchFamily="2" typeface="Wingdings"/>
              <a:buChar char="v"/>
            </a:pPr>
            <a:r>
              <a:rPr b="1" dirty="0" lang="en-US" sz="2000"/>
              <a:t>Caedmon was the most famous poet and called father of old poetry in 7th century. There is only one poem of nine lines available named Hymn</a:t>
            </a:r>
          </a:p>
        </p:txBody>
      </p:sp>
      <p:sp>
        <p:nvSpPr>
          <p:cNvPr id="3" name="Rectangle 2"/>
          <p:cNvSpPr/>
          <p:nvPr/>
        </p:nvSpPr>
        <p:spPr>
          <a:xfrm>
            <a:off x="2057400" y="152400"/>
            <a:ext cx="4855816" cy="523220"/>
          </a:xfrm>
          <a:prstGeom prst="rect">
            <a:avLst/>
          </a:prstGeom>
        </p:spPr>
        <p:txBody>
          <a:bodyPr wrap="none">
            <a:spAutoFit/>
          </a:bodyPr>
          <a:lstStyle/>
          <a:p>
            <a:r>
              <a:rPr b="1" dirty="0" lang="en-US" smtClean="0" spc="50" sz="2800">
                <a:ln w="11430"/>
                <a:gradFill>
                  <a:gsLst>
                    <a:gs pos="25000">
                      <a:schemeClr val="accent2">
                        <a:satMod val="155000"/>
                      </a:schemeClr>
                    </a:gs>
                    <a:gs pos="100000">
                      <a:schemeClr val="accent2">
                        <a:shade val="45000"/>
                        <a:satMod val="165000"/>
                      </a:schemeClr>
                    </a:gs>
                  </a:gsLst>
                  <a:lin ang="5400000"/>
                </a:gradFill>
                <a:effectLst>
                  <a:outerShdw algn="tl" blurRad="38100" dir="2700000" dist="38100">
                    <a:srgbClr val="000000">
                      <a:alpha val="43137"/>
                    </a:srgbClr>
                  </a:outerShdw>
                </a:effectLst>
                <a:latin charset="0" pitchFamily="66" typeface="Old English Text MT"/>
              </a:rPr>
              <a:t>Old </a:t>
            </a:r>
            <a:r>
              <a:rPr b="1" dirty="0" lang="en-US" spc="50" sz="2800">
                <a:ln w="11430"/>
                <a:gradFill>
                  <a:gsLst>
                    <a:gs pos="25000">
                      <a:schemeClr val="accent2">
                        <a:satMod val="155000"/>
                      </a:schemeClr>
                    </a:gs>
                    <a:gs pos="100000">
                      <a:schemeClr val="accent2">
                        <a:shade val="45000"/>
                        <a:satMod val="165000"/>
                      </a:schemeClr>
                    </a:gs>
                  </a:gsLst>
                  <a:lin ang="5400000"/>
                </a:gradFill>
                <a:effectLst>
                  <a:outerShdw algn="tl" blurRad="38100" dir="2700000" dist="38100">
                    <a:srgbClr val="000000">
                      <a:alpha val="43137"/>
                    </a:srgbClr>
                  </a:outerShdw>
                </a:effectLst>
                <a:latin charset="0" pitchFamily="66" typeface="Old English Text MT"/>
              </a:rPr>
              <a:t>English Literature Period</a:t>
            </a:r>
          </a:p>
        </p:txBody>
      </p:sp>
      <p:grpSp>
        <p:nvGrpSpPr>
          <p:cNvPr id="5" name="Group 4"/>
          <p:cNvGrpSpPr/>
          <p:nvPr/>
        </p:nvGrpSpPr>
        <p:grpSpPr>
          <a:xfrm>
            <a:off x="7772399" y="152400"/>
            <a:ext cx="1371599" cy="6514487"/>
            <a:chOff x="7772399" y="152400"/>
            <a:chExt cx="1371599" cy="6514487"/>
          </a:xfrm>
        </p:grpSpPr>
        <p:grpSp>
          <p:nvGrpSpPr>
            <p:cNvPr id="4" name="Group 3"/>
            <p:cNvGrpSpPr/>
            <p:nvPr/>
          </p:nvGrpSpPr>
          <p:grpSpPr>
            <a:xfrm>
              <a:off x="7772399" y="152400"/>
              <a:ext cx="1371599" cy="6514487"/>
              <a:chOff x="7765577" y="152400"/>
              <a:chExt cx="1378422" cy="6514487"/>
            </a:xfrm>
          </p:grpSpPr>
          <p:pic>
            <p:nvPicPr>
              <p:cNvPr descr="http://t3.gstatic.com/images?q=tbn:ANd9GcT6Az3renAZpj62xmF9O1W9hz3QEE6RVy259QA6gIu8Ev9pSpJBnng4gw" id="1026" name="Picture 2"/>
              <p:cNvPicPr>
                <a:picLocks noChangeArrowheads="1"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80929" y="3962400"/>
                <a:ext cx="1349991" cy="1219200"/>
              </a:xfrm>
              <a:prstGeom prst="rect">
                <a:avLst/>
              </a:prstGeom>
              <a:noFill/>
              <a:extLst>
                <a:ext uri="{909E8E84-426E-40DD-AFC4-6F175D3DCCD1}">
                  <a14:hiddenFill xmlns:a14="http://schemas.microsoft.com/office/drawing/2010/main">
                    <a:solidFill>
                      <a:srgbClr val="FFFFFF"/>
                    </a:solidFill>
                  </a14:hiddenFill>
                </a:ext>
              </a:extLst>
            </p:spPr>
          </p:pic>
          <p:pic>
            <p:nvPicPr>
              <p:cNvPr descr="http://t0.gstatic.com/images?q=tbn:ANd9GcT9g2QJmcwO79TX9baLQ8t7WK7U-nHoc2ok_XJnfISHNU4-U65TEQ" id="1028" name="Picture 4"/>
              <p:cNvPicPr>
                <a:picLocks noChangeArrowheads="1"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67851" y="5142887"/>
                <a:ext cx="1371600" cy="1524000"/>
              </a:xfrm>
              <a:prstGeom prst="rect">
                <a:avLst/>
              </a:prstGeom>
              <a:noFill/>
              <a:extLst>
                <a:ext uri="{909E8E84-426E-40DD-AFC4-6F175D3DCCD1}">
                  <a14:hiddenFill xmlns:a14="http://schemas.microsoft.com/office/drawing/2010/main">
                    <a:solidFill>
                      <a:srgbClr val="FFFFFF"/>
                    </a:solidFill>
                  </a14:hiddenFill>
                </a:ext>
              </a:extLst>
            </p:spPr>
          </p:pic>
          <p:pic>
            <p:nvPicPr>
              <p:cNvPr descr="http://t1.gstatic.com/images?q=tbn:ANd9GcRsUS9EBa3ZNBZF9W7ypsoImlLz9Wsm0X8wr7q-aHy8TT2XzbUJfQ" id="1030" name="Picture 6"/>
              <p:cNvPicPr>
                <a:picLocks noChangeArrowheads="1" noChangeAspect="1"/>
              </p:cNvPicPr>
              <p:nvPr/>
            </p:nvPicPr>
            <p:blipFill rotWithShape="1">
              <a:blip r:embed="rId4">
                <a:extLst>
                  <a:ext uri="{28A0092B-C50C-407E-A947-70E740481C1C}">
                    <a14:useLocalDpi xmlns:a14="http://schemas.microsoft.com/office/drawing/2010/main" val="0"/>
                  </a:ext>
                </a:extLst>
              </a:blip>
              <a:srcRect r="546"/>
              <a:stretch/>
            </p:blipFill>
            <p:spPr bwMode="auto">
              <a:xfrm>
                <a:off x="7767851" y="2209800"/>
                <a:ext cx="1376148" cy="1905000"/>
              </a:xfrm>
              <a:prstGeom prst="rect">
                <a:avLst/>
              </a:prstGeom>
              <a:noFill/>
              <a:extLst>
                <a:ext uri="{909E8E84-426E-40DD-AFC4-6F175D3DCCD1}">
                  <a14:hiddenFill xmlns:a14="http://schemas.microsoft.com/office/drawing/2010/main">
                    <a:solidFill>
                      <a:srgbClr val="FFFFFF"/>
                    </a:solidFill>
                  </a14:hiddenFill>
                </a:ext>
              </a:extLst>
            </p:spPr>
          </p:pic>
          <p:pic>
            <p:nvPicPr>
              <p:cNvPr descr="http://t0.gstatic.com/images?q=tbn:ANd9GcTcuAbfgs2OxbtaAAqGXAAXg-kah4r-J-5zoybsVp88ChDN2A09Zg" id="1032" name="Picture 8"/>
              <p:cNvPicPr>
                <a:picLocks noChangeArrowheads="1"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65577" y="152400"/>
                <a:ext cx="1365344" cy="2055180"/>
              </a:xfrm>
              <a:prstGeom prst="rect">
                <a:avLst/>
              </a:prstGeom>
              <a:noFill/>
              <a:extLst>
                <a:ext uri="{909E8E84-426E-40DD-AFC4-6F175D3DCCD1}">
                  <a14:hiddenFill xmlns:a14="http://schemas.microsoft.com/office/drawing/2010/main">
                    <a:solidFill>
                      <a:srgbClr val="FFFFFF"/>
                    </a:solidFill>
                  </a14:hiddenFill>
                </a:ext>
              </a:extLst>
            </p:spPr>
          </p:pic>
        </p:grpSp>
        <p:pic>
          <p:nvPicPr>
            <p:cNvPr descr="http://aibuenglit.pbworks.com/f/WycliffeBible%5b1%5d.jpg" id="9" name="Picture 2"/>
            <p:cNvPicPr>
              <a:picLocks noChangeArrowheads="1" noChangeAspect="1"/>
            </p:cNvPicPr>
            <p:nvPr/>
          </p:nvPicPr>
          <p:blipFill>
            <a:blip cstate="print" r:embed="rId6">
              <a:extLst>
                <a:ext uri="{28A0092B-C50C-407E-A947-70E740481C1C}">
                  <a14:useLocalDpi xmlns:a14="http://schemas.microsoft.com/office/drawing/2010/main" val="0"/>
                </a:ext>
              </a:extLst>
            </a:blip>
            <a:srcRect/>
            <a:stretch>
              <a:fillRect/>
            </a:stretch>
          </p:blipFill>
          <p:spPr bwMode="auto">
            <a:xfrm>
              <a:off x="8057230" y="3699964"/>
              <a:ext cx="402100" cy="41483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8534881"/>
      </p:ext>
    </p:extLst>
  </p:cSld>
  <p:clrMapOvr>
    <a:masterClrMapping/>
  </p:clrMapOvr>
  <mc:AlternateContent xmlns:mc="http://schemas.openxmlformats.org/markup-compatibility/2006" xmlns:p14="http://schemas.microsoft.com/office/powerpoint/2010/main">
    <mc:Choice Requires="p14">
      <p:transition p14:dur="3400" spd="slow">
        <p14:reveal/>
      </p:transition>
    </mc:Choice>
    <mc:Fallback xmlns="">
      <p:transition spd="slow">
        <p:fade/>
      </p:transition>
    </mc:Fallback>
  </mc:AlternateContent>
  <p:timing>
    <p:tnLst>
      <p:par>
        <p:cTn dur="indefinite" id="1" nodeType="tmRoot" restart="never"/>
      </p:par>
    </p:tnLst>
  </p:timing>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Rectangle 1"/>
          <p:cNvSpPr/>
          <p:nvPr/>
        </p:nvSpPr>
        <p:spPr>
          <a:xfrm>
            <a:off x="685800" y="241408"/>
            <a:ext cx="7543800" cy="5909310"/>
          </a:xfrm>
          <a:prstGeom prst="rect">
            <a:avLst/>
          </a:prstGeom>
        </p:spPr>
        <p:txBody>
          <a:bodyPr wrap="square">
            <a:spAutoFit/>
          </a:bodyPr>
          <a:lstStyle/>
          <a:p>
            <a:pPr algn="ctr"/>
            <a:r>
              <a:rPr b="1" dirty="0" lang="en-US" sz="2000"/>
              <a:t>Now let us praise the Guardian of the Kingdom of Heaven</a:t>
            </a:r>
          </a:p>
          <a:p>
            <a:pPr algn="ctr"/>
            <a:r>
              <a:rPr b="1" dirty="0" lang="en-US" sz="2000"/>
              <a:t> </a:t>
            </a:r>
          </a:p>
          <a:p>
            <a:pPr algn="ctr"/>
            <a:r>
              <a:rPr b="1" dirty="0" lang="en-US" sz="2000"/>
              <a:t>The might of the Creator and the thought of his mind,</a:t>
            </a:r>
          </a:p>
          <a:p>
            <a:pPr algn="ctr"/>
            <a:r>
              <a:rPr b="1" dirty="0" lang="en-US" sz="2000"/>
              <a:t> </a:t>
            </a:r>
          </a:p>
          <a:p>
            <a:pPr algn="ctr"/>
            <a:r>
              <a:rPr b="1" dirty="0" lang="en-US" sz="2000"/>
              <a:t>The work of the glorious Father, how He, the eternal Lord</a:t>
            </a:r>
          </a:p>
          <a:p>
            <a:pPr algn="ctr"/>
            <a:r>
              <a:rPr b="1" dirty="0" lang="en-US" sz="2000"/>
              <a:t> </a:t>
            </a:r>
          </a:p>
          <a:p>
            <a:pPr algn="ctr"/>
            <a:r>
              <a:rPr b="1" dirty="0" lang="en-US" sz="2000"/>
              <a:t>Established the beginning of every wonder.</a:t>
            </a:r>
          </a:p>
          <a:p>
            <a:pPr algn="ctr"/>
            <a:r>
              <a:rPr b="1" dirty="0" lang="en-US" sz="2000"/>
              <a:t> </a:t>
            </a:r>
          </a:p>
          <a:p>
            <a:pPr algn="ctr"/>
            <a:r>
              <a:rPr b="1" dirty="0" lang="en-US" sz="2000"/>
              <a:t>For the sons of men, He, the Holy Creator</a:t>
            </a:r>
          </a:p>
          <a:p>
            <a:pPr algn="ctr"/>
            <a:r>
              <a:rPr b="1" dirty="0" lang="en-US" sz="2000"/>
              <a:t> </a:t>
            </a:r>
          </a:p>
          <a:p>
            <a:pPr algn="ctr"/>
            <a:r>
              <a:rPr b="1" dirty="0" lang="en-US" sz="2000"/>
              <a:t>First made heaven as a roof, then the</a:t>
            </a:r>
          </a:p>
          <a:p>
            <a:pPr algn="ctr"/>
            <a:r>
              <a:rPr b="1" dirty="0" lang="en-US" sz="2000"/>
              <a:t> </a:t>
            </a:r>
          </a:p>
          <a:p>
            <a:pPr algn="ctr"/>
            <a:r>
              <a:rPr b="1" dirty="0" lang="en-US" sz="2000"/>
              <a:t>Keeper of mankind, the eternal Lord</a:t>
            </a:r>
          </a:p>
          <a:p>
            <a:pPr algn="ctr"/>
            <a:r>
              <a:rPr b="1" dirty="0" lang="en-US" sz="2000"/>
              <a:t> </a:t>
            </a:r>
          </a:p>
          <a:p>
            <a:pPr algn="ctr"/>
            <a:r>
              <a:rPr b="1" dirty="0" lang="en-US" sz="2000"/>
              <a:t>God Almighty afterwards made the middle world</a:t>
            </a:r>
          </a:p>
          <a:p>
            <a:pPr algn="ctr"/>
            <a:r>
              <a:rPr b="1" dirty="0" lang="en-US" sz="2000"/>
              <a:t> </a:t>
            </a:r>
          </a:p>
          <a:p>
            <a:pPr algn="ctr"/>
            <a:r>
              <a:rPr b="1" dirty="0" lang="en-US" sz="2000"/>
              <a:t>The earth, for men. </a:t>
            </a:r>
          </a:p>
          <a:p>
            <a:pPr algn="ctr"/>
            <a:endParaRPr b="1" dirty="0" lang="en-US" sz="2000"/>
          </a:p>
          <a:p>
            <a:pPr algn="r"/>
            <a:r>
              <a:rPr b="1" dirty="0" i="1" lang="en-US" sz="2000" u="sng"/>
              <a:t>-Hymn (Caedmon)</a:t>
            </a:r>
          </a:p>
        </p:txBody>
      </p:sp>
      <p:pic>
        <p:nvPicPr>
          <p:cNvPr id="4" name="Picture 2"/>
          <p:cNvPicPr>
            <a:picLocks noChangeArrowheads="1" noChangeAspect="1"/>
          </p:cNvPicPr>
          <p:nvPr/>
        </p:nvPicPr>
        <p:blipFill rotWithShape="1">
          <a:blip r:embed="rId2">
            <a:extLst>
              <a:ext uri="{28A0092B-C50C-407E-A947-70E740481C1C}">
                <a14:useLocalDpi xmlns:a14="http://schemas.microsoft.com/office/drawing/2010/main" val="0"/>
              </a:ext>
            </a:extLst>
          </a:blip>
          <a:srcRect b="436" l="119" r="168" t="204"/>
          <a:stretch/>
        </p:blipFill>
        <p:spPr bwMode="auto">
          <a:xfrm>
            <a:off x="-6824" y="5576248"/>
            <a:ext cx="4872250" cy="1296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spTree>
    <p:extLst>
      <p:ext uri="{BB962C8B-B14F-4D97-AF65-F5344CB8AC3E}">
        <p14:creationId xmlns:p14="http://schemas.microsoft.com/office/powerpoint/2010/main" val="3727378188"/>
      </p:ext>
    </p:extLst>
  </p:cSld>
  <p:clrMapOvr>
    <a:masterClrMapping/>
  </p:clrMapOvr>
  <mc:AlternateContent xmlns:mc="http://schemas.openxmlformats.org/markup-compatibility/2006" xmlns:p14="http://schemas.microsoft.com/office/powerpoint/2010/main">
    <mc:Choice Requires="p14">
      <p:transition p14:dur="3400" spd="slow">
        <p14:reveal/>
      </p:transition>
    </mc:Choice>
    <mc:Fallback xmlns="">
      <p:transition spd="slow">
        <p:fade/>
      </p:transition>
    </mc:Fallback>
  </mc:AlternateContent>
  <p:timing>
    <p:tnLst>
      <p:par>
        <p:cTn dur="indefinite" id="1" nodeType="tmRoot" restart="never"/>
      </p:par>
    </p:tnLst>
  </p:timing>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4" name="Picture 2"/>
          <p:cNvPicPr>
            <a:picLocks noChangeArrowheads="1" noChangeAspect="1"/>
          </p:cNvPicPr>
          <p:nvPr/>
        </p:nvPicPr>
        <p:blipFill rotWithShape="1">
          <a:blip r:embed="rId2">
            <a:lum bright="20000" contrast="40000"/>
            <a:extLst>
              <a:ext uri="{28A0092B-C50C-407E-A947-70E740481C1C}">
                <a14:useLocalDpi xmlns:a14="http://schemas.microsoft.com/office/drawing/2010/main" val="0"/>
              </a:ext>
            </a:extLst>
          </a:blip>
          <a:srcRect b="67" l="120" r="94" t="167"/>
          <a:stretch/>
        </p:blipFill>
        <p:spPr bwMode="auto">
          <a:xfrm>
            <a:off x="0" y="-41118"/>
            <a:ext cx="9144000" cy="6899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spTree>
    <p:extLst>
      <p:ext uri="{BB962C8B-B14F-4D97-AF65-F5344CB8AC3E}">
        <p14:creationId xmlns:p14="http://schemas.microsoft.com/office/powerpoint/2010/main" val="1099560605"/>
      </p:ext>
    </p:extLst>
  </p:cSld>
  <p:clrMapOvr>
    <a:masterClrMapping/>
  </p:clrMapOvr>
  <mc:AlternateContent xmlns:mc="http://schemas.openxmlformats.org/markup-compatibility/2006" xmlns:p14="http://schemas.microsoft.com/office/powerpoint/2010/main">
    <mc:Choice Requires="p14">
      <p:transition p14:dur="3400" spd="slow">
        <p14:reveal/>
      </p:transition>
    </mc:Choice>
    <mc:Fallback xmlns="">
      <p:transition spd="slow">
        <p:fade/>
      </p:transition>
    </mc:Fallback>
  </mc:AlternateContent>
  <p:timing>
    <p:tnLst>
      <p:par>
        <p:cTn dur="indefinite" id="1" nodeType="tmRoot" restart="never"/>
      </p:par>
    </p:tnLst>
  </p:timing>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3" name="Picture 2"/>
          <p:cNvPicPr>
            <a:picLocks noChangeArrowheads="1" noChangeAspect="1"/>
          </p:cNvPicPr>
          <p:nvPr/>
        </p:nvPicPr>
        <p:blipFill rotWithShape="1">
          <a:blip r:embed="rId2">
            <a:lum bright="20000" contrast="40000"/>
            <a:extLst>
              <a:ext uri="{28A0092B-C50C-407E-A947-70E740481C1C}">
                <a14:useLocalDpi xmlns:a14="http://schemas.microsoft.com/office/drawing/2010/main" val="0"/>
              </a:ext>
            </a:extLst>
          </a:blip>
          <a:srcRect l="58" r="57" t="97"/>
          <a:stretch/>
        </p:blipFill>
        <p:spPr bwMode="auto">
          <a:xfrm>
            <a:off x="-113316" y="0"/>
            <a:ext cx="9257316" cy="6851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spTree>
    <p:extLst>
      <p:ext uri="{BB962C8B-B14F-4D97-AF65-F5344CB8AC3E}">
        <p14:creationId xmlns:p14="http://schemas.microsoft.com/office/powerpoint/2010/main" val="1287079615"/>
      </p:ext>
    </p:extLst>
  </p:cSld>
  <p:clrMapOvr>
    <a:masterClrMapping/>
  </p:clrMapOvr>
  <mc:AlternateContent xmlns:mc="http://schemas.openxmlformats.org/markup-compatibility/2006" xmlns:p14="http://schemas.microsoft.com/office/powerpoint/2010/main">
    <mc:Choice Requires="p14">
      <p:transition p14:dur="3400" spd="slow">
        <p14:reveal/>
      </p:transition>
    </mc:Choice>
    <mc:Fallback xmlns="">
      <p:transition spd="slow">
        <p:fade/>
      </p:transition>
    </mc:Fallback>
  </mc:AlternateContent>
  <p:timing>
    <p:tnLst>
      <p:par>
        <p:cTn dur="indefinite" id="1" nodeType="tmRoot" restart="never"/>
      </p:par>
    </p:tnLst>
  </p:timing>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5122" name="Picture 2"/>
          <p:cNvPicPr>
            <a:picLocks noChangeArrowheads="1" noChangeAspect="1"/>
          </p:cNvPicPr>
          <p:nvPr/>
        </p:nvPicPr>
        <p:blipFill rotWithShape="1">
          <a:blip r:embed="rId2">
            <a:lum bright="20000" contrast="40000"/>
            <a:extLst>
              <a:ext uri="{28A0092B-C50C-407E-A947-70E740481C1C}">
                <a14:useLocalDpi xmlns:a14="http://schemas.microsoft.com/office/drawing/2010/main" val="0"/>
              </a:ext>
            </a:extLst>
          </a:blip>
          <a:srcRect b="89" l="75" r="9" t="32"/>
          <a:stretch/>
        </p:blipFill>
        <p:spPr bwMode="auto">
          <a:xfrm>
            <a:off x="0" y="-49014"/>
            <a:ext cx="9144000" cy="6872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spTree>
    <p:extLst>
      <p:ext uri="{BB962C8B-B14F-4D97-AF65-F5344CB8AC3E}">
        <p14:creationId xmlns:p14="http://schemas.microsoft.com/office/powerpoint/2010/main" val="1949221377"/>
      </p:ext>
    </p:extLst>
  </p:cSld>
  <p:clrMapOvr>
    <a:masterClrMapping/>
  </p:clrMapOvr>
  <mc:AlternateContent xmlns:mc="http://schemas.openxmlformats.org/markup-compatibility/2006" xmlns:p14="http://schemas.microsoft.com/office/powerpoint/2010/main">
    <mc:Choice Requires="p14">
      <p:transition p14:dur="3400" spd="slow">
        <p14:reveal/>
      </p:transition>
    </mc:Choice>
    <mc:Fallback xmlns="">
      <p:transition spd="slow">
        <p:fade/>
      </p:transition>
    </mc:Fallback>
  </mc:AlternateContent>
  <p:timing>
    <p:tnLst>
      <p:par>
        <p:cTn dur="indefinite" id="1" nodeType="tmRoot" restart="never"/>
      </p:par>
    </p:tnLst>
  </p:timing>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6147" name="Picture 3"/>
          <p:cNvPicPr>
            <a:picLocks noChangeArrowheads="1" noChangeAspect="1"/>
          </p:cNvPicPr>
          <p:nvPr/>
        </p:nvPicPr>
        <p:blipFill rotWithShape="1">
          <a:blip r:embed="rId2">
            <a:extLst>
              <a:ext uri="{BEBA8EAE-BF5A-486C-A8C5-ECC9F3942E4B}">
                <a14:imgProps xmlns:a14="http://schemas.microsoft.com/office/drawing/2010/main">
                  <a14:imgLayer r:embed="rId3">
                    <a14:imgEffect>
                      <a14:colorTemperature colorTemp="11200"/>
                    </a14:imgEffect>
                    <a14:imgEffect>
                      <a14:brightnessContrast bright="20000" contrast="40000"/>
                    </a14:imgEffect>
                  </a14:imgLayer>
                </a14:imgProps>
              </a:ext>
              <a:ext uri="{28A0092B-C50C-407E-A947-70E740481C1C}">
                <a14:useLocalDpi xmlns:a14="http://schemas.microsoft.com/office/drawing/2010/main" val="0"/>
              </a:ext>
            </a:extLst>
          </a:blip>
          <a:srcRect b="125" l="57" r="57" t="174"/>
          <a:stretch/>
        </p:blipFill>
        <p:spPr bwMode="auto">
          <a:xfrm>
            <a:off x="0" y="0"/>
            <a:ext cx="9144000" cy="6867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spTree>
    <p:extLst>
      <p:ext uri="{BB962C8B-B14F-4D97-AF65-F5344CB8AC3E}">
        <p14:creationId xmlns:p14="http://schemas.microsoft.com/office/powerpoint/2010/main" val="1363981132"/>
      </p:ext>
    </p:extLst>
  </p:cSld>
  <p:clrMapOvr>
    <a:masterClrMapping/>
  </p:clrMapOvr>
  <mc:AlternateContent xmlns:mc="http://schemas.openxmlformats.org/markup-compatibility/2006" xmlns:p14="http://schemas.microsoft.com/office/powerpoint/2010/main">
    <mc:Choice Requires="p14">
      <p:transition p14:dur="3400" spd="slow">
        <p14:reveal/>
      </p:transition>
    </mc:Choice>
    <mc:Fallback xmlns="">
      <p:transition spd="slow">
        <p:fade/>
      </p:transition>
    </mc:Fallback>
  </mc:AlternateContent>
  <p:timing>
    <p:tnLst>
      <p:par>
        <p:cTn dur="indefinite" id="1" nodeType="tmRoot" restart="never"/>
      </p:par>
    </p:tnLst>
  </p:timing>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7170" name="Picture 2"/>
          <p:cNvPicPr>
            <a:picLocks noChangeArrowheads="1" noChangeAspect="1"/>
          </p:cNvPicPr>
          <p:nvPr/>
        </p:nvPicPr>
        <p:blipFill rotWithShape="1">
          <a:blip r:embed="rId2">
            <a:lum bright="20000" contrast="40000"/>
            <a:extLst>
              <a:ext uri="{28A0092B-C50C-407E-A947-70E740481C1C}">
                <a14:useLocalDpi xmlns:a14="http://schemas.microsoft.com/office/drawing/2010/main" val="0"/>
              </a:ext>
            </a:extLst>
          </a:blip>
          <a:srcRect b="183" l="132" r="93" t="105"/>
          <a:stretch/>
        </p:blipFill>
        <p:spPr bwMode="auto">
          <a:xfrm>
            <a:off x="27709" y="0"/>
            <a:ext cx="9107422"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spTree>
    <p:extLst>
      <p:ext uri="{BB962C8B-B14F-4D97-AF65-F5344CB8AC3E}">
        <p14:creationId xmlns:p14="http://schemas.microsoft.com/office/powerpoint/2010/main" val="1800389814"/>
      </p:ext>
    </p:extLst>
  </p:cSld>
  <p:clrMapOvr>
    <a:masterClrMapping/>
  </p:clrMapOvr>
  <mc:AlternateContent xmlns:mc="http://schemas.openxmlformats.org/markup-compatibility/2006" xmlns:p14="http://schemas.microsoft.com/office/powerpoint/2010/main">
    <mc:Choice Requires="p14">
      <p:transition p14:dur="3400" spd="slow">
        <p14:reveal/>
      </p:transition>
    </mc:Choice>
    <mc:Fallback xmlns="">
      <p:transition spd="slow">
        <p:fade/>
      </p:transition>
    </mc:Fallback>
  </mc:AlternateContent>
  <p:timing>
    <p:tnLst>
      <p:par>
        <p:cTn dur="indefinite" id="1" nodeType="tmRoot" restart="never"/>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446</TotalTime>
  <Words>812</Words>
  <Application>Microsoft Office PowerPoint</Application>
  <PresentationFormat>On-screen Show (4:3)</PresentationFormat>
  <Paragraphs>99</Paragraphs>
  <Slides>18</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18</vt:i4>
      </vt:variant>
    </vt:vector>
  </HeadingPairs>
  <TitlesOfParts>
    <vt:vector size="29" baseType="lpstr">
      <vt:lpstr>宋体</vt:lpstr>
      <vt:lpstr>Agency FB</vt:lpstr>
      <vt:lpstr>Arial</vt:lpstr>
      <vt:lpstr>Baskerville Old Face</vt:lpstr>
      <vt:lpstr>Batang</vt:lpstr>
      <vt:lpstr>Bell MT</vt:lpstr>
      <vt:lpstr>Bodoni MT</vt:lpstr>
      <vt:lpstr>Calibri</vt:lpstr>
      <vt:lpstr>Old English Text MT</vt:lpstr>
      <vt:lpstr>Wingdings</vt:lpstr>
      <vt:lpstr>Office Theme</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Rayan</dc:creator>
  <cp:lastModifiedBy>Windows User</cp:lastModifiedBy>
  <cp:revision>62</cp:revision>
  <dcterms:created xsi:type="dcterms:W3CDTF">2006-08-16T00:00:00Z</dcterms:created>
  <dcterms:modified xsi:type="dcterms:W3CDTF">2024-11-11T16:52:12Z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868749</vt:lpwstr>
  </property>
  <property fmtid="{D5CDD505-2E9C-101B-9397-08002B2CF9AE}" name="NXPowerLiteSettings" pid="3">
    <vt:lpwstr>F7000400038000</vt:lpwstr>
  </property>
  <property fmtid="{D5CDD505-2E9C-101B-9397-08002B2CF9AE}" name="NXPowerLiteVersion" pid="4">
    <vt:lpwstr>S10.3.1</vt:lpwstr>
  </property>
</Properties>
</file>