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19/11/2024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Canons of Taxation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fontScale="92500" lnSpcReduction="10000"/>
          </a:bodyPr>
          <a:lstStyle/>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algn="r">
              <a:buNone/>
            </a:pPr>
            <a:r>
              <a:rPr lang="en-US" dirty="0" smtClean="0">
                <a:latin typeface="Times New Roman" pitchFamily="18" charset="0"/>
                <a:cs typeface="Times New Roman" pitchFamily="18" charset="0"/>
              </a:rPr>
              <a:t>Assistant Professor,</a:t>
            </a:r>
          </a:p>
          <a:p>
            <a:pPr algn="r">
              <a:buNone/>
            </a:pPr>
            <a:r>
              <a:rPr lang="en-US" dirty="0" smtClean="0">
                <a:latin typeface="Times New Roman" pitchFamily="18" charset="0"/>
                <a:cs typeface="Times New Roman" pitchFamily="18" charset="0"/>
              </a:rPr>
              <a:t>PG &amp; Research Department of Commerce,</a:t>
            </a:r>
          </a:p>
          <a:p>
            <a:pPr algn="r">
              <a:buNone/>
            </a:pPr>
            <a:r>
              <a:rPr lang="en-US" dirty="0" smtClean="0">
                <a:latin typeface="Times New Roman" pitchFamily="18" charset="0"/>
                <a:cs typeface="Times New Roman" pitchFamily="18" charset="0"/>
              </a:rPr>
              <a:t>Cardamom Planters’ Association College,</a:t>
            </a:r>
          </a:p>
          <a:p>
            <a:pPr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914399"/>
          </a:xfrm>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Canons </a:t>
            </a:r>
            <a:r>
              <a:rPr lang="en-US" b="1" dirty="0" smtClean="0">
                <a:latin typeface="Times New Roman" pitchFamily="18" charset="0"/>
                <a:cs typeface="Times New Roman" pitchFamily="18" charset="0"/>
              </a:rPr>
              <a:t>of Taxation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990600" y="2286000"/>
            <a:ext cx="7086600" cy="3352800"/>
          </a:xfrm>
        </p:spPr>
        <p:txBody>
          <a:bodyPr>
            <a:normAutofit fontScale="92500" lnSpcReduction="20000"/>
          </a:bodyPr>
          <a:lstStyle/>
          <a:p>
            <a:pPr algn="l"/>
            <a:r>
              <a:rPr lang="en-US" sz="3500" b="1" dirty="0" smtClean="0">
                <a:solidFill>
                  <a:schemeClr val="tx1"/>
                </a:solidFill>
                <a:latin typeface="Times New Roman" pitchFamily="18" charset="0"/>
                <a:cs typeface="Times New Roman" pitchFamily="18" charset="0"/>
              </a:rPr>
              <a:t>Meaning</a:t>
            </a:r>
          </a:p>
          <a:p>
            <a:pPr algn="just"/>
            <a:r>
              <a:rPr lang="en-US" sz="3500" dirty="0" smtClean="0">
                <a:solidFill>
                  <a:schemeClr val="tx1"/>
                </a:solidFill>
                <a:latin typeface="Times New Roman" pitchFamily="18" charset="0"/>
                <a:cs typeface="Times New Roman" pitchFamily="18" charset="0"/>
              </a:rPr>
              <a:t>	Canons </a:t>
            </a:r>
            <a:r>
              <a:rPr lang="en-US" sz="3500" dirty="0" smtClean="0">
                <a:solidFill>
                  <a:schemeClr val="tx1"/>
                </a:solidFill>
                <a:latin typeface="Times New Roman" pitchFamily="18" charset="0"/>
                <a:cs typeface="Times New Roman" pitchFamily="18" charset="0"/>
              </a:rPr>
              <a:t>of taxation refer to the administrative aspects of a tax. </a:t>
            </a:r>
            <a:r>
              <a:rPr lang="en-US" sz="3500" dirty="0" smtClean="0">
                <a:solidFill>
                  <a:schemeClr val="tx1"/>
                </a:solidFill>
                <a:latin typeface="Times New Roman" pitchFamily="18" charset="0"/>
                <a:cs typeface="Times New Roman" pitchFamily="18" charset="0"/>
              </a:rPr>
              <a:t>They relate to the rate, amount, method of levy and collection of a tax. In other words, the characteristics or qualities which a good tax should possess are described as canons of taxation.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
            </a:r>
            <a:br>
              <a:rPr lang="en-US" b="1" u="sng" dirty="0" smtClean="0"/>
            </a:br>
            <a:r>
              <a:rPr lang="en-US" b="1" dirty="0" smtClean="0">
                <a:latin typeface="Times New Roman" pitchFamily="18" charset="0"/>
                <a:cs typeface="Times New Roman" pitchFamily="18" charset="0"/>
              </a:rPr>
              <a:t>Canons </a:t>
            </a:r>
            <a:r>
              <a:rPr lang="en-US" b="1" dirty="0" smtClean="0">
                <a:latin typeface="Times New Roman" pitchFamily="18" charset="0"/>
                <a:cs typeface="Times New Roman" pitchFamily="18" charset="0"/>
              </a:rPr>
              <a:t>of Taxation and Equity in </a:t>
            </a:r>
            <a:r>
              <a:rPr lang="en-US" b="1" dirty="0" smtClean="0">
                <a:latin typeface="Times New Roman" pitchFamily="18" charset="0"/>
                <a:cs typeface="Times New Roman" pitchFamily="18" charset="0"/>
              </a:rPr>
              <a:t>Taxation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just">
              <a:buNone/>
            </a:pPr>
            <a:r>
              <a:rPr lang="en-US" b="1" u="sng" dirty="0" smtClean="0"/>
              <a:t>1</a:t>
            </a:r>
            <a:r>
              <a:rPr lang="en-US" b="1" u="sng" dirty="0" smtClean="0">
                <a:latin typeface="Times New Roman" pitchFamily="18" charset="0"/>
                <a:cs typeface="Times New Roman" pitchFamily="18" charset="0"/>
              </a:rPr>
              <a:t>. Canons of Taxation:</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Canons </a:t>
            </a:r>
            <a:r>
              <a:rPr lang="en-US" dirty="0" smtClean="0">
                <a:latin typeface="Times New Roman" pitchFamily="18" charset="0"/>
                <a:cs typeface="Times New Roman" pitchFamily="18" charset="0"/>
              </a:rPr>
              <a:t>of taxation refer to the administrative aspects of a tax. They relate to the rate, amount, method of levy and collection of a tax.</a:t>
            </a: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In </a:t>
            </a:r>
            <a:r>
              <a:rPr lang="en-US" dirty="0" smtClean="0">
                <a:latin typeface="Times New Roman" pitchFamily="18" charset="0"/>
                <a:cs typeface="Times New Roman" pitchFamily="18" charset="0"/>
              </a:rPr>
              <a:t>other words, the characteristics or qualities which a good tax should possess are described as canons of taxation. It must be noted that canons refer to the qualities of an isolated tax and not to the tax system as a whole. A good tax system should have a proper combination of all kinds of taxes having different canons.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Times New Roman" pitchFamily="18" charset="0"/>
                <a:cs typeface="Times New Roman" pitchFamily="18" charset="0"/>
              </a:rPr>
              <a:t>According to Adam Smith, there are four canons or maxims of taxation on the administrative side of public finance which are still </a:t>
            </a:r>
            <a:r>
              <a:rPr lang="en-US" sz="2000" dirty="0" err="1" smtClean="0">
                <a:latin typeface="Times New Roman" pitchFamily="18" charset="0"/>
                <a:cs typeface="Times New Roman" pitchFamily="18" charset="0"/>
              </a:rPr>
              <a:t>recognised</a:t>
            </a:r>
            <a:r>
              <a:rPr lang="en-US" sz="2000" dirty="0" smtClean="0">
                <a:latin typeface="Times New Roman" pitchFamily="18" charset="0"/>
                <a:cs typeface="Times New Roman" pitchFamily="18" charset="0"/>
              </a:rPr>
              <a:t> as classic</a:t>
            </a:r>
            <a:r>
              <a:rPr lang="en-US" sz="2000" dirty="0" smtClean="0"/>
              <a:t>.</a:t>
            </a:r>
            <a:br>
              <a:rPr lang="en-US" sz="2000" dirty="0" smtClean="0"/>
            </a:br>
            <a:endParaRPr lang="en-US" sz="2000" dirty="0"/>
          </a:p>
        </p:txBody>
      </p:sp>
      <p:sp>
        <p:nvSpPr>
          <p:cNvPr id="3" name="Content Placeholder 2"/>
          <p:cNvSpPr>
            <a:spLocks noGrp="1"/>
          </p:cNvSpPr>
          <p:nvPr>
            <p:ph idx="1"/>
          </p:nvPr>
        </p:nvSpPr>
        <p:spPr/>
        <p:txBody>
          <a:bodyPr>
            <a:normAutofit fontScale="47500" lnSpcReduction="20000"/>
          </a:bodyPr>
          <a:lstStyle/>
          <a:p>
            <a:pPr>
              <a:buNone/>
            </a:pPr>
            <a:r>
              <a:rPr lang="en-US" dirty="0" smtClean="0"/>
              <a:t>	</a:t>
            </a:r>
            <a:r>
              <a:rPr lang="en-US" sz="4500" dirty="0" smtClean="0">
                <a:latin typeface="Times New Roman" pitchFamily="18" charset="0"/>
                <a:cs typeface="Times New Roman" pitchFamily="18" charset="0"/>
              </a:rPr>
              <a:t>To him a good tax is one which contains:</a:t>
            </a:r>
          </a:p>
          <a:p>
            <a:pPr>
              <a:buNone/>
            </a:pPr>
            <a:r>
              <a:rPr lang="en-US" sz="4500" dirty="0" smtClean="0">
                <a:latin typeface="Times New Roman" pitchFamily="18" charset="0"/>
                <a:cs typeface="Times New Roman" pitchFamily="18" charset="0"/>
              </a:rPr>
              <a:t>		1. Canon of equality or </a:t>
            </a:r>
            <a:r>
              <a:rPr lang="en-US" sz="4500" dirty="0" smtClean="0">
                <a:latin typeface="Times New Roman" pitchFamily="18" charset="0"/>
                <a:cs typeface="Times New Roman" pitchFamily="18" charset="0"/>
              </a:rPr>
              <a:t>equity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2. Canon of </a:t>
            </a:r>
            <a:r>
              <a:rPr lang="en-US" sz="4500" dirty="0" smtClean="0">
                <a:latin typeface="Times New Roman" pitchFamily="18" charset="0"/>
                <a:cs typeface="Times New Roman" pitchFamily="18" charset="0"/>
              </a:rPr>
              <a:t>certainty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3. Canon of </a:t>
            </a:r>
            <a:r>
              <a:rPr lang="en-US" sz="4500" dirty="0" smtClean="0">
                <a:latin typeface="Times New Roman" pitchFamily="18" charset="0"/>
                <a:cs typeface="Times New Roman" pitchFamily="18" charset="0"/>
              </a:rPr>
              <a:t>economy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4. Canon of </a:t>
            </a:r>
            <a:r>
              <a:rPr lang="en-US" sz="4500" dirty="0" smtClean="0">
                <a:latin typeface="Times New Roman" pitchFamily="18" charset="0"/>
                <a:cs typeface="Times New Roman" pitchFamily="18" charset="0"/>
              </a:rPr>
              <a:t>convenience</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To these four canons, economists like </a:t>
            </a:r>
            <a:r>
              <a:rPr lang="en-US" sz="4500" dirty="0" err="1" smtClean="0">
                <a:latin typeface="Times New Roman" pitchFamily="18" charset="0"/>
                <a:cs typeface="Times New Roman" pitchFamily="18" charset="0"/>
              </a:rPr>
              <a:t>Bastable</a:t>
            </a:r>
            <a:r>
              <a:rPr lang="en-US" sz="4500" dirty="0" smtClean="0">
                <a:latin typeface="Times New Roman" pitchFamily="18" charset="0"/>
                <a:cs typeface="Times New Roman" pitchFamily="18" charset="0"/>
              </a:rPr>
              <a:t> have added a few more which are as under:		</a:t>
            </a:r>
          </a:p>
          <a:p>
            <a:pPr>
              <a:buNone/>
            </a:pPr>
            <a:r>
              <a:rPr lang="en-US" sz="4500" dirty="0" smtClean="0">
                <a:latin typeface="Times New Roman" pitchFamily="18" charset="0"/>
                <a:cs typeface="Times New Roman" pitchFamily="18" charset="0"/>
              </a:rPr>
              <a:t>		5. Canon of </a:t>
            </a:r>
            <a:r>
              <a:rPr lang="en-US" sz="4500" dirty="0" smtClean="0">
                <a:latin typeface="Times New Roman" pitchFamily="18" charset="0"/>
                <a:cs typeface="Times New Roman" pitchFamily="18" charset="0"/>
              </a:rPr>
              <a:t>elasticity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6. Canon of </a:t>
            </a:r>
            <a:r>
              <a:rPr lang="en-US" sz="4500" dirty="0" smtClean="0">
                <a:latin typeface="Times New Roman" pitchFamily="18" charset="0"/>
                <a:cs typeface="Times New Roman" pitchFamily="18" charset="0"/>
              </a:rPr>
              <a:t>productivity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7. Canon of </a:t>
            </a:r>
            <a:r>
              <a:rPr lang="en-US" sz="4500" dirty="0" smtClean="0">
                <a:latin typeface="Times New Roman" pitchFamily="18" charset="0"/>
                <a:cs typeface="Times New Roman" pitchFamily="18" charset="0"/>
              </a:rPr>
              <a:t>simplicity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8. Canon of </a:t>
            </a:r>
            <a:r>
              <a:rPr lang="en-US" sz="4500" dirty="0" smtClean="0">
                <a:latin typeface="Times New Roman" pitchFamily="18" charset="0"/>
                <a:cs typeface="Times New Roman" pitchFamily="18" charset="0"/>
              </a:rPr>
              <a:t>diversity</a:t>
            </a:r>
            <a:endParaRPr lang="en-US" sz="4500" dirty="0" smtClean="0">
              <a:latin typeface="Times New Roman" pitchFamily="18" charset="0"/>
              <a:cs typeface="Times New Roman" pitchFamily="18" charset="0"/>
            </a:endParaRPr>
          </a:p>
          <a:p>
            <a:pPr>
              <a:buNone/>
            </a:pPr>
            <a:r>
              <a:rPr lang="en-US" sz="4500" dirty="0" smtClean="0">
                <a:latin typeface="Times New Roman" pitchFamily="18" charset="0"/>
                <a:cs typeface="Times New Roman" pitchFamily="18" charset="0"/>
              </a:rPr>
              <a:t>		9. Canon of expediency</a:t>
            </a:r>
            <a:endParaRPr lang="en-US" sz="4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Different </a:t>
            </a:r>
            <a:r>
              <a:rPr lang="en-US" b="1" dirty="0" smtClean="0">
                <a:latin typeface="Times New Roman" pitchFamily="18" charset="0"/>
                <a:cs typeface="Times New Roman" pitchFamily="18" charset="0"/>
              </a:rPr>
              <a:t>Canons of Taxation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lgn="just">
              <a:buNone/>
            </a:pPr>
            <a:r>
              <a:rPr lang="en-US" b="1" dirty="0" smtClean="0"/>
              <a:t>1. </a:t>
            </a:r>
            <a:r>
              <a:rPr lang="en-US" b="1" dirty="0" smtClean="0">
                <a:latin typeface="Times New Roman" pitchFamily="18" charset="0"/>
                <a:cs typeface="Times New Roman" pitchFamily="18" charset="0"/>
              </a:rPr>
              <a:t>Canon of </a:t>
            </a:r>
            <a:r>
              <a:rPr lang="en-US" b="1" dirty="0" smtClean="0">
                <a:latin typeface="Times New Roman" pitchFamily="18" charset="0"/>
                <a:cs typeface="Times New Roman" pitchFamily="18" charset="0"/>
              </a:rPr>
              <a:t>Equality</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Every </a:t>
            </a:r>
            <a:r>
              <a:rPr lang="en-US" dirty="0" smtClean="0">
                <a:latin typeface="Times New Roman" pitchFamily="18" charset="0"/>
                <a:cs typeface="Times New Roman" pitchFamily="18" charset="0"/>
              </a:rPr>
              <a:t>fiscal economist, along with Adam Smith, stresses that taxation must ensure justice. The canon of equality or equity implies that the burden of taxation must be distributed equally or equitably in relation to the ability of the tax payers.</a:t>
            </a: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Equity </a:t>
            </a:r>
            <a:r>
              <a:rPr lang="en-US" dirty="0" smtClean="0">
                <a:latin typeface="Times New Roman" pitchFamily="18" charset="0"/>
                <a:cs typeface="Times New Roman" pitchFamily="18" charset="0"/>
              </a:rPr>
              <a:t>or social justice demands that the rich people should bear a heavier burden of tax and the poor a lesser burden. Hence, a tax system should contain progressive tax rates based on the tax-payer’s ability to pay and sacrifice.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Canon of Certainty</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4724400"/>
          </a:xfrm>
        </p:spPr>
        <p:txBody>
          <a:bodyPr>
            <a:noAutofit/>
          </a:bodyPr>
          <a:lstStyle/>
          <a:p>
            <a:pPr algn="just">
              <a:buNone/>
            </a:pPr>
            <a:r>
              <a:rPr lang="en-US"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	Taxation </a:t>
            </a:r>
            <a:r>
              <a:rPr lang="en-US" sz="2200" dirty="0" smtClean="0">
                <a:latin typeface="Times New Roman" pitchFamily="18" charset="0"/>
                <a:cs typeface="Times New Roman" pitchFamily="18" charset="0"/>
              </a:rPr>
              <a:t>must have an element of certainty. According to Adam Smith, “the tax which each individual is bound to pay ought to be certain and not arbitrary. The time of payment, the manner of payment, the amount to be paid ought to be clear and plain to the contributor and to every other person.”</a:t>
            </a:r>
          </a:p>
          <a:p>
            <a:pPr algn="just">
              <a:buNone/>
            </a:pPr>
            <a:r>
              <a:rPr lang="en-US" sz="2200" dirty="0" smtClean="0">
                <a:latin typeface="Times New Roman" pitchFamily="18" charset="0"/>
                <a:cs typeface="Times New Roman" pitchFamily="18" charset="0"/>
              </a:rPr>
              <a:t>The certainty aspects of taxation are:</a:t>
            </a:r>
          </a:p>
          <a:p>
            <a:pPr algn="just">
              <a:buNone/>
            </a:pPr>
            <a:r>
              <a:rPr lang="en-US" sz="2200" dirty="0" smtClean="0">
                <a:latin typeface="Times New Roman" pitchFamily="18" charset="0"/>
                <a:cs typeface="Times New Roman" pitchFamily="18" charset="0"/>
              </a:rPr>
              <a:t>	1. Certainty of effective incidence i.e., who shall bear the tax burden.</a:t>
            </a:r>
          </a:p>
          <a:p>
            <a:pPr algn="just">
              <a:buNone/>
            </a:pPr>
            <a:r>
              <a:rPr lang="en-US" sz="2200" dirty="0" smtClean="0">
                <a:latin typeface="Times New Roman" pitchFamily="18" charset="0"/>
                <a:cs typeface="Times New Roman" pitchFamily="18" charset="0"/>
              </a:rPr>
              <a:t>	2. Certainty of liability as to how much shall be the tax amount payable in a particular period. This the tax payers as well as the exchequer should unambiguously know.</a:t>
            </a:r>
          </a:p>
          <a:p>
            <a:pPr algn="just">
              <a:buNone/>
            </a:pPr>
            <a:r>
              <a:rPr lang="en-US" sz="2200" dirty="0" smtClean="0">
                <a:latin typeface="Times New Roman" pitchFamily="18" charset="0"/>
                <a:cs typeface="Times New Roman" pitchFamily="18" charset="0"/>
              </a:rPr>
              <a:t>	3. Certainty of revenue i.e., the government should be certain about the estimated collection of revenue from a given tax levied.</a:t>
            </a:r>
          </a:p>
          <a:p>
            <a:pPr algn="just"/>
            <a:endParaRPr lang="en-US"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 Canon of Economy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a:t>
            </a:r>
            <a:r>
              <a:rPr lang="en-US" dirty="0" smtClean="0"/>
              <a:t>	</a:t>
            </a:r>
            <a:r>
              <a:rPr lang="en-US" sz="2700" dirty="0" smtClean="0">
                <a:latin typeface="Times New Roman" pitchFamily="18" charset="0"/>
                <a:cs typeface="Times New Roman" pitchFamily="18" charset="0"/>
              </a:rPr>
              <a:t>This </a:t>
            </a:r>
            <a:r>
              <a:rPr lang="en-US" sz="2700" dirty="0" smtClean="0">
                <a:latin typeface="Times New Roman" pitchFamily="18" charset="0"/>
                <a:cs typeface="Times New Roman" pitchFamily="18" charset="0"/>
              </a:rPr>
              <a:t>principle suggests that the cost of collecting a tax should not be exorbitant but be the minimum. Extravagant tax collection machinery is not justified. According to Adam Smith, “Every tax has to be contrived as both to take and keep out of the pockets of the people as little as possible over and above what it brings into the public treasury of the state.”</a:t>
            </a:r>
          </a:p>
          <a:p>
            <a:pPr algn="just">
              <a:buNone/>
            </a:pPr>
            <a:r>
              <a:rPr lang="en-US"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	Owing </a:t>
            </a:r>
            <a:r>
              <a:rPr lang="en-US" sz="2700" dirty="0" smtClean="0">
                <a:latin typeface="Times New Roman" pitchFamily="18" charset="0"/>
                <a:cs typeface="Times New Roman" pitchFamily="18" charset="0"/>
              </a:rPr>
              <a:t>to the complex and ever-changing nature of taxation laws in India, government has to maintain elaborate tax collection machinery with a large staff of highly trained personnel involving high administrative costs and inordinate delay in assessment and collection of tax.</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latin typeface="Times New Roman" pitchFamily="18" charset="0"/>
                <a:cs typeface="Times New Roman" pitchFamily="18" charset="0"/>
              </a:rPr>
              <a:t>4. Canon of Convenience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86000"/>
            <a:ext cx="8229600" cy="2971800"/>
          </a:xfrm>
        </p:spPr>
        <p:txBody>
          <a:bodyPr>
            <a:normAutofit/>
          </a:bodyPr>
          <a:lstStyle/>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sz="2500" dirty="0" smtClean="0">
                <a:latin typeface="Times New Roman" pitchFamily="18" charset="0"/>
                <a:cs typeface="Times New Roman" pitchFamily="18" charset="0"/>
              </a:rPr>
              <a:t>According to this canon, tax should be collected in a convenient manner from the tax payers. Adam Smith stresses: “Every tax ought to be levied at the time or in the manner in which it is most likely to be convenient for the contributor to pay it.” For example, it is convenient to pay a tax when it is deducted at source from the salaried classes at the time of paying salaries.</a:t>
            </a:r>
            <a:endParaRPr lang="en-US" sz="25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5. Canon of Elasticity</a:t>
            </a:r>
            <a:r>
              <a:rPr lang="en-US" dirty="0" smtClean="0"/>
              <a:t/>
            </a:r>
            <a:br>
              <a:rPr lang="en-US" dirty="0" smtClean="0"/>
            </a:br>
            <a:endParaRPr lang="en-US" dirty="0"/>
          </a:p>
        </p:txBody>
      </p:sp>
      <p:sp>
        <p:nvSpPr>
          <p:cNvPr id="3" name="Content Placeholder 2"/>
          <p:cNvSpPr>
            <a:spLocks noGrp="1"/>
          </p:cNvSpPr>
          <p:nvPr>
            <p:ph idx="1"/>
          </p:nvPr>
        </p:nvSpPr>
        <p:spPr>
          <a:xfrm>
            <a:off x="457200" y="1447801"/>
            <a:ext cx="8229600" cy="2819400"/>
          </a:xfrm>
        </p:spPr>
        <p:txBody>
          <a:bodyPr/>
          <a:lstStyle/>
          <a:p>
            <a:pPr algn="just">
              <a:buNone/>
            </a:pPr>
            <a:r>
              <a:rPr lang="en-US" dirty="0" smtClean="0"/>
              <a:t>	</a:t>
            </a:r>
            <a:r>
              <a:rPr lang="en-US" dirty="0" smtClean="0">
                <a:latin typeface="Times New Roman" pitchFamily="18" charset="0"/>
                <a:cs typeface="Times New Roman" pitchFamily="18" charset="0"/>
              </a:rPr>
              <a:t>Taxation should be elastic in nature in the sense that more revenue is automatically fetched when income of the people rises. This means that taxation must have built-in flexibility.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smtClean="0"/>
              <a:t/>
            </a:r>
            <a:br>
              <a:rPr lang="en-US" b="1" u="sng" dirty="0" smtClean="0"/>
            </a:br>
            <a:r>
              <a:rPr lang="en-US" b="1" dirty="0" smtClean="0">
                <a:latin typeface="Times New Roman" pitchFamily="18" charset="0"/>
                <a:cs typeface="Times New Roman" pitchFamily="18" charset="0"/>
              </a:rPr>
              <a:t>6</a:t>
            </a:r>
            <a:r>
              <a:rPr lang="en-US" b="1" dirty="0" smtClean="0">
                <a:latin typeface="Times New Roman" pitchFamily="18" charset="0"/>
                <a:cs typeface="Times New Roman" pitchFamily="18" charset="0"/>
              </a:rPr>
              <a:t>. Canon of Productivity</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This implies that a tax must yield sufficient revenue and not adversely affect production in the economy.</a:t>
            </a:r>
          </a:p>
          <a:p>
            <a:pPr>
              <a:buNone/>
            </a:pPr>
            <a:r>
              <a:rPr lang="en-US" b="1" dirty="0" smtClean="0"/>
              <a:t> </a:t>
            </a:r>
            <a:endParaRPr lang="en-US" dirty="0" smtClean="0"/>
          </a:p>
          <a:p>
            <a:pPr algn="just">
              <a:buNone/>
            </a:pPr>
            <a:r>
              <a:rPr lang="en-US" b="1" dirty="0" smtClean="0">
                <a:latin typeface="Times New Roman" pitchFamily="18" charset="0"/>
                <a:cs typeface="Times New Roman" pitchFamily="18" charset="0"/>
              </a:rPr>
              <a:t>7. Canon of Simplicity</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This norm suggests that tax rates and tax systems ought to be simple and comprehensible and not to be complex and beyond the understanding of the layman. This is what is rarely found in the Indian tax structure.</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smtClean="0"/>
              <a:t/>
            </a:r>
            <a:br>
              <a:rPr lang="en-US" b="1" u="sng" dirty="0" smtClean="0"/>
            </a:br>
            <a:r>
              <a:rPr lang="en-US" b="1" dirty="0" smtClean="0"/>
              <a:t>8</a:t>
            </a:r>
            <a:r>
              <a:rPr lang="en-US" b="1" dirty="0" smtClean="0"/>
              <a:t>. Canon of Diversity</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419601"/>
          </a:xfrm>
        </p:spPr>
        <p:txBody>
          <a:bodyPr>
            <a:normAutofit fontScale="92500"/>
          </a:bodyPr>
          <a:lstStyle/>
          <a:p>
            <a:pPr algn="just">
              <a:buNone/>
            </a:pPr>
            <a:r>
              <a:rPr lang="en-US" dirty="0" smtClean="0">
                <a:latin typeface="Times New Roman" pitchFamily="18" charset="0"/>
                <a:cs typeface="Times New Roman" pitchFamily="18" charset="0"/>
              </a:rPr>
              <a:t>		Canon of diversity implies that there should be a multiple tax system of diverse nature rather than having a single tax system. In the former case, the tax payer will not be burdened with a high incidence of tax in the aggregate</a:t>
            </a:r>
            <a:r>
              <a:rPr lang="en-US" dirty="0" smtClean="0">
                <a:latin typeface="Times New Roman" pitchFamily="18" charset="0"/>
                <a:cs typeface="Times New Roman" pitchFamily="18" charset="0"/>
              </a:rPr>
              <a:t>.</a:t>
            </a:r>
          </a:p>
          <a:p>
            <a:pPr algn="just">
              <a:buNone/>
            </a:pPr>
            <a:endParaRPr lang="en-US"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9. Canon of </a:t>
            </a:r>
            <a:r>
              <a:rPr lang="en-US" b="1" dirty="0" smtClean="0">
                <a:latin typeface="Times New Roman" pitchFamily="18" charset="0"/>
                <a:cs typeface="Times New Roman" pitchFamily="18" charset="0"/>
              </a:rPr>
              <a:t>Expediency</a:t>
            </a:r>
            <a:endParaRPr lang="en-US"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This suggests that a tax should be determined on the ground of its economic, social and political expediency. For instance, a tax on agricultural income lacks social, political or administrative expediency in India and that is why the government of India had to discontinue it.</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TotalTime>
  <Words>85</Words>
  <Application>Microsoft Office PowerPoint</Application>
  <PresentationFormat>On-screen Show (4:3)</PresentationFormat>
  <Paragraphs>58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Canons of Taxation </vt:lpstr>
      <vt:lpstr> Canons of Taxation </vt:lpstr>
      <vt:lpstr> Canons of Taxation and Equity in Taxation </vt:lpstr>
      <vt:lpstr>According to Adam Smith, there are four canons or maxims of taxation on the administrative side of public finance which are still recognised as classic. </vt:lpstr>
      <vt:lpstr> Different Canons of Taxation </vt:lpstr>
      <vt:lpstr>2. Canon of Certainty </vt:lpstr>
      <vt:lpstr> 3. Canon of Economy </vt:lpstr>
      <vt:lpstr>4. Canon of Convenience</vt:lpstr>
      <vt:lpstr>5. Canon of Elasticity </vt:lpstr>
      <vt:lpstr> 6. Canon of Productivity </vt:lpstr>
      <vt:lpstr> 8. Canon of Diversity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Canons of Taxation </dc:title>
  <dc:creator>cpac</dc:creator>
  <cp:lastModifiedBy>cpac</cp:lastModifiedBy>
  <cp:revision>3</cp:revision>
  <dcterms:created xsi:type="dcterms:W3CDTF">2006-08-16T00:00:00Z</dcterms:created>
  <dcterms:modified xsi:type="dcterms:W3CDTF">2024-11-19T10:32:46Z</dcterms:modified>
</cp:coreProperties>
</file>