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3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4" r:id="rId4"/>
    <p:sldId id="276" r:id="rId5"/>
    <p:sldId id="261" r:id="rId6"/>
    <p:sldId id="262" r:id="rId7"/>
    <p:sldId id="268" r:id="rId8"/>
    <p:sldId id="269" r:id="rId9"/>
    <p:sldId id="270" r:id="rId10"/>
    <p:sldId id="277" r:id="rId11"/>
    <p:sldId id="278" r:id="rId12"/>
    <p:sldId id="279" r:id="rId1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70" autoAdjust="0"/>
    <p:restoredTop sz="86328" autoAdjust="0"/>
  </p:normalViewPr>
  <p:slideViewPr>
    <p:cSldViewPr>
      <p:cViewPr varScale="1">
        <p:scale>
          <a:sx n="100" d="100"/>
          <a:sy n="100" d="100"/>
        </p:scale>
        <p:origin x="15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543A1EC4-53B9-4AA5-A594-EDB66DC91D96}" type="datetimeFigureOut">
              <a:rPr lang="en-US"/>
              <a:pPr>
                <a:defRPr/>
              </a:pPr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BF6FFC05-A62F-44BF-AFB8-582174FC2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81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80800D-BF08-4294-890F-0DAEDC716A92}" type="datetimeFigureOut">
              <a:rPr lang="en-GB"/>
              <a:pPr>
                <a:defRPr/>
              </a:pPr>
              <a:t>20/11/2024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89A09D-1E82-4F88-991C-451BFEEE64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3708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89A09D-1E82-4F88-991C-451BFEEE64C9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48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Reports for departmental accounting may vary by company and management needs, but one important tool is the Departmental Income Statement.</a:t>
            </a:r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B316B1-2DAA-4288-B9FF-7148F6BB2D87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64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7D8AE544-20B6-42F4-82D5-B83C2AFCAA8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8056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EE951C89-8232-4B30-8AC7-D87E043B713F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 algn="ctr"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EC068E42-8CA3-4B2A-B6F4-45B325CF583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2828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2FC9B4-58D9-4123-879A-BBF46F4A1CEC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02A77-BFC8-4A88-9A61-AA1A8C8D7DD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5748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941941-E5E8-4189-AEC8-FD80B9D26906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C3B37-B97A-4615-8494-CF5E0BDEBA3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389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9E1FB9-F12A-4E6E-9446-0B8030F6FFB1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BB1B9-91EF-49D7-AD9E-9B25C260369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9807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91231-B19F-482D-836A-251AB77A88A3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7ECCD-8252-4628-A598-DC9B0BB5CAC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62740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52327D-49F6-4081-AC8D-DD085E2CE821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6ACBA-C011-4708-B65C-5D486699968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5666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132469-2791-430F-B5E1-CC410B5D3179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DF6DA-897D-405E-8AA1-A7482DE482B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35255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ABF24-F3D1-43D5-80AE-66FE165A61D5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A202E-E1DE-4AED-865B-017ACCE104A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8087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10800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4345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75091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95117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46972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19024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857824-FCA5-4A6C-B0D4-E499FBFDD082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859F8-9DA8-4AC5-BCE4-596E9DEC8E9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64866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B05026-09B8-4886-992E-4C2E26876834}" type="datetime1">
              <a:rPr lang="en-US" smtClean="0"/>
              <a:pPr>
                <a:defRPr/>
              </a:pPr>
              <a:t>11/20/2024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F44B3-CC36-47A4-BFE1-CA40DB902C7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16708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ADBDBC-D3A2-463C-A014-5EE6EC02292E}" type="datetime1">
              <a:rPr lang="en-US" smtClean="0"/>
              <a:pPr>
                <a:defRPr/>
              </a:pPr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/>
              <a:t>© F. Aboagye-Otchere, B. Darko, A. Donkor, K. Appiagyei, U.G.B.S., (Accounting Dept.)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ECA9E2F-8F4F-4494-85E1-D15EACD9BB9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043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  <p:sldLayoutId id="2147484147" r:id="rId15"/>
    <p:sldLayoutId id="2147484148" r:id="rId16"/>
    <p:sldLayoutId id="2147484149" r:id="rId17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3645024"/>
            <a:ext cx="8077200" cy="145732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/>
              <a:t>Departmental </a:t>
            </a:r>
            <a:r>
              <a:rPr lang="en-US" sz="4000" dirty="0" smtClean="0"/>
              <a:t>Accounting</a:t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M.Saranyadevi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Assistant Professor,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         	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PG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		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Cardamom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Planters’ Association College</a:t>
            </a:r>
            <a:r>
              <a:rPr lang="en-US" sz="1600" dirty="0" smtClean="0"/>
              <a:t> </a:t>
            </a:r>
            <a:endParaRPr lang="en-GB" sz="16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Learning Objectives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1434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132D05-EFC4-4E01-BF7A-BDC15BF6E45C}" type="slidenum">
              <a:rPr lang="en-GB"/>
              <a:pPr>
                <a:defRPr/>
              </a:pPr>
              <a:t>2</a:t>
            </a:fld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468313" y="1844675"/>
            <a:ext cx="7848600" cy="11525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/>
              <a:t>Identify the advantages of keeping departmental records</a:t>
            </a:r>
            <a:endParaRPr lang="en-GB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468313" y="3213100"/>
            <a:ext cx="7848600" cy="1223963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/>
              <a:t>Allocate direct expenses and apportion common (indirect) expenses associated with departments</a:t>
            </a:r>
            <a:endParaRPr lang="en-GB" sz="2800" dirty="0"/>
          </a:p>
        </p:txBody>
      </p:sp>
      <p:sp>
        <p:nvSpPr>
          <p:cNvPr id="14" name="Rounded Rectangle 13"/>
          <p:cNvSpPr/>
          <p:nvPr/>
        </p:nvSpPr>
        <p:spPr>
          <a:xfrm>
            <a:off x="468313" y="4724400"/>
            <a:ext cx="7848600" cy="1225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dirty="0"/>
              <a:t>Prepare departmental income statements (trading, profit and loss account)</a:t>
            </a:r>
            <a:endParaRPr lang="en-GB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What is Departmental Accounting?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A method </a:t>
            </a:r>
            <a:r>
              <a:rPr lang="en-US" dirty="0"/>
              <a:t>of accounting , which is designed to ascertain the </a:t>
            </a:r>
            <a:r>
              <a:rPr lang="en-US" dirty="0" smtClean="0"/>
              <a:t>trading and </a:t>
            </a:r>
            <a:r>
              <a:rPr lang="en-US" dirty="0"/>
              <a:t>operational results of each department of </a:t>
            </a:r>
            <a:r>
              <a:rPr lang="en-US" dirty="0" smtClean="0"/>
              <a:t>a departmental </a:t>
            </a:r>
            <a:r>
              <a:rPr lang="en-US" dirty="0"/>
              <a:t>business organization</a:t>
            </a:r>
            <a:r>
              <a:rPr lang="en-US" dirty="0" smtClean="0"/>
              <a:t>.</a:t>
            </a:r>
          </a:p>
          <a:p>
            <a:pPr marL="11906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GB" dirty="0" smtClean="0"/>
              <a:t>The </a:t>
            </a:r>
            <a:r>
              <a:rPr lang="en-GB" dirty="0"/>
              <a:t>process of providing accounting information analysed by </a:t>
            </a:r>
            <a:r>
              <a:rPr lang="en-GB" dirty="0" smtClean="0"/>
              <a:t>departments, </a:t>
            </a:r>
            <a:r>
              <a:rPr lang="en-GB" dirty="0"/>
              <a:t>so that each department of an organization can be treated as a </a:t>
            </a:r>
            <a:r>
              <a:rPr lang="en-GB" dirty="0" smtClean="0"/>
              <a:t>separate unit .</a:t>
            </a:r>
            <a:endParaRPr lang="en-GB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595165-326B-4884-A041-3110C01CE4FB}" type="slidenum">
              <a:rPr lang="en-GB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/>
              <a:t>Advantages of Departmental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Evaluation of performance </a:t>
            </a:r>
          </a:p>
          <a:p>
            <a:r>
              <a:rPr lang="en-US" dirty="0" smtClean="0"/>
              <a:t>Evaluation of growth potential</a:t>
            </a:r>
          </a:p>
          <a:p>
            <a:r>
              <a:rPr lang="en-US" dirty="0" smtClean="0"/>
              <a:t>Provides justification for capital outlay</a:t>
            </a:r>
          </a:p>
          <a:p>
            <a:r>
              <a:rPr lang="en-US" dirty="0" smtClean="0"/>
              <a:t>Evaluation of efficiency</a:t>
            </a:r>
          </a:p>
          <a:p>
            <a:r>
              <a:rPr lang="en-US" dirty="0" smtClean="0"/>
              <a:t>Facilitates planning and control</a:t>
            </a:r>
          </a:p>
          <a:p>
            <a:r>
              <a:rPr lang="en-US" dirty="0" smtClean="0"/>
              <a:t>Helps </a:t>
            </a:r>
            <a:r>
              <a:rPr lang="en-US" dirty="0"/>
              <a:t>in </a:t>
            </a:r>
            <a:r>
              <a:rPr lang="en-US" dirty="0" smtClean="0"/>
              <a:t>creating competitive environment</a:t>
            </a:r>
          </a:p>
          <a:p>
            <a:r>
              <a:rPr lang="en-US" dirty="0"/>
              <a:t>Helps in identifying successful managers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68E42-8CA3-4B2A-B6F4-45B325CF583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54052"/>
      </p:ext>
    </p:extLst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Methods and Techniques of Departmental Accounts</a:t>
            </a:r>
            <a:endParaRPr lang="en-GB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Separate sets of books for each department.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To keep accounting records of departments analytically, but its very expensive.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Single set of books for all departments kept in a columnar/tabular form.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GB" sz="2400" dirty="0" smtClean="0"/>
              <a:t>Subsidiary books such as sales and purchases are also prepared in a columnar form to show records for each department.</a:t>
            </a:r>
          </a:p>
        </p:txBody>
      </p:sp>
      <p:sp>
        <p:nvSpPr>
          <p:cNvPr id="2355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FB76F8-6FE6-4DCD-8540-34A1B17BC3D5}" type="slidenum">
              <a:rPr lang="en-GB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Allocation and Apportionment of Expenses</a:t>
            </a:r>
            <a:endParaRPr lang="en-GB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950" y="1484313"/>
            <a:ext cx="9036050" cy="5257800"/>
          </a:xfrm>
        </p:spPr>
        <p:txBody>
          <a:bodyPr rtlCol="0">
            <a:normAutofit fontScale="92500"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Expenses which are related to a particular/specific department</a:t>
            </a:r>
            <a:endParaRPr lang="en-GB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GB" sz="2400" dirty="0" smtClean="0"/>
              <a:t>Charged to that particular department. E.g.</a:t>
            </a:r>
            <a:r>
              <a:rPr lang="en-US" sz="2400" dirty="0" smtClean="0"/>
              <a:t> salary paid to foreman in production department, may be charged directly to the production department.</a:t>
            </a:r>
            <a:endParaRPr lang="en-GB" sz="2400" dirty="0" smtClean="0"/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Expenses which relate to two or more departments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GB" sz="2400" dirty="0" smtClean="0"/>
              <a:t>Apportion to the departments concerned on some suitable/equitable basis. E.g.</a:t>
            </a:r>
            <a:r>
              <a:rPr lang="en-US" sz="2400" dirty="0" smtClean="0"/>
              <a:t> rent of the shop can be apportioned according to the floor area occupied by each department.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Expenses which cannot be allocated/apportioned reasonably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 smtClean="0"/>
              <a:t>Directly recorded in the combined Income </a:t>
            </a:r>
            <a:r>
              <a:rPr lang="en-US" dirty="0"/>
              <a:t>S</a:t>
            </a:r>
            <a:r>
              <a:rPr lang="en-US" sz="2400" dirty="0" smtClean="0"/>
              <a:t>tatement. E.g. bank interest, audit fees etc.</a:t>
            </a:r>
            <a:endParaRPr lang="en-GB" sz="2400" dirty="0" smtClean="0"/>
          </a:p>
        </p:txBody>
      </p:sp>
      <p:sp>
        <p:nvSpPr>
          <p:cNvPr id="2458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E02661-2BE5-4F00-BD31-8F484F07D361}" type="slidenum">
              <a:rPr lang="en-GB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476672"/>
            <a:ext cx="8424614" cy="720080"/>
          </a:xfrm>
          <a:ln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Common Basis of Apportionment</a:t>
            </a:r>
            <a:endParaRPr lang="en-GB" sz="4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817752"/>
              </p:ext>
            </p:extLst>
          </p:nvPr>
        </p:nvGraphicFramePr>
        <p:xfrm>
          <a:off x="152400" y="1490663"/>
          <a:ext cx="8812087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8165"/>
                <a:gridCol w="3553922"/>
              </a:tblGrid>
              <a:tr h="3599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Income/Expenses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Basis</a:t>
                      </a:r>
                      <a:r>
                        <a:rPr lang="en-US" baseline="0" dirty="0" smtClean="0"/>
                        <a:t> of Apportionment</a:t>
                      </a:r>
                      <a:endParaRPr lang="en-GB" dirty="0"/>
                    </a:p>
                  </a:txBody>
                  <a:tcPr/>
                </a:tc>
              </a:tr>
              <a:tr h="1153433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Salesmen salary, salesmen Commission, Selling expenses, Discount allowed, Advertisement, Bad debts, Carriage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outward, Provision for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bad debts, Showroom rent etc.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Sales of each department</a:t>
                      </a:r>
                      <a:endParaRPr lang="en-GB" dirty="0"/>
                    </a:p>
                  </a:txBody>
                  <a:tcPr/>
                </a:tc>
              </a:tr>
              <a:tr h="354902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Discount received, Carriage inward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Purchases of each department</a:t>
                      </a:r>
                      <a:endParaRPr lang="en-GB" dirty="0"/>
                    </a:p>
                  </a:txBody>
                  <a:tcPr/>
                </a:tc>
              </a:tr>
              <a:tr h="887256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Rents and rates,  Insurance on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building, air conditioning expenses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Repairs and maintenance of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building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Floor area of each department</a:t>
                      </a:r>
                      <a:endParaRPr lang="en-GB" dirty="0"/>
                    </a:p>
                  </a:txBody>
                  <a:tcPr/>
                </a:tc>
              </a:tr>
              <a:tr h="621079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Canteen expenses, Labour welfare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expenses, Medical expenses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employees of each department</a:t>
                      </a:r>
                      <a:endParaRPr lang="en-GB" dirty="0"/>
                    </a:p>
                  </a:txBody>
                  <a:tcPr/>
                </a:tc>
              </a:tr>
              <a:tr h="62107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Depreciation of assets, repair and maintenance of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assets, Insurance on asset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Asset value</a:t>
                      </a:r>
                      <a:r>
                        <a:rPr lang="en-US" baseline="0" dirty="0" smtClean="0"/>
                        <a:t> of each department</a:t>
                      </a:r>
                      <a:endParaRPr lang="en-GB" dirty="0"/>
                    </a:p>
                  </a:txBody>
                  <a:tcPr/>
                </a:tc>
              </a:tr>
              <a:tr h="354902">
                <a:tc>
                  <a:txBody>
                    <a:bodyPr/>
                    <a:lstStyle/>
                    <a:p>
                      <a:r>
                        <a:rPr lang="en-US" dirty="0" smtClean="0"/>
                        <a:t>Lighting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Light points, Number of lights</a:t>
                      </a:r>
                      <a:endParaRPr lang="en-GB" dirty="0"/>
                    </a:p>
                  </a:txBody>
                  <a:tcPr/>
                </a:tc>
              </a:tr>
              <a:tr h="354902">
                <a:tc>
                  <a:txBody>
                    <a:bodyPr/>
                    <a:lstStyle/>
                    <a:p>
                      <a:r>
                        <a:rPr lang="en-US" dirty="0" smtClean="0"/>
                        <a:t>Power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Horse Power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3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67A3E3-7F97-44DF-897D-5E7B3CA4339D}" type="slidenum">
              <a:rPr lang="en-GB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Format of Departmental Income Statement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677787"/>
              </p:ext>
            </p:extLst>
          </p:nvPr>
        </p:nvGraphicFramePr>
        <p:xfrm>
          <a:off x="179388" y="1557338"/>
          <a:ext cx="864096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9673"/>
                <a:gridCol w="1150777"/>
                <a:gridCol w="1139185"/>
                <a:gridCol w="1091325"/>
              </a:tblGrid>
              <a:tr h="35253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Dept. 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Dept.</a:t>
                      </a:r>
                      <a:r>
                        <a:rPr lang="en-US" baseline="0" dirty="0" smtClean="0"/>
                        <a:t> 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GB" dirty="0"/>
                    </a:p>
                  </a:txBody>
                  <a:tcPr/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dirty="0" smtClean="0"/>
                        <a:t>Sales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/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Returns Inward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="1" baseline="0" dirty="0" smtClean="0"/>
                        <a:t>Net Sales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dirty="0" smtClean="0"/>
                        <a:t>Cost of</a:t>
                      </a:r>
                      <a:r>
                        <a:rPr lang="en-US" baseline="0" dirty="0" smtClean="0"/>
                        <a:t> Goods Sold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Opening 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/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 Purchases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/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 Carriage Inwards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8">
                <a:tc>
                  <a:txBody>
                    <a:bodyPr/>
                    <a:lstStyle/>
                    <a:p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 Return Outwards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Goods available for sale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Closing stock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="1" baseline="0" dirty="0" smtClean="0"/>
                        <a:t>                                                      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8">
                <a:tc>
                  <a:txBody>
                    <a:bodyPr/>
                    <a:lstStyle/>
                    <a:p>
                      <a:r>
                        <a:rPr lang="en-US" b="0" baseline="0" dirty="0" smtClean="0"/>
                        <a:t>Gross Profit (A-B)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xx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xx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xxx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670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C0C947-21E1-4A68-9E06-78B0DAB12463}" type="slidenum">
              <a:rPr lang="en-GB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7620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Format of Departmental Income Statement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263" cy="2836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328"/>
                <a:gridCol w="1998600"/>
                <a:gridCol w="1978470"/>
                <a:gridCol w="1470865"/>
              </a:tblGrid>
              <a:tr h="4728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Dept. 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Dept. 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GB" dirty="0"/>
                    </a:p>
                  </a:txBody>
                  <a:tcPr/>
                </a:tc>
              </a:tr>
              <a:tr h="472819">
                <a:tc>
                  <a:txBody>
                    <a:bodyPr/>
                    <a:lstStyle/>
                    <a:p>
                      <a:r>
                        <a:rPr lang="en-US" dirty="0" smtClean="0"/>
                        <a:t>Gross</a:t>
                      </a:r>
                      <a:r>
                        <a:rPr lang="en-US" baseline="0" dirty="0" smtClean="0"/>
                        <a:t> Profit b/d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/>
                </a:tc>
              </a:tr>
              <a:tr h="472819">
                <a:tc>
                  <a:txBody>
                    <a:bodyPr/>
                    <a:lstStyle/>
                    <a:p>
                      <a:r>
                        <a:rPr lang="en-US" dirty="0" smtClean="0"/>
                        <a:t>Other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19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Income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xxx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2819">
                <a:tc>
                  <a:txBody>
                    <a:bodyPr/>
                    <a:lstStyle/>
                    <a:p>
                      <a:r>
                        <a:rPr lang="en-US" dirty="0" smtClean="0"/>
                        <a:t>Expenses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(xxx)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81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Net Profit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xxx</a:t>
                      </a:r>
                      <a:endParaRPr lang="en-GB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9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917FB3-2B33-47B2-8848-738BF177DBA0}" type="slidenum">
              <a:rPr lang="en-GB"/>
              <a:pPr>
                <a:defRPr/>
              </a:pPr>
              <a:t>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11560" y="537321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NB: This format is used when preparing the income statement on gross profit basis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Departments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Independent departments</a:t>
            </a:r>
          </a:p>
          <a:p>
            <a:pPr lvl="1"/>
            <a:r>
              <a:rPr lang="en-US" dirty="0" smtClean="0"/>
              <a:t>Have negligible inter department transfers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Dependent departments</a:t>
            </a:r>
          </a:p>
          <a:p>
            <a:pPr lvl="1"/>
            <a:r>
              <a:rPr lang="en-US" dirty="0" smtClean="0"/>
              <a:t>Have transfer of goods from one department to another for further processing</a:t>
            </a:r>
          </a:p>
          <a:p>
            <a:pPr lvl="1"/>
            <a:r>
              <a:rPr lang="en-US" dirty="0" smtClean="0"/>
              <a:t>Issues may arise as a result of the transfer price (at cost/selling price)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68E42-8CA3-4B2A-B6F4-45B325CF5836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739132"/>
      </p:ext>
    </p:extLst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Inter-departmental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Goods and services could be transferred from one department to the other on one of the following basis: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arket price</a:t>
            </a:r>
          </a:p>
          <a:p>
            <a:pPr lvl="1"/>
            <a:r>
              <a:rPr lang="en-US" dirty="0" smtClean="0"/>
              <a:t>Cost plus a percentage of profit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68E42-8CA3-4B2A-B6F4-45B325CF583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5481"/>
      </p:ext>
    </p:extLst>
  </p:cSld>
  <p:clrMapOvr>
    <a:masterClrMapping/>
  </p:clrMapOvr>
  <p:transition spd="slow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Unrealized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8245"/>
          </a:xfrm>
        </p:spPr>
        <p:txBody>
          <a:bodyPr>
            <a:normAutofit/>
          </a:bodyPr>
          <a:lstStyle/>
          <a:p>
            <a:r>
              <a:rPr lang="en-US" dirty="0" smtClean="0"/>
              <a:t>Transfers made at cost price are credited to the supplying department and debited to the receiving department.</a:t>
            </a:r>
          </a:p>
          <a:p>
            <a:pPr lvl="1"/>
            <a:r>
              <a:rPr lang="en-US" dirty="0" smtClean="0"/>
              <a:t>Further adjustments not needed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Transfers </a:t>
            </a:r>
            <a:r>
              <a:rPr lang="en-US" dirty="0"/>
              <a:t>made at </a:t>
            </a:r>
            <a:r>
              <a:rPr lang="en-US" dirty="0" smtClean="0"/>
              <a:t>cost plus profit/market price</a:t>
            </a:r>
          </a:p>
          <a:p>
            <a:pPr lvl="1"/>
            <a:r>
              <a:rPr lang="en-US" dirty="0" smtClean="0"/>
              <a:t>Provides a possibility of unrealized profit when part of the goods transferred remain unsold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Any unrealized profit arising from transfer of goods and services should be eliminated in the final accounts.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68E42-8CA3-4B2A-B6F4-45B325CF5836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233146"/>
      </p:ext>
    </p:extLst>
  </p:cSld>
  <p:clrMapOvr>
    <a:masterClrMapping/>
  </p:clrMapOvr>
  <p:transition spd="slow">
    <p:circl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2618</TotalTime>
  <Words>727</Words>
  <Application>Microsoft Office PowerPoint</Application>
  <PresentationFormat>On-screen Show (4:3)</PresentationFormat>
  <Paragraphs>165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Corbel</vt:lpstr>
      <vt:lpstr>Times New Roman</vt:lpstr>
      <vt:lpstr>Trebuchet MS</vt:lpstr>
      <vt:lpstr>Tw Cen MT</vt:lpstr>
      <vt:lpstr>Wingdings</vt:lpstr>
      <vt:lpstr>Wingdings 2</vt:lpstr>
      <vt:lpstr>Circuit</vt:lpstr>
      <vt:lpstr>Departmental Accounting      M.Saranyadevi,               Assistant Professor,                   PG Department of Commerce (sf),                     Cardamom Planters’ Association College </vt:lpstr>
      <vt:lpstr>Learning Objectives</vt:lpstr>
      <vt:lpstr>What is Departmental Accounting?</vt:lpstr>
      <vt:lpstr>Advantages of Departmental Accounting</vt:lpstr>
      <vt:lpstr>Methods and Techniques of Departmental Accounts</vt:lpstr>
      <vt:lpstr>Allocation and Apportionment of Expenses</vt:lpstr>
      <vt:lpstr>Common Basis of Apportionment</vt:lpstr>
      <vt:lpstr>Format of Departmental Income Statement</vt:lpstr>
      <vt:lpstr>Format of Departmental Income Statement</vt:lpstr>
      <vt:lpstr>Types of Departments</vt:lpstr>
      <vt:lpstr>Inter-departmental Transfers</vt:lpstr>
      <vt:lpstr>Unrealized Profit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Teddy Ossei Kwakye</dc:creator>
  <cp:lastModifiedBy>CommerceSF</cp:lastModifiedBy>
  <cp:revision>44</cp:revision>
  <dcterms:created xsi:type="dcterms:W3CDTF">2011-01-11T18:27:45Z</dcterms:created>
  <dcterms:modified xsi:type="dcterms:W3CDTF">2024-11-20T08:24:41Z</dcterms:modified>
</cp:coreProperties>
</file>