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DFFF22CE-D256-4CAD-A3F6-D56B0DD3856B}" type="datetimeFigureOut">
              <a:rPr lang="en-IN" smtClean="0"/>
              <a:t>04-12-2024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1175CA3-3CFF-417C-A6D3-E4BCF9EE7E06}" type="slidenum">
              <a:rPr lang="en-IN" smtClean="0"/>
              <a:t>‹#›</a:t>
            </a:fld>
            <a:endParaRPr lang="en-IN"/>
          </a:p>
        </p:txBody>
      </p:sp>
    </p:spTree>
    <p:extLst>
      <p:ext uri="{BB962C8B-B14F-4D97-AF65-F5344CB8AC3E}">
        <p14:creationId xmlns:p14="http://schemas.microsoft.com/office/powerpoint/2010/main" val="1355571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FFF22CE-D256-4CAD-A3F6-D56B0DD3856B}" type="datetimeFigureOut">
              <a:rPr lang="en-IN" smtClean="0"/>
              <a:t>04-12-2024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1175CA3-3CFF-417C-A6D3-E4BCF9EE7E06}" type="slidenum">
              <a:rPr lang="en-IN" smtClean="0"/>
              <a:t>‹#›</a:t>
            </a:fld>
            <a:endParaRPr lang="en-IN"/>
          </a:p>
        </p:txBody>
      </p:sp>
    </p:spTree>
    <p:extLst>
      <p:ext uri="{BB962C8B-B14F-4D97-AF65-F5344CB8AC3E}">
        <p14:creationId xmlns:p14="http://schemas.microsoft.com/office/powerpoint/2010/main" val="238644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FF22CE-D256-4CAD-A3F6-D56B0DD3856B}" type="datetimeFigureOut">
              <a:rPr lang="en-IN" smtClean="0"/>
              <a:t>04-12-2024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1175CA3-3CFF-417C-A6D3-E4BCF9EE7E06}" type="slidenum">
              <a:rPr lang="en-IN" smtClean="0"/>
              <a:t>‹#›</a:t>
            </a:fld>
            <a:endParaRPr lang="en-IN"/>
          </a:p>
        </p:txBody>
      </p:sp>
    </p:spTree>
    <p:extLst>
      <p:ext uri="{BB962C8B-B14F-4D97-AF65-F5344CB8AC3E}">
        <p14:creationId xmlns:p14="http://schemas.microsoft.com/office/powerpoint/2010/main" val="2610043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DFFF22CE-D256-4CAD-A3F6-D56B0DD3856B}" type="datetimeFigureOut">
              <a:rPr lang="en-IN" smtClean="0"/>
              <a:t>04-12-2024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1175CA3-3CFF-417C-A6D3-E4BCF9EE7E06}" type="slidenum">
              <a:rPr lang="en-IN" smtClean="0"/>
              <a:t>‹#›</a:t>
            </a:fld>
            <a:endParaRPr lang="en-IN"/>
          </a:p>
        </p:txBody>
      </p:sp>
    </p:spTree>
    <p:extLst>
      <p:ext uri="{BB962C8B-B14F-4D97-AF65-F5344CB8AC3E}">
        <p14:creationId xmlns:p14="http://schemas.microsoft.com/office/powerpoint/2010/main" val="340610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DFFF22CE-D256-4CAD-A3F6-D56B0DD3856B}" type="datetimeFigureOut">
              <a:rPr lang="en-IN" smtClean="0"/>
              <a:t>04-12-2024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1175CA3-3CFF-417C-A6D3-E4BCF9EE7E06}" type="slidenum">
              <a:rPr lang="en-IN" smtClean="0"/>
              <a:t>‹#›</a:t>
            </a:fld>
            <a:endParaRPr lang="en-IN"/>
          </a:p>
        </p:txBody>
      </p:sp>
    </p:spTree>
    <p:extLst>
      <p:ext uri="{BB962C8B-B14F-4D97-AF65-F5344CB8AC3E}">
        <p14:creationId xmlns:p14="http://schemas.microsoft.com/office/powerpoint/2010/main" val="1519552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DFFF22CE-D256-4CAD-A3F6-D56B0DD3856B}" type="datetimeFigureOut">
              <a:rPr lang="en-IN" smtClean="0"/>
              <a:t>04-12-2024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1175CA3-3CFF-417C-A6D3-E4BCF9EE7E06}" type="slidenum">
              <a:rPr lang="en-IN" smtClean="0"/>
              <a:t>‹#›</a:t>
            </a:fld>
            <a:endParaRPr lang="en-IN"/>
          </a:p>
        </p:txBody>
      </p:sp>
    </p:spTree>
    <p:extLst>
      <p:ext uri="{BB962C8B-B14F-4D97-AF65-F5344CB8AC3E}">
        <p14:creationId xmlns:p14="http://schemas.microsoft.com/office/powerpoint/2010/main" val="1144072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FF22CE-D256-4CAD-A3F6-D56B0DD3856B}" type="datetimeFigureOut">
              <a:rPr lang="en-IN" smtClean="0"/>
              <a:t>04-12-2024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1175CA3-3CFF-417C-A6D3-E4BCF9EE7E06}" type="slidenum">
              <a:rPr lang="en-IN" smtClean="0"/>
              <a:t>‹#›</a:t>
            </a:fld>
            <a:endParaRPr lang="en-IN"/>
          </a:p>
        </p:txBody>
      </p:sp>
    </p:spTree>
    <p:extLst>
      <p:ext uri="{BB962C8B-B14F-4D97-AF65-F5344CB8AC3E}">
        <p14:creationId xmlns:p14="http://schemas.microsoft.com/office/powerpoint/2010/main" val="407140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FF22CE-D256-4CAD-A3F6-D56B0DD3856B}" type="datetimeFigureOut">
              <a:rPr lang="en-IN" smtClean="0"/>
              <a:t>04-12-2024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1175CA3-3CFF-417C-A6D3-E4BCF9EE7E06}" type="slidenum">
              <a:rPr lang="en-IN" smtClean="0"/>
              <a:t>‹#›</a:t>
            </a:fld>
            <a:endParaRPr lang="en-IN"/>
          </a:p>
        </p:txBody>
      </p:sp>
    </p:spTree>
    <p:extLst>
      <p:ext uri="{BB962C8B-B14F-4D97-AF65-F5344CB8AC3E}">
        <p14:creationId xmlns:p14="http://schemas.microsoft.com/office/powerpoint/2010/main" val="1063835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FF22CE-D256-4CAD-A3F6-D56B0DD3856B}" type="datetimeFigureOut">
              <a:rPr lang="en-IN" smtClean="0"/>
              <a:t>04-12-2024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1175CA3-3CFF-417C-A6D3-E4BCF9EE7E06}" type="slidenum">
              <a:rPr lang="en-IN" smtClean="0"/>
              <a:t>‹#›</a:t>
            </a:fld>
            <a:endParaRPr lang="en-IN"/>
          </a:p>
        </p:txBody>
      </p:sp>
    </p:spTree>
    <p:extLst>
      <p:ext uri="{BB962C8B-B14F-4D97-AF65-F5344CB8AC3E}">
        <p14:creationId xmlns:p14="http://schemas.microsoft.com/office/powerpoint/2010/main" val="2973626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FFF22CE-D256-4CAD-A3F6-D56B0DD3856B}" type="datetimeFigureOut">
              <a:rPr lang="en-IN" smtClean="0"/>
              <a:t>04-12-2024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1175CA3-3CFF-417C-A6D3-E4BCF9EE7E06}" type="slidenum">
              <a:rPr lang="en-IN" smtClean="0"/>
              <a:t>‹#›</a:t>
            </a:fld>
            <a:endParaRPr lang="en-IN"/>
          </a:p>
        </p:txBody>
      </p:sp>
    </p:spTree>
    <p:extLst>
      <p:ext uri="{BB962C8B-B14F-4D97-AF65-F5344CB8AC3E}">
        <p14:creationId xmlns:p14="http://schemas.microsoft.com/office/powerpoint/2010/main" val="2451675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FFF22CE-D256-4CAD-A3F6-D56B0DD3856B}" type="datetimeFigureOut">
              <a:rPr lang="en-IN" smtClean="0"/>
              <a:t>04-12-2024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1175CA3-3CFF-417C-A6D3-E4BCF9EE7E06}" type="slidenum">
              <a:rPr lang="en-IN" smtClean="0"/>
              <a:t>‹#›</a:t>
            </a:fld>
            <a:endParaRPr lang="en-IN"/>
          </a:p>
        </p:txBody>
      </p:sp>
    </p:spTree>
    <p:extLst>
      <p:ext uri="{BB962C8B-B14F-4D97-AF65-F5344CB8AC3E}">
        <p14:creationId xmlns:p14="http://schemas.microsoft.com/office/powerpoint/2010/main" val="1952057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FF22CE-D256-4CAD-A3F6-D56B0DD3856B}" type="datetimeFigureOut">
              <a:rPr lang="en-IN" smtClean="0"/>
              <a:t>04-12-2024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175CA3-3CFF-417C-A6D3-E4BCF9EE7E06}" type="slidenum">
              <a:rPr lang="en-IN" smtClean="0"/>
              <a:t>‹#›</a:t>
            </a:fld>
            <a:endParaRPr lang="en-IN"/>
          </a:p>
        </p:txBody>
      </p:sp>
    </p:spTree>
    <p:extLst>
      <p:ext uri="{BB962C8B-B14F-4D97-AF65-F5344CB8AC3E}">
        <p14:creationId xmlns:p14="http://schemas.microsoft.com/office/powerpoint/2010/main" val="304909953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06839" y="2033834"/>
            <a:ext cx="7413939" cy="1687513"/>
          </a:xfrm>
          <a:ln>
            <a:solidFill>
              <a:schemeClr val="accent6">
                <a:lumMod val="50000"/>
              </a:schemeClr>
            </a:solidFill>
          </a:ln>
          <a:effectLst>
            <a:outerShdw blurRad="225425" dist="50800" dir="5220000" algn="ctr">
              <a:srgbClr val="000000">
                <a:alpha val="33000"/>
              </a:srgbClr>
            </a:outerShdw>
            <a:softEdge rad="127000"/>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a:normAutofit/>
          </a:bodyPr>
          <a:lstStyle/>
          <a:p>
            <a:pPr algn="ctr"/>
            <a:r>
              <a:rPr lang="en-US" sz="6000" b="1" i="1" dirty="0" smtClean="0">
                <a:solidFill>
                  <a:srgbClr val="FF0000"/>
                </a:solidFill>
              </a:rPr>
              <a:t>WELCOME</a:t>
            </a:r>
            <a:endParaRPr lang="en-IN" sz="6000" b="1" i="1" dirty="0">
              <a:solidFill>
                <a:srgbClr val="FF0000"/>
              </a:solidFill>
            </a:endParaRPr>
          </a:p>
        </p:txBody>
      </p:sp>
    </p:spTree>
    <p:extLst>
      <p:ext uri="{BB962C8B-B14F-4D97-AF65-F5344CB8AC3E}">
        <p14:creationId xmlns:p14="http://schemas.microsoft.com/office/powerpoint/2010/main" val="38038176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81602" y="2150728"/>
            <a:ext cx="6280597" cy="908431"/>
          </a:xfrm>
        </p:spPr>
        <p:txBody>
          <a:bodyPr/>
          <a:lstStyle/>
          <a:p>
            <a:r>
              <a:rPr lang="en-US" sz="4800" dirty="0" smtClean="0">
                <a:solidFill>
                  <a:srgbClr val="C00000"/>
                </a:solidFill>
              </a:rPr>
              <a:t>R.ANANDARAMAN</a:t>
            </a:r>
            <a:endParaRPr lang="en-IN" sz="4800" dirty="0">
              <a:solidFill>
                <a:srgbClr val="C00000"/>
              </a:solidFill>
            </a:endParaRPr>
          </a:p>
        </p:txBody>
      </p:sp>
      <p:sp>
        <p:nvSpPr>
          <p:cNvPr id="3" name="Subtitle 2"/>
          <p:cNvSpPr>
            <a:spLocks noGrp="1"/>
          </p:cNvSpPr>
          <p:nvPr>
            <p:ph type="subTitle" idx="1"/>
          </p:nvPr>
        </p:nvSpPr>
        <p:spPr>
          <a:xfrm>
            <a:off x="3747993" y="3406887"/>
            <a:ext cx="7958905" cy="1551477"/>
          </a:xfrm>
        </p:spPr>
        <p:txBody>
          <a:bodyPr>
            <a:noAutofit/>
          </a:bodyPr>
          <a:lstStyle/>
          <a:p>
            <a:pPr algn="ctr"/>
            <a:r>
              <a:rPr lang="en-US" sz="2000" b="1" dirty="0" smtClean="0"/>
              <a:t>                   </a:t>
            </a:r>
            <a:r>
              <a:rPr lang="en-US" sz="2000" b="1" dirty="0" smtClean="0"/>
              <a:t> </a:t>
            </a:r>
            <a:r>
              <a:rPr lang="en-US" b="1" dirty="0" smtClean="0"/>
              <a:t>Guest </a:t>
            </a:r>
            <a:r>
              <a:rPr lang="en-US" b="1" dirty="0" smtClean="0"/>
              <a:t>Lecturer in Commerce</a:t>
            </a:r>
          </a:p>
          <a:p>
            <a:r>
              <a:rPr lang="en-US" b="1" dirty="0" smtClean="0"/>
              <a:t>                                       </a:t>
            </a:r>
            <a:r>
              <a:rPr lang="en-US" b="1" dirty="0" smtClean="0"/>
              <a:t>Cardamom </a:t>
            </a:r>
            <a:r>
              <a:rPr lang="en-US" b="1" dirty="0" smtClean="0"/>
              <a:t>Planters’ Association College</a:t>
            </a:r>
          </a:p>
          <a:p>
            <a:pPr algn="l"/>
            <a:r>
              <a:rPr lang="en-US" b="1" dirty="0" smtClean="0"/>
              <a:t>		            </a:t>
            </a:r>
            <a:r>
              <a:rPr lang="en-US" b="1" dirty="0" smtClean="0"/>
              <a:t> </a:t>
            </a:r>
            <a:r>
              <a:rPr lang="en-US" b="1" dirty="0" err="1" smtClean="0"/>
              <a:t>Bodinayakanur</a:t>
            </a:r>
            <a:endParaRPr lang="en-IN" b="1" dirty="0"/>
          </a:p>
        </p:txBody>
      </p:sp>
    </p:spTree>
    <p:extLst>
      <p:ext uri="{BB962C8B-B14F-4D97-AF65-F5344CB8AC3E}">
        <p14:creationId xmlns:p14="http://schemas.microsoft.com/office/powerpoint/2010/main" val="3552246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87898" y="2176331"/>
            <a:ext cx="8809150" cy="2862322"/>
          </a:xfrm>
          <a:prstGeom prst="rect">
            <a:avLst/>
          </a:prstGeom>
          <a:noFill/>
        </p:spPr>
        <p:txBody>
          <a:bodyPr wrap="square" rtlCol="0">
            <a:spAutoFit/>
          </a:bodyPr>
          <a:lstStyle/>
          <a:p>
            <a:r>
              <a:rPr lang="en-US" sz="3600" dirty="0" smtClean="0">
                <a:solidFill>
                  <a:srgbClr val="FF0000"/>
                </a:solidFill>
              </a:rPr>
              <a:t>DATA MINING AND DATA WAREHOUSING</a:t>
            </a:r>
          </a:p>
          <a:p>
            <a:endParaRPr lang="en-US" sz="3600" dirty="0">
              <a:solidFill>
                <a:srgbClr val="FF0000"/>
              </a:solidFill>
            </a:endParaRPr>
          </a:p>
          <a:p>
            <a:r>
              <a:rPr lang="en-US" sz="3600" dirty="0" smtClean="0">
                <a:solidFill>
                  <a:srgbClr val="FF0000"/>
                </a:solidFill>
              </a:rPr>
              <a:t>                     I </a:t>
            </a:r>
            <a:r>
              <a:rPr lang="en-US" sz="3600" dirty="0" err="1" smtClean="0">
                <a:solidFill>
                  <a:srgbClr val="FF0000"/>
                </a:solidFill>
              </a:rPr>
              <a:t>M.Com</a:t>
            </a:r>
            <a:r>
              <a:rPr lang="en-US" sz="3600" dirty="0" smtClean="0">
                <a:solidFill>
                  <a:srgbClr val="FF0000"/>
                </a:solidFill>
              </a:rPr>
              <a:t> (CA) </a:t>
            </a:r>
          </a:p>
          <a:p>
            <a:pPr algn="ctr"/>
            <a:endParaRPr lang="en-US" sz="3600" dirty="0" smtClean="0">
              <a:solidFill>
                <a:srgbClr val="FF0000"/>
              </a:solidFill>
            </a:endParaRPr>
          </a:p>
          <a:p>
            <a:r>
              <a:rPr lang="en-US" sz="3600" dirty="0" smtClean="0">
                <a:solidFill>
                  <a:srgbClr val="FF0000"/>
                </a:solidFill>
              </a:rPr>
              <a:t>      	              II Semester</a:t>
            </a:r>
            <a:endParaRPr lang="en-IN" dirty="0">
              <a:solidFill>
                <a:srgbClr val="FF0000"/>
              </a:solidFill>
            </a:endParaRPr>
          </a:p>
        </p:txBody>
      </p:sp>
    </p:spTree>
    <p:extLst>
      <p:ext uri="{BB962C8B-B14F-4D97-AF65-F5344CB8AC3E}">
        <p14:creationId xmlns:p14="http://schemas.microsoft.com/office/powerpoint/2010/main" val="37838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34096" y="579549"/>
            <a:ext cx="11153104" cy="6678751"/>
          </a:xfrm>
          <a:prstGeom prst="rect">
            <a:avLst/>
          </a:prstGeom>
          <a:noFill/>
        </p:spPr>
        <p:txBody>
          <a:bodyPr wrap="square" rtlCol="0">
            <a:spAutoFit/>
          </a:bodyPr>
          <a:lstStyle/>
          <a:p>
            <a:pPr algn="ctr"/>
            <a:r>
              <a:rPr lang="en-US" sz="2800" b="1" dirty="0" smtClean="0">
                <a:solidFill>
                  <a:schemeClr val="accent6">
                    <a:lumMod val="50000"/>
                  </a:schemeClr>
                </a:solidFill>
              </a:rPr>
              <a:t>DATA MINING</a:t>
            </a:r>
            <a:r>
              <a:rPr lang="en-US" sz="2800" b="1" dirty="0" smtClean="0"/>
              <a:t> </a:t>
            </a:r>
          </a:p>
          <a:p>
            <a:endParaRPr lang="en-US" dirty="0"/>
          </a:p>
          <a:p>
            <a:r>
              <a:rPr lang="en-US" sz="2000" b="1" dirty="0" smtClean="0">
                <a:solidFill>
                  <a:srgbClr val="C00000"/>
                </a:solidFill>
              </a:rPr>
              <a:t>Definition :</a:t>
            </a:r>
          </a:p>
          <a:p>
            <a:r>
              <a:rPr lang="en-US" dirty="0"/>
              <a:t>	</a:t>
            </a:r>
            <a:endParaRPr lang="en-US" dirty="0" smtClean="0"/>
          </a:p>
          <a:p>
            <a:pPr algn="just"/>
            <a:r>
              <a:rPr lang="en-US" dirty="0" smtClean="0"/>
              <a:t>	Data </a:t>
            </a:r>
            <a:r>
              <a:rPr lang="en-US" dirty="0"/>
              <a:t>mining is the process </a:t>
            </a:r>
            <a:r>
              <a:rPr lang="en-US" dirty="0" smtClean="0"/>
              <a:t>of searching and analyzing a large batch of raw data in order to identify patterns and extract useful information. Data mining allows organizations to uncover hidden patterns and valuable insights from large volumes of data, enabling better decision-making, improved business strategies and enhanced customer satisfaction.</a:t>
            </a:r>
          </a:p>
          <a:p>
            <a:endParaRPr lang="en-US" dirty="0"/>
          </a:p>
          <a:p>
            <a:r>
              <a:rPr lang="en-US" sz="2000" b="1" dirty="0" smtClean="0">
                <a:solidFill>
                  <a:srgbClr val="C00000"/>
                </a:solidFill>
              </a:rPr>
              <a:t>Techniques :</a:t>
            </a:r>
          </a:p>
          <a:p>
            <a:endParaRPr lang="en-US" dirty="0" smtClean="0"/>
          </a:p>
          <a:p>
            <a:pPr algn="just"/>
            <a:r>
              <a:rPr lang="en-US" dirty="0"/>
              <a:t>	</a:t>
            </a:r>
            <a:r>
              <a:rPr lang="en-US" dirty="0" smtClean="0"/>
              <a:t>Data mining uses algorithms and various other techniques to convert large collections of data into useful output. The popular types of data mining techniques </a:t>
            </a:r>
            <a:r>
              <a:rPr lang="en-US" dirty="0" smtClean="0"/>
              <a:t>include</a:t>
            </a:r>
          </a:p>
          <a:p>
            <a:endParaRPr lang="en-US" sz="1050" dirty="0" smtClean="0"/>
          </a:p>
          <a:p>
            <a:pPr marL="1200150" lvl="2" indent="-285750">
              <a:buFont typeface="Arial" panose="020B0604020202020204" pitchFamily="34" charset="0"/>
              <a:buChar char="•"/>
            </a:pPr>
            <a:r>
              <a:rPr lang="en-US" dirty="0" smtClean="0"/>
              <a:t>Association Rules</a:t>
            </a:r>
          </a:p>
          <a:p>
            <a:pPr marL="1200150" lvl="2" indent="-285750">
              <a:buFont typeface="Arial" panose="020B0604020202020204" pitchFamily="34" charset="0"/>
              <a:buChar char="•"/>
            </a:pPr>
            <a:r>
              <a:rPr lang="en-US" dirty="0" smtClean="0"/>
              <a:t>Classification</a:t>
            </a:r>
          </a:p>
          <a:p>
            <a:pPr marL="1200150" lvl="2" indent="-285750">
              <a:buFont typeface="Arial" panose="020B0604020202020204" pitchFamily="34" charset="0"/>
              <a:buChar char="•"/>
            </a:pPr>
            <a:r>
              <a:rPr lang="en-US" dirty="0" smtClean="0"/>
              <a:t>Clustering</a:t>
            </a:r>
          </a:p>
          <a:p>
            <a:pPr marL="1200150" lvl="2" indent="-285750">
              <a:buFont typeface="Arial" panose="020B0604020202020204" pitchFamily="34" charset="0"/>
              <a:buChar char="•"/>
            </a:pPr>
            <a:r>
              <a:rPr lang="en-US" dirty="0" smtClean="0"/>
              <a:t>Decision Trees</a:t>
            </a:r>
          </a:p>
          <a:p>
            <a:pPr marL="1200150" lvl="2" indent="-285750">
              <a:buFont typeface="Arial" panose="020B0604020202020204" pitchFamily="34" charset="0"/>
              <a:buChar char="•"/>
            </a:pPr>
            <a:r>
              <a:rPr lang="en-US" dirty="0" smtClean="0"/>
              <a:t>K-Nearest Neighbor</a:t>
            </a:r>
          </a:p>
          <a:p>
            <a:pPr marL="1200150" lvl="2" indent="-285750">
              <a:buFont typeface="Arial" panose="020B0604020202020204" pitchFamily="34" charset="0"/>
              <a:buChar char="•"/>
            </a:pPr>
            <a:r>
              <a:rPr lang="en-US" dirty="0" smtClean="0"/>
              <a:t>Neural Networks</a:t>
            </a:r>
          </a:p>
          <a:p>
            <a:pPr marL="1200150" lvl="2" indent="-285750">
              <a:buFont typeface="Arial" panose="020B0604020202020204" pitchFamily="34" charset="0"/>
              <a:buChar char="•"/>
            </a:pPr>
            <a:r>
              <a:rPr lang="en-US" dirty="0" smtClean="0"/>
              <a:t>Predictive Analysis</a:t>
            </a:r>
          </a:p>
          <a:p>
            <a:endParaRPr lang="en-US" dirty="0"/>
          </a:p>
          <a:p>
            <a:r>
              <a:rPr lang="en-US" dirty="0" smtClean="0"/>
              <a:t>	</a:t>
            </a:r>
            <a:endParaRPr lang="en-IN" dirty="0"/>
          </a:p>
        </p:txBody>
      </p:sp>
    </p:spTree>
    <p:extLst>
      <p:ext uri="{BB962C8B-B14F-4D97-AF65-F5344CB8AC3E}">
        <p14:creationId xmlns:p14="http://schemas.microsoft.com/office/powerpoint/2010/main" val="15842895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0152" y="206062"/>
            <a:ext cx="11977351" cy="6963445"/>
          </a:xfrm>
          <a:prstGeom prst="rect">
            <a:avLst/>
          </a:prstGeom>
          <a:noFill/>
        </p:spPr>
        <p:txBody>
          <a:bodyPr wrap="square" rtlCol="0">
            <a:spAutoFit/>
          </a:bodyPr>
          <a:lstStyle/>
          <a:p>
            <a:r>
              <a:rPr lang="en-US" sz="2000" b="1" dirty="0">
                <a:solidFill>
                  <a:srgbClr val="C00000"/>
                </a:solidFill>
              </a:rPr>
              <a:t>Applications </a:t>
            </a:r>
            <a:r>
              <a:rPr lang="en-US" sz="2000" b="1" dirty="0" smtClean="0">
                <a:solidFill>
                  <a:srgbClr val="C00000"/>
                </a:solidFill>
              </a:rPr>
              <a:t>:</a:t>
            </a:r>
          </a:p>
          <a:p>
            <a:endParaRPr lang="en-US" b="1" dirty="0"/>
          </a:p>
          <a:p>
            <a:r>
              <a:rPr lang="en-US" dirty="0"/>
              <a:t>	In today’s age of information, almost any department, industry, sector or company can make use of data mining</a:t>
            </a:r>
          </a:p>
          <a:p>
            <a:pPr lvl="1"/>
            <a:endParaRPr lang="en-US" sz="1050" dirty="0" smtClean="0"/>
          </a:p>
          <a:p>
            <a:pPr marL="1657350" lvl="3" indent="-285750">
              <a:buFont typeface="Arial" panose="020B0604020202020204" pitchFamily="34" charset="0"/>
              <a:buChar char="•"/>
            </a:pPr>
            <a:r>
              <a:rPr lang="en-US" dirty="0" smtClean="0"/>
              <a:t>Sales</a:t>
            </a:r>
          </a:p>
          <a:p>
            <a:pPr marL="1657350" lvl="3" indent="-285750">
              <a:buFont typeface="Arial" panose="020B0604020202020204" pitchFamily="34" charset="0"/>
              <a:buChar char="•"/>
            </a:pPr>
            <a:r>
              <a:rPr lang="en-US" dirty="0" smtClean="0"/>
              <a:t>Marketing</a:t>
            </a:r>
          </a:p>
          <a:p>
            <a:pPr marL="1657350" lvl="3" indent="-285750">
              <a:buFont typeface="Arial" panose="020B0604020202020204" pitchFamily="34" charset="0"/>
              <a:buChar char="•"/>
            </a:pPr>
            <a:r>
              <a:rPr lang="en-US" dirty="0" smtClean="0"/>
              <a:t>Manufacturing</a:t>
            </a:r>
          </a:p>
          <a:p>
            <a:pPr marL="1657350" lvl="3" indent="-285750">
              <a:buFont typeface="Arial" panose="020B0604020202020204" pitchFamily="34" charset="0"/>
              <a:buChar char="•"/>
            </a:pPr>
            <a:r>
              <a:rPr lang="en-US" dirty="0" smtClean="0"/>
              <a:t>Fraud Detection</a:t>
            </a:r>
          </a:p>
          <a:p>
            <a:pPr marL="1657350" lvl="3" indent="-285750">
              <a:buFont typeface="Arial" panose="020B0604020202020204" pitchFamily="34" charset="0"/>
              <a:buChar char="•"/>
            </a:pPr>
            <a:r>
              <a:rPr lang="en-US" dirty="0" smtClean="0"/>
              <a:t>Human Resources</a:t>
            </a:r>
          </a:p>
          <a:p>
            <a:pPr marL="1657350" lvl="3" indent="-285750">
              <a:buFont typeface="Arial" panose="020B0604020202020204" pitchFamily="34" charset="0"/>
              <a:buChar char="•"/>
            </a:pPr>
            <a:r>
              <a:rPr lang="en-US" dirty="0" smtClean="0"/>
              <a:t>Customer Service</a:t>
            </a:r>
          </a:p>
          <a:p>
            <a:pPr lvl="1"/>
            <a:endParaRPr lang="en-US" dirty="0" smtClean="0"/>
          </a:p>
          <a:p>
            <a:r>
              <a:rPr lang="en-US" sz="2000" b="1" dirty="0" smtClean="0">
                <a:solidFill>
                  <a:srgbClr val="C00000"/>
                </a:solidFill>
              </a:rPr>
              <a:t>Advantages and Disadvantages :</a:t>
            </a:r>
            <a:endParaRPr lang="en-US" sz="2000" b="1" dirty="0">
              <a:solidFill>
                <a:srgbClr val="C00000"/>
              </a:solidFill>
            </a:endParaRPr>
          </a:p>
          <a:p>
            <a:r>
              <a:rPr lang="en-US" dirty="0"/>
              <a:t>	</a:t>
            </a:r>
          </a:p>
          <a:p>
            <a:pPr lvl="1"/>
            <a:r>
              <a:rPr lang="en-US" b="1" dirty="0" smtClean="0">
                <a:solidFill>
                  <a:schemeClr val="accent5"/>
                </a:solidFill>
              </a:rPr>
              <a:t>Pros of Data Mining </a:t>
            </a:r>
          </a:p>
          <a:p>
            <a:pPr lvl="1"/>
            <a:endParaRPr lang="en-US" sz="1100" dirty="0" smtClean="0"/>
          </a:p>
          <a:p>
            <a:pPr marL="1657350" lvl="3" indent="-285750">
              <a:buFont typeface="Arial" panose="020B0604020202020204" pitchFamily="34" charset="0"/>
              <a:buChar char="•"/>
            </a:pPr>
            <a:r>
              <a:rPr lang="en-US" dirty="0" smtClean="0"/>
              <a:t>It drives profitability and efficiency</a:t>
            </a:r>
          </a:p>
          <a:p>
            <a:pPr marL="1657350" lvl="3" indent="-285750">
              <a:buFont typeface="Arial" panose="020B0604020202020204" pitchFamily="34" charset="0"/>
              <a:buChar char="•"/>
            </a:pPr>
            <a:r>
              <a:rPr lang="en-US" dirty="0" smtClean="0"/>
              <a:t>It can be applied to any type of data and business problem</a:t>
            </a:r>
          </a:p>
          <a:p>
            <a:pPr marL="1657350" lvl="3" indent="-285750">
              <a:buFont typeface="Arial" panose="020B0604020202020204" pitchFamily="34" charset="0"/>
              <a:buChar char="•"/>
            </a:pPr>
            <a:r>
              <a:rPr lang="en-US" dirty="0" smtClean="0"/>
              <a:t>It can reveal hidden information and trends</a:t>
            </a:r>
          </a:p>
          <a:p>
            <a:pPr lvl="3"/>
            <a:endParaRPr lang="en-US" dirty="0" smtClean="0"/>
          </a:p>
          <a:p>
            <a:r>
              <a:rPr lang="en-US" b="1" dirty="0" smtClean="0">
                <a:solidFill>
                  <a:schemeClr val="accent5"/>
                </a:solidFill>
              </a:rPr>
              <a:t>         Cons of Data </a:t>
            </a:r>
            <a:r>
              <a:rPr lang="en-US" b="1" dirty="0" smtClean="0">
                <a:solidFill>
                  <a:schemeClr val="accent5"/>
                </a:solidFill>
              </a:rPr>
              <a:t>Mining</a:t>
            </a:r>
          </a:p>
          <a:p>
            <a:endParaRPr lang="en-US" sz="1050" b="1" dirty="0" smtClean="0">
              <a:solidFill>
                <a:schemeClr val="accent5"/>
              </a:solidFill>
            </a:endParaRPr>
          </a:p>
          <a:p>
            <a:pPr marL="1657350" lvl="3" indent="-285750">
              <a:buFont typeface="Arial" panose="020B0604020202020204" pitchFamily="34" charset="0"/>
              <a:buChar char="•"/>
            </a:pPr>
            <a:r>
              <a:rPr lang="en-US" dirty="0" smtClean="0"/>
              <a:t>It is complex</a:t>
            </a:r>
          </a:p>
          <a:p>
            <a:pPr marL="1657350" lvl="3" indent="-285750">
              <a:buFont typeface="Arial" panose="020B0604020202020204" pitchFamily="34" charset="0"/>
              <a:buChar char="•"/>
            </a:pPr>
            <a:r>
              <a:rPr lang="en-US" dirty="0" smtClean="0"/>
              <a:t>Results and Benefits are not guaranteed</a:t>
            </a:r>
          </a:p>
          <a:p>
            <a:pPr marL="1657350" lvl="3" indent="-285750">
              <a:buFont typeface="Arial" panose="020B0604020202020204" pitchFamily="34" charset="0"/>
              <a:buChar char="•"/>
            </a:pPr>
            <a:r>
              <a:rPr lang="en-US" dirty="0" smtClean="0"/>
              <a:t>It can be expensive</a:t>
            </a:r>
            <a:r>
              <a:rPr lang="en-US" dirty="0"/>
              <a:t>	</a:t>
            </a:r>
          </a:p>
          <a:p>
            <a:r>
              <a:rPr lang="en-US" dirty="0"/>
              <a:t>	</a:t>
            </a:r>
            <a:r>
              <a:rPr lang="en-US" dirty="0" smtClean="0"/>
              <a:t>		</a:t>
            </a:r>
          </a:p>
        </p:txBody>
      </p:sp>
    </p:spTree>
    <p:extLst>
      <p:ext uri="{BB962C8B-B14F-4D97-AF65-F5344CB8AC3E}">
        <p14:creationId xmlns:p14="http://schemas.microsoft.com/office/powerpoint/2010/main" val="3591922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031" y="154546"/>
            <a:ext cx="12088969" cy="7478970"/>
          </a:xfrm>
          <a:prstGeom prst="rect">
            <a:avLst/>
          </a:prstGeom>
          <a:noFill/>
        </p:spPr>
        <p:txBody>
          <a:bodyPr wrap="square" rtlCol="0">
            <a:spAutoFit/>
          </a:bodyPr>
          <a:lstStyle/>
          <a:p>
            <a:pPr algn="ctr"/>
            <a:r>
              <a:rPr lang="en-US" sz="2800" b="1" dirty="0" smtClean="0">
                <a:solidFill>
                  <a:schemeClr val="accent6">
                    <a:lumMod val="50000"/>
                  </a:schemeClr>
                </a:solidFill>
              </a:rPr>
              <a:t>CLUSTERING IN DATA MINING</a:t>
            </a:r>
          </a:p>
          <a:p>
            <a:endParaRPr lang="en-US" dirty="0" smtClean="0"/>
          </a:p>
          <a:p>
            <a:r>
              <a:rPr lang="en-US" sz="2000" b="1" dirty="0" smtClean="0">
                <a:solidFill>
                  <a:srgbClr val="C00000"/>
                </a:solidFill>
              </a:rPr>
              <a:t>Definition :</a:t>
            </a:r>
          </a:p>
          <a:p>
            <a:endParaRPr lang="en-US" sz="1400" b="1" dirty="0" smtClean="0"/>
          </a:p>
          <a:p>
            <a:r>
              <a:rPr lang="en-US" dirty="0"/>
              <a:t>	</a:t>
            </a:r>
            <a:r>
              <a:rPr lang="en-US" dirty="0" smtClean="0"/>
              <a:t>The process of making a group of abstract objects into classes of similar objects is known as clustering</a:t>
            </a:r>
          </a:p>
          <a:p>
            <a:endParaRPr lang="en-US" dirty="0"/>
          </a:p>
          <a:p>
            <a:r>
              <a:rPr lang="en-US" sz="2000" b="1" dirty="0" smtClean="0">
                <a:solidFill>
                  <a:srgbClr val="C00000"/>
                </a:solidFill>
              </a:rPr>
              <a:t>Applications :</a:t>
            </a:r>
          </a:p>
          <a:p>
            <a:endParaRPr lang="en-US" sz="1200" dirty="0" smtClean="0"/>
          </a:p>
          <a:p>
            <a:pPr marL="1200150" lvl="2" indent="-285750" algn="just">
              <a:buFont typeface="Arial" panose="020B0604020202020204" pitchFamily="34" charset="0"/>
              <a:buChar char="•"/>
            </a:pPr>
            <a:r>
              <a:rPr lang="en-US" dirty="0" smtClean="0"/>
              <a:t>It is widely used in many applications. Such as image processing, data analysis and pattern recognition</a:t>
            </a:r>
          </a:p>
          <a:p>
            <a:pPr marL="1200150" lvl="2" indent="-285750" algn="just">
              <a:buFont typeface="Arial" panose="020B0604020202020204" pitchFamily="34" charset="0"/>
              <a:buChar char="•"/>
            </a:pPr>
            <a:r>
              <a:rPr lang="en-US" dirty="0" smtClean="0"/>
              <a:t>It helps marketers to find the distinct groups in their customer base and they can characterize their customer groups by using purchasing patterns</a:t>
            </a:r>
          </a:p>
          <a:p>
            <a:pPr marL="1200150" lvl="2" indent="-285750" algn="just">
              <a:buFont typeface="Arial" panose="020B0604020202020204" pitchFamily="34" charset="0"/>
              <a:buChar char="•"/>
            </a:pPr>
            <a:r>
              <a:rPr lang="en-US" dirty="0" smtClean="0"/>
              <a:t>It can be used in the field of biology by delivering animal plant taxonomies and identifying genes with the same capabilities</a:t>
            </a:r>
          </a:p>
          <a:p>
            <a:pPr marL="1200150" lvl="2" indent="-285750" algn="just">
              <a:buFont typeface="Arial" panose="020B0604020202020204" pitchFamily="34" charset="0"/>
              <a:buChar char="•"/>
            </a:pPr>
            <a:r>
              <a:rPr lang="en-US" dirty="0" smtClean="0"/>
              <a:t>It also helps in information discovery by classifying documents on the web</a:t>
            </a:r>
          </a:p>
          <a:p>
            <a:pPr marL="1200150" lvl="2" indent="-285750">
              <a:buFont typeface="Arial" panose="020B0604020202020204" pitchFamily="34" charset="0"/>
              <a:buChar char="•"/>
            </a:pPr>
            <a:endParaRPr lang="en-US" dirty="0" smtClean="0"/>
          </a:p>
          <a:p>
            <a:r>
              <a:rPr lang="en-US" sz="2000" b="1" dirty="0" smtClean="0">
                <a:solidFill>
                  <a:srgbClr val="C00000"/>
                </a:solidFill>
              </a:rPr>
              <a:t>Methods :</a:t>
            </a:r>
            <a:endParaRPr lang="en-US" sz="2000" b="1" dirty="0">
              <a:solidFill>
                <a:srgbClr val="C00000"/>
              </a:solidFill>
            </a:endParaRPr>
          </a:p>
          <a:p>
            <a:endParaRPr lang="en-US" sz="1200" dirty="0"/>
          </a:p>
          <a:p>
            <a:pPr marL="1257300" lvl="2" indent="-342900">
              <a:buFont typeface="+mj-lt"/>
              <a:buAutoNum type="arabicPeriod"/>
            </a:pPr>
            <a:r>
              <a:rPr lang="en-US" dirty="0" smtClean="0"/>
              <a:t>Model-based Method</a:t>
            </a:r>
          </a:p>
          <a:p>
            <a:pPr marL="1257300" lvl="2" indent="-342900">
              <a:buFont typeface="+mj-lt"/>
              <a:buAutoNum type="arabicPeriod"/>
            </a:pPr>
            <a:r>
              <a:rPr lang="en-US" dirty="0" smtClean="0"/>
              <a:t>Hierarchical Method</a:t>
            </a:r>
          </a:p>
          <a:p>
            <a:pPr marL="1257300" lvl="2" indent="-342900">
              <a:buFont typeface="+mj-lt"/>
              <a:buAutoNum type="arabicPeriod"/>
            </a:pPr>
            <a:r>
              <a:rPr lang="en-US" dirty="0" smtClean="0"/>
              <a:t>Constraint-Based Method</a:t>
            </a:r>
          </a:p>
          <a:p>
            <a:pPr marL="1257300" lvl="2" indent="-342900">
              <a:buFont typeface="+mj-lt"/>
              <a:buAutoNum type="arabicPeriod"/>
            </a:pPr>
            <a:r>
              <a:rPr lang="en-US" dirty="0" smtClean="0"/>
              <a:t>Grid-Based Method</a:t>
            </a:r>
          </a:p>
          <a:p>
            <a:pPr marL="1257300" lvl="2" indent="-342900">
              <a:buFont typeface="+mj-lt"/>
              <a:buAutoNum type="arabicPeriod"/>
            </a:pPr>
            <a:r>
              <a:rPr lang="en-US" dirty="0" smtClean="0"/>
              <a:t>Partitioning Method</a:t>
            </a:r>
          </a:p>
          <a:p>
            <a:pPr marL="1257300" lvl="2" indent="-342900">
              <a:buFont typeface="+mj-lt"/>
              <a:buAutoNum type="arabicPeriod"/>
            </a:pPr>
            <a:r>
              <a:rPr lang="en-US" dirty="0" smtClean="0"/>
              <a:t>Density-Based Method</a:t>
            </a:r>
          </a:p>
          <a:p>
            <a:pPr marL="1257300" lvl="2" indent="-342900">
              <a:buFont typeface="+mj-lt"/>
              <a:buAutoNum type="arabicPeriod"/>
            </a:pPr>
            <a:endParaRPr lang="en-US" dirty="0" smtClean="0"/>
          </a:p>
          <a:p>
            <a:pPr marL="1200150" lvl="2" indent="-285750">
              <a:buFont typeface="Arial" panose="020B0604020202020204" pitchFamily="34" charset="0"/>
              <a:buChar char="•"/>
            </a:pPr>
            <a:endParaRPr lang="en-US" dirty="0"/>
          </a:p>
          <a:p>
            <a:pPr lvl="2"/>
            <a:endParaRPr lang="en-US" dirty="0"/>
          </a:p>
        </p:txBody>
      </p:sp>
    </p:spTree>
    <p:extLst>
      <p:ext uri="{BB962C8B-B14F-4D97-AF65-F5344CB8AC3E}">
        <p14:creationId xmlns:p14="http://schemas.microsoft.com/office/powerpoint/2010/main" val="30237930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6366" y="296214"/>
            <a:ext cx="11372045" cy="2369880"/>
          </a:xfrm>
          <a:prstGeom prst="rect">
            <a:avLst/>
          </a:prstGeom>
          <a:noFill/>
        </p:spPr>
        <p:txBody>
          <a:bodyPr wrap="square" rtlCol="0">
            <a:spAutoFit/>
          </a:bodyPr>
          <a:lstStyle/>
          <a:p>
            <a:endParaRPr lang="en-US" sz="2000" b="1" dirty="0" smtClean="0">
              <a:solidFill>
                <a:srgbClr val="C00000"/>
              </a:solidFill>
            </a:endParaRPr>
          </a:p>
          <a:p>
            <a:r>
              <a:rPr lang="en-US" sz="2000" b="1" dirty="0" smtClean="0">
                <a:solidFill>
                  <a:srgbClr val="C00000"/>
                </a:solidFill>
              </a:rPr>
              <a:t>Important </a:t>
            </a:r>
            <a:r>
              <a:rPr lang="en-US" sz="2000" b="1" dirty="0">
                <a:solidFill>
                  <a:srgbClr val="C00000"/>
                </a:solidFill>
              </a:rPr>
              <a:t>:</a:t>
            </a:r>
          </a:p>
          <a:p>
            <a:endParaRPr lang="en-US" dirty="0"/>
          </a:p>
          <a:p>
            <a:pPr marL="1200150" lvl="2" indent="-285750">
              <a:buFont typeface="Arial" panose="020B0604020202020204" pitchFamily="34" charset="0"/>
              <a:buChar char="•"/>
            </a:pPr>
            <a:r>
              <a:rPr lang="en-US" dirty="0"/>
              <a:t>Scalability        </a:t>
            </a:r>
          </a:p>
          <a:p>
            <a:pPr marL="1200150" lvl="2" indent="-285750">
              <a:buFont typeface="Arial" panose="020B0604020202020204" pitchFamily="34" charset="0"/>
              <a:buChar char="•"/>
            </a:pPr>
            <a:r>
              <a:rPr lang="en-US" dirty="0"/>
              <a:t>Ability to deal with different kinds of attributes</a:t>
            </a:r>
          </a:p>
          <a:p>
            <a:pPr marL="1200150" lvl="2" indent="-285750">
              <a:buFont typeface="Arial" panose="020B0604020202020204" pitchFamily="34" charset="0"/>
              <a:buChar char="•"/>
            </a:pPr>
            <a:r>
              <a:rPr lang="en-US" dirty="0"/>
              <a:t>Discovery of clusters with attribute shape</a:t>
            </a:r>
          </a:p>
          <a:p>
            <a:pPr marL="1200150" lvl="2" indent="-285750">
              <a:buFont typeface="Arial" panose="020B0604020202020204" pitchFamily="34" charset="0"/>
              <a:buChar char="•"/>
            </a:pPr>
            <a:r>
              <a:rPr lang="en-US" dirty="0"/>
              <a:t>Interpretability</a:t>
            </a:r>
          </a:p>
          <a:p>
            <a:pPr marL="1200150" lvl="2" indent="-285750">
              <a:buFont typeface="Arial" panose="020B0604020202020204" pitchFamily="34" charset="0"/>
              <a:buChar char="•"/>
            </a:pPr>
            <a:r>
              <a:rPr lang="en-US" dirty="0"/>
              <a:t>High Dimensionality</a:t>
            </a:r>
          </a:p>
        </p:txBody>
      </p:sp>
    </p:spTree>
    <p:extLst>
      <p:ext uri="{BB962C8B-B14F-4D97-AF65-F5344CB8AC3E}">
        <p14:creationId xmlns:p14="http://schemas.microsoft.com/office/powerpoint/2010/main" val="23430307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3183" y="0"/>
            <a:ext cx="11822806" cy="6824945"/>
          </a:xfrm>
          <a:prstGeom prst="rect">
            <a:avLst/>
          </a:prstGeom>
          <a:noFill/>
        </p:spPr>
        <p:txBody>
          <a:bodyPr wrap="square" rtlCol="0">
            <a:spAutoFit/>
          </a:bodyPr>
          <a:lstStyle/>
          <a:p>
            <a:pPr algn="ctr"/>
            <a:r>
              <a:rPr lang="en-US" sz="2800" dirty="0" smtClean="0">
                <a:solidFill>
                  <a:schemeClr val="accent6">
                    <a:lumMod val="50000"/>
                  </a:schemeClr>
                </a:solidFill>
              </a:rPr>
              <a:t>DATA WAREHOUSE</a:t>
            </a:r>
          </a:p>
          <a:p>
            <a:endParaRPr lang="en-US" dirty="0"/>
          </a:p>
          <a:p>
            <a:r>
              <a:rPr lang="en-US" sz="2000" b="1" dirty="0" smtClean="0">
                <a:solidFill>
                  <a:srgbClr val="C00000"/>
                </a:solidFill>
              </a:rPr>
              <a:t>Definition </a:t>
            </a:r>
            <a:r>
              <a:rPr lang="en-US" sz="2000" b="1" dirty="0" smtClean="0">
                <a:solidFill>
                  <a:srgbClr val="C00000"/>
                </a:solidFill>
              </a:rPr>
              <a:t>:</a:t>
            </a:r>
          </a:p>
          <a:p>
            <a:endParaRPr lang="en-US" sz="900" b="1" dirty="0" smtClean="0">
              <a:solidFill>
                <a:srgbClr val="C00000"/>
              </a:solidFill>
            </a:endParaRPr>
          </a:p>
          <a:p>
            <a:pPr algn="just"/>
            <a:r>
              <a:rPr lang="en-US" dirty="0"/>
              <a:t>	</a:t>
            </a:r>
            <a:r>
              <a:rPr lang="en-US" dirty="0" smtClean="0"/>
              <a:t>A data warehouse is a centralized repository for storing and managing large amounts of data from various sources for analysis and reporting.</a:t>
            </a:r>
          </a:p>
          <a:p>
            <a:endParaRPr lang="en-US" sz="1100" dirty="0"/>
          </a:p>
          <a:p>
            <a:r>
              <a:rPr lang="en-US" sz="2000" b="1" dirty="0" smtClean="0">
                <a:solidFill>
                  <a:srgbClr val="C00000"/>
                </a:solidFill>
              </a:rPr>
              <a:t>Characteristics </a:t>
            </a:r>
            <a:r>
              <a:rPr lang="en-US" sz="2000" b="1" dirty="0" smtClean="0">
                <a:solidFill>
                  <a:srgbClr val="C00000"/>
                </a:solidFill>
              </a:rPr>
              <a:t>:</a:t>
            </a:r>
          </a:p>
          <a:p>
            <a:endParaRPr lang="en-US" sz="1100" dirty="0" smtClean="0"/>
          </a:p>
          <a:p>
            <a:pPr marL="1200150" lvl="2" indent="-285750">
              <a:buFont typeface="Arial" panose="020B0604020202020204" pitchFamily="34" charset="0"/>
              <a:buChar char="•"/>
            </a:pPr>
            <a:r>
              <a:rPr lang="en-US" dirty="0" smtClean="0"/>
              <a:t>Subject–Oriented</a:t>
            </a:r>
            <a:endParaRPr lang="en-US" dirty="0" smtClean="0"/>
          </a:p>
          <a:p>
            <a:pPr marL="1200150" lvl="2" indent="-285750">
              <a:buFont typeface="Arial" panose="020B0604020202020204" pitchFamily="34" charset="0"/>
              <a:buChar char="•"/>
            </a:pPr>
            <a:r>
              <a:rPr lang="en-US" dirty="0" smtClean="0"/>
              <a:t>Integrated</a:t>
            </a:r>
            <a:endParaRPr lang="en-US" dirty="0" smtClean="0"/>
          </a:p>
          <a:p>
            <a:pPr marL="1200150" lvl="2" indent="-285750">
              <a:buFont typeface="Arial" panose="020B0604020202020204" pitchFamily="34" charset="0"/>
              <a:buChar char="•"/>
            </a:pPr>
            <a:r>
              <a:rPr lang="en-US" dirty="0" smtClean="0"/>
              <a:t>Time-Variant</a:t>
            </a:r>
            <a:endParaRPr lang="en-US" dirty="0" smtClean="0"/>
          </a:p>
          <a:p>
            <a:pPr marL="1200150" lvl="2" indent="-285750">
              <a:buFont typeface="Arial" panose="020B0604020202020204" pitchFamily="34" charset="0"/>
              <a:buChar char="•"/>
            </a:pPr>
            <a:r>
              <a:rPr lang="en-US" dirty="0" smtClean="0"/>
              <a:t>Non-Volatile</a:t>
            </a:r>
            <a:endParaRPr lang="en-US" dirty="0" smtClean="0"/>
          </a:p>
          <a:p>
            <a:endParaRPr lang="en-US" sz="800" dirty="0" smtClean="0"/>
          </a:p>
          <a:p>
            <a:r>
              <a:rPr lang="en-US" sz="2000" b="1" dirty="0" smtClean="0">
                <a:solidFill>
                  <a:srgbClr val="C00000"/>
                </a:solidFill>
              </a:rPr>
              <a:t>Functions :</a:t>
            </a:r>
          </a:p>
          <a:p>
            <a:endParaRPr lang="en-US" sz="1050" dirty="0"/>
          </a:p>
          <a:p>
            <a:pPr marL="1200150" lvl="2" indent="-285750">
              <a:buFont typeface="Wingdings" panose="05000000000000000000" pitchFamily="2" charset="2"/>
              <a:buChar char="Ø"/>
            </a:pPr>
            <a:r>
              <a:rPr lang="en-US" dirty="0" smtClean="0"/>
              <a:t>Data </a:t>
            </a:r>
            <a:r>
              <a:rPr lang="en-US" dirty="0" smtClean="0"/>
              <a:t>Consolidation</a:t>
            </a:r>
          </a:p>
          <a:p>
            <a:pPr marL="1200150" lvl="2" indent="-285750">
              <a:buFont typeface="Wingdings" panose="05000000000000000000" pitchFamily="2" charset="2"/>
              <a:buChar char="Ø"/>
            </a:pPr>
            <a:r>
              <a:rPr lang="en-US" dirty="0" smtClean="0"/>
              <a:t>Data </a:t>
            </a:r>
            <a:r>
              <a:rPr lang="en-US" dirty="0" smtClean="0"/>
              <a:t>Cleaning</a:t>
            </a:r>
          </a:p>
          <a:p>
            <a:pPr marL="1200150" lvl="2" indent="-285750">
              <a:buFont typeface="Wingdings" panose="05000000000000000000" pitchFamily="2" charset="2"/>
              <a:buChar char="Ø"/>
            </a:pPr>
            <a:r>
              <a:rPr lang="en-US" dirty="0" smtClean="0"/>
              <a:t>Data </a:t>
            </a:r>
            <a:r>
              <a:rPr lang="en-US" dirty="0" smtClean="0"/>
              <a:t>Integration</a:t>
            </a:r>
          </a:p>
          <a:p>
            <a:pPr marL="1200150" lvl="2" indent="-285750">
              <a:buFont typeface="Wingdings" panose="05000000000000000000" pitchFamily="2" charset="2"/>
              <a:buChar char="Ø"/>
            </a:pPr>
            <a:r>
              <a:rPr lang="en-US" dirty="0" smtClean="0"/>
              <a:t>Data </a:t>
            </a:r>
            <a:r>
              <a:rPr lang="en-US" dirty="0" smtClean="0"/>
              <a:t>Storage</a:t>
            </a:r>
          </a:p>
          <a:p>
            <a:pPr marL="1200150" lvl="2" indent="-285750">
              <a:buFont typeface="Wingdings" panose="05000000000000000000" pitchFamily="2" charset="2"/>
              <a:buChar char="Ø"/>
            </a:pPr>
            <a:r>
              <a:rPr lang="en-US" dirty="0" smtClean="0"/>
              <a:t>Data </a:t>
            </a:r>
            <a:r>
              <a:rPr lang="en-US" dirty="0" smtClean="0"/>
              <a:t>Transformation</a:t>
            </a:r>
          </a:p>
          <a:p>
            <a:pPr marL="1200150" lvl="2" indent="-285750">
              <a:buFont typeface="Wingdings" panose="05000000000000000000" pitchFamily="2" charset="2"/>
              <a:buChar char="Ø"/>
            </a:pPr>
            <a:r>
              <a:rPr lang="en-US" dirty="0" smtClean="0"/>
              <a:t>Data </a:t>
            </a:r>
            <a:r>
              <a:rPr lang="en-US" dirty="0" smtClean="0"/>
              <a:t>Analysis</a:t>
            </a:r>
          </a:p>
          <a:p>
            <a:pPr marL="1200150" lvl="2" indent="-285750">
              <a:buFont typeface="Wingdings" panose="05000000000000000000" pitchFamily="2" charset="2"/>
              <a:buChar char="Ø"/>
            </a:pPr>
            <a:r>
              <a:rPr lang="en-US" dirty="0" smtClean="0"/>
              <a:t>Data </a:t>
            </a:r>
            <a:r>
              <a:rPr lang="en-US" dirty="0" smtClean="0"/>
              <a:t>Reporting</a:t>
            </a:r>
          </a:p>
          <a:p>
            <a:pPr marL="1200150" lvl="2" indent="-285750">
              <a:buFont typeface="Wingdings" panose="05000000000000000000" pitchFamily="2" charset="2"/>
              <a:buChar char="Ø"/>
            </a:pPr>
            <a:r>
              <a:rPr lang="en-US" dirty="0" smtClean="0"/>
              <a:t>Data </a:t>
            </a:r>
            <a:r>
              <a:rPr lang="en-US" dirty="0" smtClean="0"/>
              <a:t>Mining</a:t>
            </a:r>
          </a:p>
          <a:p>
            <a:pPr marL="1200150" lvl="2" indent="-285750">
              <a:buFont typeface="Wingdings" panose="05000000000000000000" pitchFamily="2" charset="2"/>
              <a:buChar char="Ø"/>
            </a:pPr>
            <a:r>
              <a:rPr lang="en-US" dirty="0" smtClean="0"/>
              <a:t>Performance </a:t>
            </a:r>
            <a:r>
              <a:rPr lang="en-US" dirty="0" smtClean="0"/>
              <a:t>Optimization</a:t>
            </a:r>
          </a:p>
        </p:txBody>
      </p:sp>
    </p:spTree>
    <p:extLst>
      <p:ext uri="{BB962C8B-B14F-4D97-AF65-F5344CB8AC3E}">
        <p14:creationId xmlns:p14="http://schemas.microsoft.com/office/powerpoint/2010/main" val="36914865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6366" y="360608"/>
            <a:ext cx="11281893" cy="6140142"/>
          </a:xfrm>
          <a:prstGeom prst="rect">
            <a:avLst/>
          </a:prstGeom>
          <a:noFill/>
        </p:spPr>
        <p:txBody>
          <a:bodyPr wrap="square" rtlCol="0">
            <a:spAutoFit/>
          </a:bodyPr>
          <a:lstStyle/>
          <a:p>
            <a:r>
              <a:rPr lang="en-US" sz="2000" b="1" dirty="0" smtClean="0">
                <a:solidFill>
                  <a:srgbClr val="C00000"/>
                </a:solidFill>
              </a:rPr>
              <a:t>Uses :</a:t>
            </a:r>
          </a:p>
          <a:p>
            <a:endParaRPr lang="en-US" sz="1100" dirty="0"/>
          </a:p>
          <a:p>
            <a:pPr marL="742950" lvl="1" indent="-285750">
              <a:buFont typeface="Arial" panose="020B0604020202020204" pitchFamily="34" charset="0"/>
              <a:buChar char="•"/>
            </a:pPr>
            <a:r>
              <a:rPr lang="en-US" dirty="0" smtClean="0"/>
              <a:t>Combining data</a:t>
            </a:r>
          </a:p>
          <a:p>
            <a:pPr marL="742950" lvl="1" indent="-285750">
              <a:buFont typeface="Arial" panose="020B0604020202020204" pitchFamily="34" charset="0"/>
              <a:buChar char="•"/>
            </a:pPr>
            <a:r>
              <a:rPr lang="en-US" dirty="0" smtClean="0"/>
              <a:t>Analyzing data</a:t>
            </a:r>
          </a:p>
          <a:p>
            <a:pPr marL="742950" lvl="1" indent="-285750">
              <a:buFont typeface="Arial" panose="020B0604020202020204" pitchFamily="34" charset="0"/>
              <a:buChar char="•"/>
            </a:pPr>
            <a:r>
              <a:rPr lang="en-US" dirty="0" smtClean="0"/>
              <a:t>Tracking historical changes</a:t>
            </a:r>
          </a:p>
          <a:p>
            <a:pPr marL="742950" lvl="1" indent="-285750">
              <a:buFont typeface="Arial" panose="020B0604020202020204" pitchFamily="34" charset="0"/>
              <a:buChar char="•"/>
            </a:pPr>
            <a:r>
              <a:rPr lang="en-US" dirty="0" smtClean="0"/>
              <a:t>Reducing operational load</a:t>
            </a:r>
          </a:p>
          <a:p>
            <a:pPr marL="742950" lvl="1" indent="-285750">
              <a:buFont typeface="Arial" panose="020B0604020202020204" pitchFamily="34" charset="0"/>
              <a:buChar char="•"/>
            </a:pPr>
            <a:r>
              <a:rPr lang="en-US" dirty="0" smtClean="0"/>
              <a:t>Providing a single source of truth</a:t>
            </a:r>
          </a:p>
          <a:p>
            <a:pPr marL="742950" lvl="1" indent="-285750">
              <a:buFont typeface="Arial" panose="020B0604020202020204" pitchFamily="34" charset="0"/>
              <a:buChar char="•"/>
            </a:pPr>
            <a:r>
              <a:rPr lang="en-US" dirty="0" smtClean="0"/>
              <a:t>Improving business intelligence</a:t>
            </a:r>
          </a:p>
          <a:p>
            <a:pPr marL="742950" lvl="1" indent="-285750">
              <a:buFont typeface="Arial" panose="020B0604020202020204" pitchFamily="34" charset="0"/>
              <a:buChar char="•"/>
            </a:pPr>
            <a:r>
              <a:rPr lang="en-US" dirty="0" smtClean="0"/>
              <a:t>Saving time</a:t>
            </a:r>
          </a:p>
          <a:p>
            <a:pPr marL="742950" lvl="1" indent="-285750">
              <a:buFont typeface="Arial" panose="020B0604020202020204" pitchFamily="34" charset="0"/>
              <a:buChar char="•"/>
            </a:pPr>
            <a:r>
              <a:rPr lang="en-US" dirty="0" smtClean="0"/>
              <a:t>Improving data quality</a:t>
            </a:r>
          </a:p>
          <a:p>
            <a:pPr marL="742950" lvl="1" indent="-285750">
              <a:buFont typeface="Arial" panose="020B0604020202020204" pitchFamily="34" charset="0"/>
              <a:buChar char="•"/>
            </a:pPr>
            <a:r>
              <a:rPr lang="en-US" dirty="0" smtClean="0"/>
              <a:t>Increasing data security</a:t>
            </a:r>
          </a:p>
          <a:p>
            <a:pPr marL="742950" lvl="1" indent="-285750">
              <a:buFont typeface="Arial" panose="020B0604020202020204" pitchFamily="34" charset="0"/>
              <a:buChar char="•"/>
            </a:pPr>
            <a:r>
              <a:rPr lang="en-US" dirty="0" smtClean="0"/>
              <a:t>Increasing ROI (Return on Investment)	</a:t>
            </a:r>
            <a:endParaRPr lang="en-US" dirty="0" smtClean="0"/>
          </a:p>
          <a:p>
            <a:pPr lvl="1"/>
            <a:endParaRPr lang="en-US" dirty="0"/>
          </a:p>
          <a:p>
            <a:r>
              <a:rPr lang="en-US" sz="2000" b="1" dirty="0" smtClean="0">
                <a:solidFill>
                  <a:srgbClr val="C00000"/>
                </a:solidFill>
              </a:rPr>
              <a:t>ETL :</a:t>
            </a:r>
          </a:p>
          <a:p>
            <a:endParaRPr lang="en-US" b="1" dirty="0">
              <a:solidFill>
                <a:srgbClr val="C00000"/>
              </a:solidFill>
            </a:endParaRPr>
          </a:p>
          <a:p>
            <a:pPr algn="just"/>
            <a:r>
              <a:rPr lang="en-US" dirty="0"/>
              <a:t> </a:t>
            </a:r>
            <a:r>
              <a:rPr lang="en-US" dirty="0" smtClean="0"/>
              <a:t>        ETL stands for “Extract, Transform, Load” and is a process that combines data from various sources into a data </a:t>
            </a:r>
          </a:p>
          <a:p>
            <a:pPr algn="just"/>
            <a:r>
              <a:rPr lang="en-US" dirty="0" smtClean="0"/>
              <a:t>         warehouse</a:t>
            </a:r>
          </a:p>
          <a:p>
            <a:pPr algn="just"/>
            <a:endParaRPr lang="en-US" sz="1100" dirty="0" smtClean="0"/>
          </a:p>
          <a:p>
            <a:pPr marL="1200150" lvl="2" indent="-285750" algn="just">
              <a:buFont typeface="Arial" panose="020B0604020202020204" pitchFamily="34" charset="0"/>
              <a:buChar char="•"/>
            </a:pPr>
            <a:r>
              <a:rPr lang="en-US" dirty="0" smtClean="0"/>
              <a:t>Extract Data :  ETL collects data from different sources, such as CRMs and ERPs</a:t>
            </a:r>
          </a:p>
          <a:p>
            <a:pPr marL="1200150" lvl="2" indent="-285750" algn="just">
              <a:buFont typeface="Arial" panose="020B0604020202020204" pitchFamily="34" charset="0"/>
              <a:buChar char="•"/>
            </a:pPr>
            <a:r>
              <a:rPr lang="en-US" dirty="0" smtClean="0"/>
              <a:t>Transform Data :  ETL uses business rules to clean and organize the data, which can include filtering, sorting, aggregating, joining and reduplicating</a:t>
            </a:r>
          </a:p>
          <a:p>
            <a:pPr marL="1200150" lvl="2" indent="-285750" algn="just">
              <a:buFont typeface="Arial" panose="020B0604020202020204" pitchFamily="34" charset="0"/>
              <a:buChar char="•"/>
            </a:pPr>
            <a:r>
              <a:rPr lang="en-US" dirty="0" smtClean="0"/>
              <a:t>Load Data :  ETL loads the transformed data into a data warehouse, database or data lake</a:t>
            </a:r>
          </a:p>
        </p:txBody>
      </p:sp>
    </p:spTree>
    <p:extLst>
      <p:ext uri="{BB962C8B-B14F-4D97-AF65-F5344CB8AC3E}">
        <p14:creationId xmlns:p14="http://schemas.microsoft.com/office/powerpoint/2010/main" val="11616598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1668" y="218941"/>
            <a:ext cx="11578107" cy="6632585"/>
          </a:xfrm>
          <a:prstGeom prst="rect">
            <a:avLst/>
          </a:prstGeom>
          <a:noFill/>
        </p:spPr>
        <p:txBody>
          <a:bodyPr wrap="square" rtlCol="0">
            <a:spAutoFit/>
          </a:bodyPr>
          <a:lstStyle/>
          <a:p>
            <a:pPr algn="ctr"/>
            <a:r>
              <a:rPr lang="en-US" sz="2800" b="1" dirty="0" smtClean="0">
                <a:solidFill>
                  <a:schemeClr val="accent6">
                    <a:lumMod val="50000"/>
                  </a:schemeClr>
                </a:solidFill>
              </a:rPr>
              <a:t>META DATA </a:t>
            </a:r>
            <a:endParaRPr lang="en-US" b="1" dirty="0" smtClean="0">
              <a:solidFill>
                <a:schemeClr val="accent6">
                  <a:lumMod val="50000"/>
                </a:schemeClr>
              </a:solidFill>
            </a:endParaRPr>
          </a:p>
          <a:p>
            <a:endParaRPr lang="en-US" sz="1200" dirty="0" smtClean="0"/>
          </a:p>
          <a:p>
            <a:r>
              <a:rPr lang="en-US" sz="2000" b="1" dirty="0" smtClean="0">
                <a:solidFill>
                  <a:srgbClr val="C00000"/>
                </a:solidFill>
              </a:rPr>
              <a:t>Definition :</a:t>
            </a:r>
          </a:p>
          <a:p>
            <a:pPr algn="just"/>
            <a:endParaRPr lang="en-US" sz="1100" dirty="0" smtClean="0"/>
          </a:p>
          <a:p>
            <a:pPr algn="just"/>
            <a:r>
              <a:rPr lang="en-US" dirty="0" smtClean="0"/>
              <a:t>	Metadata is defined as the information that describes and explains data. It provides context with details such as the source, type, owner and relationship to other data sets. So, it can help you understand the relevance of a particular data set and guide you on how to use it. In a nutshell: Metadata is a cornerstone of a modern enterprise data stack</a:t>
            </a:r>
          </a:p>
          <a:p>
            <a:endParaRPr lang="en-US" sz="800" dirty="0"/>
          </a:p>
          <a:p>
            <a:r>
              <a:rPr lang="en-US" sz="2000" b="1" dirty="0" smtClean="0">
                <a:solidFill>
                  <a:srgbClr val="C00000"/>
                </a:solidFill>
              </a:rPr>
              <a:t>Types :</a:t>
            </a:r>
          </a:p>
          <a:p>
            <a:endParaRPr lang="en-US" sz="700" b="1" dirty="0" smtClean="0">
              <a:solidFill>
                <a:srgbClr val="C00000"/>
              </a:solidFill>
            </a:endParaRPr>
          </a:p>
          <a:p>
            <a:r>
              <a:rPr lang="en-US" dirty="0"/>
              <a:t>	</a:t>
            </a:r>
            <a:r>
              <a:rPr lang="en-US" dirty="0" smtClean="0"/>
              <a:t>Metadata can be classified into 6 types. They are</a:t>
            </a:r>
          </a:p>
          <a:p>
            <a:r>
              <a:rPr lang="en-US" dirty="0"/>
              <a:t>	</a:t>
            </a:r>
            <a:r>
              <a:rPr lang="en-US" dirty="0" smtClean="0"/>
              <a:t>	1.   Technical</a:t>
            </a:r>
          </a:p>
          <a:p>
            <a:r>
              <a:rPr lang="en-US" dirty="0"/>
              <a:t>	</a:t>
            </a:r>
            <a:r>
              <a:rPr lang="en-US" dirty="0" smtClean="0"/>
              <a:t>	2.   Governance</a:t>
            </a:r>
          </a:p>
          <a:p>
            <a:r>
              <a:rPr lang="en-US" dirty="0"/>
              <a:t>	</a:t>
            </a:r>
            <a:r>
              <a:rPr lang="en-US" dirty="0" smtClean="0"/>
              <a:t>	3.   Operational</a:t>
            </a:r>
          </a:p>
          <a:p>
            <a:r>
              <a:rPr lang="en-US" dirty="0"/>
              <a:t>	</a:t>
            </a:r>
            <a:r>
              <a:rPr lang="en-US" dirty="0" smtClean="0"/>
              <a:t>	4.   Collaboration</a:t>
            </a:r>
          </a:p>
          <a:p>
            <a:r>
              <a:rPr lang="en-US" dirty="0"/>
              <a:t>	</a:t>
            </a:r>
            <a:r>
              <a:rPr lang="en-US" dirty="0" smtClean="0"/>
              <a:t>	5.   Quality</a:t>
            </a:r>
          </a:p>
          <a:p>
            <a:r>
              <a:rPr lang="en-US" dirty="0"/>
              <a:t>	</a:t>
            </a:r>
            <a:r>
              <a:rPr lang="en-US" dirty="0" smtClean="0"/>
              <a:t>	6.   Usage</a:t>
            </a:r>
          </a:p>
          <a:p>
            <a:endParaRPr lang="en-US" sz="1050" dirty="0"/>
          </a:p>
          <a:p>
            <a:r>
              <a:rPr lang="en-US" sz="2000" b="1" dirty="0" smtClean="0">
                <a:solidFill>
                  <a:srgbClr val="C00000"/>
                </a:solidFill>
              </a:rPr>
              <a:t>Importance :</a:t>
            </a:r>
          </a:p>
          <a:p>
            <a:endParaRPr lang="en-US" sz="800" b="1" dirty="0" smtClean="0">
              <a:solidFill>
                <a:srgbClr val="C00000"/>
              </a:solidFill>
            </a:endParaRPr>
          </a:p>
          <a:p>
            <a:r>
              <a:rPr lang="en-US" dirty="0"/>
              <a:t>	</a:t>
            </a:r>
            <a:r>
              <a:rPr lang="en-US" dirty="0" smtClean="0"/>
              <a:t>The right context for data is essential for understanding and putting it to use. Metadata helps you make </a:t>
            </a:r>
          </a:p>
          <a:p>
            <a:r>
              <a:rPr lang="en-US" dirty="0"/>
              <a:t>	</a:t>
            </a:r>
            <a:r>
              <a:rPr lang="en-US" dirty="0" smtClean="0"/>
              <a:t>	Data Discoverable</a:t>
            </a:r>
          </a:p>
          <a:p>
            <a:r>
              <a:rPr lang="en-US" dirty="0"/>
              <a:t>	</a:t>
            </a:r>
            <a:r>
              <a:rPr lang="en-US" dirty="0" smtClean="0"/>
              <a:t>	Accessible</a:t>
            </a:r>
          </a:p>
          <a:p>
            <a:r>
              <a:rPr lang="en-US" dirty="0"/>
              <a:t>	</a:t>
            </a:r>
            <a:r>
              <a:rPr lang="en-US" dirty="0" smtClean="0"/>
              <a:t>	Trustworthy               and</a:t>
            </a:r>
          </a:p>
          <a:p>
            <a:r>
              <a:rPr lang="en-US" dirty="0"/>
              <a:t>	</a:t>
            </a:r>
            <a:r>
              <a:rPr lang="en-US" dirty="0" smtClean="0"/>
              <a:t>	Valuable</a:t>
            </a:r>
            <a:endParaRPr lang="en-IN" dirty="0"/>
          </a:p>
        </p:txBody>
      </p:sp>
    </p:spTree>
    <p:extLst>
      <p:ext uri="{BB962C8B-B14F-4D97-AF65-F5344CB8AC3E}">
        <p14:creationId xmlns:p14="http://schemas.microsoft.com/office/powerpoint/2010/main" val="3336342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0456" y="231820"/>
            <a:ext cx="11616744" cy="6832640"/>
          </a:xfrm>
          <a:prstGeom prst="rect">
            <a:avLst/>
          </a:prstGeom>
          <a:noFill/>
        </p:spPr>
        <p:txBody>
          <a:bodyPr wrap="square" rtlCol="0">
            <a:spAutoFit/>
          </a:bodyPr>
          <a:lstStyle/>
          <a:p>
            <a:pPr algn="ctr"/>
            <a:r>
              <a:rPr lang="en-US" sz="2800" b="1" dirty="0" smtClean="0">
                <a:solidFill>
                  <a:schemeClr val="accent6">
                    <a:lumMod val="50000"/>
                  </a:schemeClr>
                </a:solidFill>
              </a:rPr>
              <a:t>DATA MART</a:t>
            </a:r>
          </a:p>
          <a:p>
            <a:endParaRPr lang="en-US" dirty="0"/>
          </a:p>
          <a:p>
            <a:pPr algn="just"/>
            <a:r>
              <a:rPr lang="en-US" dirty="0" smtClean="0"/>
              <a:t>	Data marts are created to provide a centralized location for data that is relevant to a specific business unit or line of business. They are created for a number of reasons, including :</a:t>
            </a:r>
          </a:p>
          <a:p>
            <a:pPr algn="just"/>
            <a:endParaRPr lang="en-US" sz="1000" dirty="0" smtClean="0"/>
          </a:p>
          <a:p>
            <a:pPr algn="just"/>
            <a:r>
              <a:rPr lang="en-US" b="1" dirty="0" smtClean="0"/>
              <a:t>     </a:t>
            </a:r>
            <a:r>
              <a:rPr lang="en-US" b="1" dirty="0" smtClean="0">
                <a:solidFill>
                  <a:schemeClr val="accent5"/>
                </a:solidFill>
              </a:rPr>
              <a:t>Access :</a:t>
            </a:r>
          </a:p>
          <a:p>
            <a:pPr algn="just"/>
            <a:r>
              <a:rPr lang="en-US" dirty="0"/>
              <a:t>	</a:t>
            </a:r>
            <a:r>
              <a:rPr lang="en-US" dirty="0" smtClean="0"/>
              <a:t>Data marts provide quick and easy access to the data that is needed by a specific team or line of business</a:t>
            </a:r>
          </a:p>
          <a:p>
            <a:pPr algn="just"/>
            <a:r>
              <a:rPr lang="en-US" b="1" dirty="0" smtClean="0"/>
              <a:t>     </a:t>
            </a:r>
            <a:r>
              <a:rPr lang="en-US" b="1" dirty="0" smtClean="0">
                <a:solidFill>
                  <a:schemeClr val="accent5"/>
                </a:solidFill>
              </a:rPr>
              <a:t>Cost :</a:t>
            </a:r>
          </a:p>
          <a:p>
            <a:pPr algn="just"/>
            <a:r>
              <a:rPr lang="en-US" dirty="0" smtClean="0"/>
              <a:t> </a:t>
            </a:r>
            <a:r>
              <a:rPr lang="en-US" dirty="0"/>
              <a:t>	</a:t>
            </a:r>
            <a:r>
              <a:rPr lang="en-US" dirty="0" smtClean="0"/>
              <a:t>Data marts are less expensive to create and maintain than data warehouses</a:t>
            </a:r>
          </a:p>
          <a:p>
            <a:pPr algn="just"/>
            <a:r>
              <a:rPr lang="en-US" b="1" dirty="0" smtClean="0"/>
              <a:t>     </a:t>
            </a:r>
            <a:r>
              <a:rPr lang="en-US" b="1" dirty="0" smtClean="0">
                <a:solidFill>
                  <a:schemeClr val="accent5"/>
                </a:solidFill>
              </a:rPr>
              <a:t>Flexibility :</a:t>
            </a:r>
          </a:p>
          <a:p>
            <a:pPr algn="just"/>
            <a:r>
              <a:rPr lang="en-US" dirty="0"/>
              <a:t>	</a:t>
            </a:r>
            <a:r>
              <a:rPr lang="en-US" dirty="0" smtClean="0"/>
              <a:t>Data marts can be easily modified and built to accommodate changing business needs</a:t>
            </a:r>
          </a:p>
          <a:p>
            <a:pPr algn="just"/>
            <a:r>
              <a:rPr lang="en-US" b="1" dirty="0" smtClean="0">
                <a:solidFill>
                  <a:schemeClr val="accent5"/>
                </a:solidFill>
              </a:rPr>
              <a:t>     Data Integrity :</a:t>
            </a:r>
          </a:p>
          <a:p>
            <a:pPr algn="just"/>
            <a:r>
              <a:rPr lang="en-US" dirty="0"/>
              <a:t>	</a:t>
            </a:r>
            <a:r>
              <a:rPr lang="en-US" dirty="0" smtClean="0"/>
              <a:t>Data marts are designed to ensure data accuracy and consistency, and prevent errors caused by redundant data</a:t>
            </a:r>
          </a:p>
          <a:p>
            <a:pPr algn="just"/>
            <a:r>
              <a:rPr lang="en-US" b="1" dirty="0" smtClean="0"/>
              <a:t>     </a:t>
            </a:r>
            <a:r>
              <a:rPr lang="en-US" b="1" dirty="0" smtClean="0">
                <a:solidFill>
                  <a:schemeClr val="accent5"/>
                </a:solidFill>
              </a:rPr>
              <a:t>Decision Making :</a:t>
            </a:r>
          </a:p>
          <a:p>
            <a:pPr algn="just"/>
            <a:r>
              <a:rPr lang="en-US" dirty="0"/>
              <a:t>	</a:t>
            </a:r>
            <a:r>
              <a:rPr lang="en-US" dirty="0" smtClean="0"/>
              <a:t>Data marts provide relevant and focused business data to help businesses make informed decisions quickly</a:t>
            </a:r>
          </a:p>
          <a:p>
            <a:pPr algn="just"/>
            <a:endParaRPr lang="en-US" sz="1200" dirty="0"/>
          </a:p>
          <a:p>
            <a:pPr algn="just"/>
            <a:r>
              <a:rPr lang="en-US" sz="2000" b="1" dirty="0" smtClean="0">
                <a:solidFill>
                  <a:srgbClr val="C00000"/>
                </a:solidFill>
              </a:rPr>
              <a:t>Types :</a:t>
            </a:r>
          </a:p>
          <a:p>
            <a:pPr algn="just"/>
            <a:endParaRPr lang="en-US" sz="900" b="1" dirty="0" smtClean="0"/>
          </a:p>
          <a:p>
            <a:pPr algn="just"/>
            <a:r>
              <a:rPr lang="en-US" dirty="0"/>
              <a:t>	</a:t>
            </a:r>
            <a:r>
              <a:rPr lang="en-US" dirty="0" smtClean="0"/>
              <a:t>There are three basic types of data marts. They are</a:t>
            </a:r>
          </a:p>
          <a:p>
            <a:pPr algn="just"/>
            <a:endParaRPr lang="en-US" sz="1050" dirty="0"/>
          </a:p>
          <a:p>
            <a:pPr algn="just"/>
            <a:r>
              <a:rPr lang="en-US" dirty="0" smtClean="0"/>
              <a:t>	      1. Independent data marts :  These data marts are not part of a data warehouse and are typically focused on</a:t>
            </a:r>
          </a:p>
          <a:p>
            <a:pPr algn="just"/>
            <a:r>
              <a:rPr lang="en-US" dirty="0"/>
              <a:t> </a:t>
            </a:r>
            <a:r>
              <a:rPr lang="en-US" dirty="0" smtClean="0"/>
              <a:t>                           one area of business</a:t>
            </a:r>
          </a:p>
          <a:p>
            <a:pPr algn="just"/>
            <a:r>
              <a:rPr lang="en-US" dirty="0"/>
              <a:t>	</a:t>
            </a:r>
            <a:r>
              <a:rPr lang="en-US" dirty="0" smtClean="0"/>
              <a:t>      2.  Dependent data marts :  These data marts are built into an existing data warehouse and rely on data feeds</a:t>
            </a:r>
          </a:p>
          <a:p>
            <a:pPr algn="just"/>
            <a:r>
              <a:rPr lang="en-US" dirty="0"/>
              <a:t>	</a:t>
            </a:r>
            <a:r>
              <a:rPr lang="en-US" dirty="0" smtClean="0"/>
              <a:t>      3.  Hybrid data marts :  These data marts combine data from a data warehouse and other data sources</a:t>
            </a:r>
          </a:p>
          <a:p>
            <a:pPr algn="just"/>
            <a:endParaRPr lang="en-IN" dirty="0"/>
          </a:p>
        </p:txBody>
      </p:sp>
    </p:spTree>
    <p:extLst>
      <p:ext uri="{BB962C8B-B14F-4D97-AF65-F5344CB8AC3E}">
        <p14:creationId xmlns:p14="http://schemas.microsoft.com/office/powerpoint/2010/main" val="18482394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3510" y="1768922"/>
            <a:ext cx="4636393" cy="2004588"/>
          </a:xfrm>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6000" dirty="0" smtClean="0">
                <a:solidFill>
                  <a:srgbClr val="FF0000"/>
                </a:solidFill>
              </a:rPr>
              <a:t>THANK YOU</a:t>
            </a:r>
            <a:endParaRPr lang="en-IN" sz="7200" dirty="0">
              <a:solidFill>
                <a:srgbClr val="FF0000"/>
              </a:solidFill>
            </a:endParaRPr>
          </a:p>
        </p:txBody>
      </p:sp>
    </p:spTree>
    <p:extLst>
      <p:ext uri="{BB962C8B-B14F-4D97-AF65-F5344CB8AC3E}">
        <p14:creationId xmlns:p14="http://schemas.microsoft.com/office/powerpoint/2010/main" val="16150700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140</TotalTime>
  <Words>105</Words>
  <Application>Microsoft Office PowerPoint</Application>
  <PresentationFormat>Widescreen</PresentationFormat>
  <Paragraphs>176</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Wingdings</vt:lpstr>
      <vt:lpstr>Office Theme</vt:lpstr>
      <vt:lpstr>WELCOME</vt:lpstr>
      <vt:lpstr>R.ANANDARAMAN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cpac</dc:creator>
  <cp:lastModifiedBy>cpac</cp:lastModifiedBy>
  <cp:revision>57</cp:revision>
  <dcterms:created xsi:type="dcterms:W3CDTF">2024-12-03T05:38:18Z</dcterms:created>
  <dcterms:modified xsi:type="dcterms:W3CDTF">2024-12-04T05:35:07Z</dcterms:modified>
</cp:coreProperties>
</file>