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61" r:id="rId2"/>
    <p:sldId id="256" r:id="rId3"/>
    <p:sldId id="258" r:id="rId4"/>
    <p:sldId id="259" r:id="rId5"/>
    <p:sldId id="260" r:id="rId6"/>
    <p:sldId id="26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19/11/2024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itchFamily="18" charset="0"/>
                <a:cs typeface="Times New Roman" pitchFamily="18" charset="0"/>
              </a:rPr>
              <a:t>Constitutional Authority</a:t>
            </a:r>
            <a:endParaRPr lang="en-US" dirty="0"/>
          </a:p>
        </p:txBody>
      </p:sp>
      <p:sp>
        <p:nvSpPr>
          <p:cNvPr id="3" name="Content Placeholder 2"/>
          <p:cNvSpPr>
            <a:spLocks noGrp="1"/>
          </p:cNvSpPr>
          <p:nvPr>
            <p:ph idx="1"/>
          </p:nvPr>
        </p:nvSpPr>
        <p:spPr/>
        <p:txBody>
          <a:bodyPr>
            <a:normAutofit lnSpcReduction="10000"/>
          </a:bodyPr>
          <a:lstStyle/>
          <a:p>
            <a:pPr algn="r">
              <a:buNone/>
            </a:pPr>
            <a:endParaRPr lang="en-US" sz="2500" b="1" dirty="0" smtClean="0">
              <a:latin typeface="Times New Roman" pitchFamily="18" charset="0"/>
              <a:cs typeface="Times New Roman" pitchFamily="18" charset="0"/>
            </a:endParaRPr>
          </a:p>
          <a:p>
            <a:pPr algn="r">
              <a:buNone/>
            </a:pPr>
            <a:endParaRPr lang="en-US" sz="2500" b="1" dirty="0" smtClean="0">
              <a:latin typeface="Times New Roman" pitchFamily="18" charset="0"/>
              <a:cs typeface="Times New Roman" pitchFamily="18" charset="0"/>
            </a:endParaRPr>
          </a:p>
          <a:p>
            <a:pPr algn="r">
              <a:buNone/>
            </a:pPr>
            <a:endParaRPr lang="en-US" sz="2500" b="1" dirty="0" smtClean="0">
              <a:latin typeface="Times New Roman" pitchFamily="18" charset="0"/>
              <a:cs typeface="Times New Roman" pitchFamily="18" charset="0"/>
            </a:endParaRPr>
          </a:p>
          <a:p>
            <a:pPr algn="r">
              <a:buNone/>
            </a:pPr>
            <a:endParaRPr lang="en-US" sz="2500" b="1" dirty="0" smtClean="0">
              <a:latin typeface="Times New Roman" pitchFamily="18" charset="0"/>
              <a:cs typeface="Times New Roman" pitchFamily="18" charset="0"/>
            </a:endParaRPr>
          </a:p>
          <a:p>
            <a:pPr algn="r">
              <a:buNone/>
            </a:pPr>
            <a:r>
              <a:rPr lang="en-US" sz="2500" b="1" dirty="0" err="1" smtClean="0">
                <a:latin typeface="Times New Roman" pitchFamily="18" charset="0"/>
                <a:cs typeface="Times New Roman" pitchFamily="18" charset="0"/>
              </a:rPr>
              <a:t>Dr.S.NAGALINGAM</a:t>
            </a:r>
            <a:r>
              <a:rPr lang="en-US" sz="2500" b="1" dirty="0" smtClean="0">
                <a:latin typeface="Times New Roman" pitchFamily="18" charset="0"/>
                <a:cs typeface="Times New Roman" pitchFamily="18" charset="0"/>
              </a:rPr>
              <a:t>,</a:t>
            </a:r>
            <a:r>
              <a:rPr lang="en-US" sz="2500" dirty="0" smtClean="0">
                <a:latin typeface="Times New Roman" pitchFamily="18" charset="0"/>
                <a:cs typeface="Times New Roman" pitchFamily="18" charset="0"/>
              </a:rPr>
              <a:t> </a:t>
            </a:r>
          </a:p>
          <a:p>
            <a:pPr algn="r">
              <a:buNone/>
            </a:pPr>
            <a:r>
              <a:rPr lang="en-US" sz="2500" dirty="0" err="1" smtClean="0">
                <a:latin typeface="Times New Roman" pitchFamily="18" charset="0"/>
                <a:cs typeface="Times New Roman" pitchFamily="18" charset="0"/>
              </a:rPr>
              <a:t>M.Com</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M.Phil.</a:t>
            </a:r>
            <a:r>
              <a:rPr lang="en-US" sz="2500" dirty="0" smtClean="0">
                <a:latin typeface="Times New Roman" pitchFamily="18" charset="0"/>
                <a:cs typeface="Times New Roman" pitchFamily="18" charset="0"/>
              </a:rPr>
              <a:t>, P.G.D.C.A., Ph.D.,</a:t>
            </a:r>
          </a:p>
          <a:p>
            <a:pPr algn="r">
              <a:buNone/>
            </a:pPr>
            <a:r>
              <a:rPr lang="en-US" sz="2500" dirty="0" smtClean="0">
                <a:latin typeface="Times New Roman" pitchFamily="18" charset="0"/>
                <a:cs typeface="Times New Roman" pitchFamily="18" charset="0"/>
              </a:rPr>
              <a:t>Assistant Professor,</a:t>
            </a:r>
          </a:p>
          <a:p>
            <a:pPr algn="r">
              <a:buNone/>
            </a:pPr>
            <a:r>
              <a:rPr lang="en-US" sz="2500" dirty="0" smtClean="0">
                <a:latin typeface="Times New Roman" pitchFamily="18" charset="0"/>
                <a:cs typeface="Times New Roman" pitchFamily="18" charset="0"/>
              </a:rPr>
              <a:t>PG &amp; Research Department of Commerce,</a:t>
            </a:r>
          </a:p>
          <a:p>
            <a:pPr algn="r">
              <a:buNone/>
            </a:pPr>
            <a:r>
              <a:rPr lang="en-US" sz="2500" dirty="0" smtClean="0">
                <a:latin typeface="Times New Roman" pitchFamily="18" charset="0"/>
                <a:cs typeface="Times New Roman" pitchFamily="18" charset="0"/>
              </a:rPr>
              <a:t>Cardamom Planters’ Association College,</a:t>
            </a:r>
          </a:p>
          <a:p>
            <a:pPr algn="r">
              <a:buNone/>
            </a:pPr>
            <a:r>
              <a:rPr lang="en-US" sz="2500" dirty="0" smtClean="0">
                <a:latin typeface="Times New Roman" pitchFamily="18" charset="0"/>
                <a:cs typeface="Times New Roman" pitchFamily="18" charset="0"/>
              </a:rPr>
              <a:t>Bodinayakanur.</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914399"/>
          </a:xfrm>
        </p:spPr>
        <p:txBody>
          <a:bodyPr>
            <a:normAutofit fontScale="90000"/>
          </a:bodyPr>
          <a:lstStyle/>
          <a:p>
            <a:r>
              <a:rPr lang="en-US" b="1" dirty="0" smtClean="0">
                <a:latin typeface="Times New Roman" pitchFamily="18" charset="0"/>
                <a:cs typeface="Times New Roman" pitchFamily="18" charset="0"/>
              </a:rPr>
              <a:t>Constitutional Authority</a:t>
            </a:r>
            <a:r>
              <a:rPr lang="en-US" dirty="0" smtClean="0"/>
              <a:t/>
            </a:r>
            <a:br>
              <a:rPr lang="en-US" dirty="0" smtClean="0"/>
            </a:br>
            <a:endParaRPr lang="en-US" dirty="0"/>
          </a:p>
        </p:txBody>
      </p:sp>
      <p:sp>
        <p:nvSpPr>
          <p:cNvPr id="3" name="Subtitle 2"/>
          <p:cNvSpPr>
            <a:spLocks noGrp="1"/>
          </p:cNvSpPr>
          <p:nvPr>
            <p:ph type="subTitle" idx="1"/>
          </p:nvPr>
        </p:nvSpPr>
        <p:spPr>
          <a:xfrm>
            <a:off x="1371600" y="1676400"/>
            <a:ext cx="6400800" cy="4343400"/>
          </a:xfrm>
        </p:spPr>
        <p:txBody>
          <a:bodyPr>
            <a:noAutofit/>
          </a:bodyPr>
          <a:lstStyle/>
          <a:p>
            <a:pPr algn="just"/>
            <a:r>
              <a:rPr lang="en-US" sz="2800" dirty="0" smtClean="0">
                <a:solidFill>
                  <a:schemeClr val="tx1"/>
                </a:solidFill>
                <a:latin typeface="Times New Roman" pitchFamily="18" charset="0"/>
                <a:cs typeface="Times New Roman" pitchFamily="18" charset="0"/>
              </a:rPr>
              <a:t>Constitutional authority</a:t>
            </a:r>
          </a:p>
          <a:p>
            <a:pPr algn="just"/>
            <a:r>
              <a:rPr lang="en-US" sz="2800" dirty="0" smtClean="0">
                <a:solidFill>
                  <a:schemeClr val="tx1"/>
                </a:solidFill>
                <a:latin typeface="Times New Roman" pitchFamily="18" charset="0"/>
                <a:cs typeface="Times New Roman" pitchFamily="18" charset="0"/>
              </a:rPr>
              <a:t>	Article 265 of the Constitution of India says that "No tax shall be levied or collected except by authority of law". </a:t>
            </a:r>
          </a:p>
          <a:p>
            <a:pPr algn="just"/>
            <a:r>
              <a:rPr lang="en-US" sz="2800" dirty="0" smtClean="0">
                <a:solidFill>
                  <a:schemeClr val="tx1"/>
                </a:solidFill>
                <a:latin typeface="Times New Roman" pitchFamily="18" charset="0"/>
                <a:cs typeface="Times New Roman" pitchFamily="18" charset="0"/>
              </a:rPr>
              <a:t>	The Article 13(3) says, "law includes any ordinance, order, by-law, rule, regulation, notification, customs or usage having in the territory of India, the force of law". </a:t>
            </a:r>
          </a:p>
          <a:p>
            <a:pPr algn="just"/>
            <a:endParaRPr lang="en-US" sz="1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latin typeface="Times New Roman" pitchFamily="18" charset="0"/>
                <a:cs typeface="Times New Roman" pitchFamily="18" charset="0"/>
              </a:rPr>
              <a:t> Constitutional authority to levy taxes</a:t>
            </a:r>
            <a:endParaRPr lang="en-US" dirty="0"/>
          </a:p>
        </p:txBody>
      </p:sp>
      <p:sp>
        <p:nvSpPr>
          <p:cNvPr id="3" name="Content Placeholder 2"/>
          <p:cNvSpPr>
            <a:spLocks noGrp="1"/>
          </p:cNvSpPr>
          <p:nvPr>
            <p:ph idx="1"/>
          </p:nvPr>
        </p:nvSpPr>
        <p:spPr/>
        <p:txBody>
          <a:bodyPr/>
          <a:lstStyle/>
          <a:p>
            <a:pPr algn="just">
              <a:buNone/>
            </a:pPr>
            <a:r>
              <a:rPr lang="en-US" dirty="0" smtClean="0"/>
              <a:t>	</a:t>
            </a:r>
            <a:r>
              <a:rPr lang="en-US" dirty="0" smtClean="0"/>
              <a:t>	</a:t>
            </a:r>
            <a:r>
              <a:rPr lang="en-US" dirty="0" smtClean="0">
                <a:latin typeface="Times New Roman" pitchFamily="18" charset="0"/>
                <a:cs typeface="Times New Roman" pitchFamily="18" charset="0"/>
              </a:rPr>
              <a:t>Article </a:t>
            </a:r>
            <a:r>
              <a:rPr lang="en-US" dirty="0" smtClean="0">
                <a:latin typeface="Times New Roman" pitchFamily="18" charset="0"/>
                <a:cs typeface="Times New Roman" pitchFamily="18" charset="0"/>
              </a:rPr>
              <a:t>I, Section 8, Clause 1: The Congress shall have Power To lay and collect Taxes, Duties, Imposts and Excises, to pay the Debts and provide for the common </a:t>
            </a:r>
            <a:r>
              <a:rPr lang="en-US" dirty="0" smtClean="0">
                <a:latin typeface="Times New Roman" pitchFamily="18" charset="0"/>
                <a:cs typeface="Times New Roman" pitchFamily="18" charset="0"/>
              </a:rPr>
              <a:t>Defense </a:t>
            </a:r>
            <a:r>
              <a:rPr lang="en-US" dirty="0" smtClean="0">
                <a:latin typeface="Times New Roman" pitchFamily="18" charset="0"/>
                <a:cs typeface="Times New Roman" pitchFamily="18" charset="0"/>
              </a:rPr>
              <a:t>and general Welfare of the United States; but all Duties, Imposts and Excises shall be uniform throughout the United States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219200"/>
          </a:xfrm>
        </p:spPr>
        <p:txBody>
          <a:bodyPr>
            <a:normAutofit fontScale="90000"/>
          </a:bodyPr>
          <a:lstStyle/>
          <a:p>
            <a:r>
              <a:rPr lang="en-US" dirty="0" smtClean="0"/>
              <a:t/>
            </a:r>
            <a:br>
              <a:rPr lang="en-US" dirty="0" smtClean="0"/>
            </a:br>
            <a:r>
              <a:rPr lang="en-US" b="1" dirty="0" smtClean="0">
                <a:latin typeface="Times New Roman" pitchFamily="18" charset="0"/>
                <a:cs typeface="Times New Roman" pitchFamily="18" charset="0"/>
              </a:rPr>
              <a:t> Authorities to collect and levy tax in India </a:t>
            </a:r>
            <a:endParaRPr lang="en-US" dirty="0"/>
          </a:p>
        </p:txBody>
      </p:sp>
      <p:sp>
        <p:nvSpPr>
          <p:cNvPr id="3" name="Content Placeholder 2"/>
          <p:cNvSpPr>
            <a:spLocks noGrp="1"/>
          </p:cNvSpPr>
          <p:nvPr>
            <p:ph idx="1"/>
          </p:nvPr>
        </p:nvSpPr>
        <p:spPr/>
        <p:txBody>
          <a:bodyPr>
            <a:normAutofit/>
          </a:bodyPr>
          <a:lstStyle/>
          <a:p>
            <a:pPr algn="just">
              <a:buNone/>
            </a:pPr>
            <a:r>
              <a:rPr lang="en-US" dirty="0"/>
              <a:t>	</a:t>
            </a:r>
            <a:r>
              <a:rPr lang="en-US" dirty="0" smtClean="0"/>
              <a:t>	</a:t>
            </a:r>
            <a:r>
              <a:rPr lang="en-US" dirty="0" smtClean="0">
                <a:latin typeface="Times New Roman" pitchFamily="18" charset="0"/>
                <a:cs typeface="Times New Roman" pitchFamily="18" charset="0"/>
              </a:rPr>
              <a:t>Taxes </a:t>
            </a:r>
            <a:r>
              <a:rPr lang="en-US" dirty="0" smtClean="0">
                <a:latin typeface="Times New Roman" pitchFamily="18" charset="0"/>
                <a:cs typeface="Times New Roman" pitchFamily="18" charset="0"/>
              </a:rPr>
              <a:t>in India are levied by </a:t>
            </a:r>
            <a:r>
              <a:rPr lang="en-US" b="1" dirty="0" smtClean="0">
                <a:latin typeface="Times New Roman" pitchFamily="18" charset="0"/>
                <a:cs typeface="Times New Roman" pitchFamily="18" charset="0"/>
              </a:rPr>
              <a:t>the Central Government and the State Governments</a:t>
            </a:r>
            <a:r>
              <a:rPr lang="en-US" dirty="0" smtClean="0">
                <a:latin typeface="Times New Roman" pitchFamily="18" charset="0"/>
                <a:cs typeface="Times New Roman" pitchFamily="18" charset="0"/>
              </a:rPr>
              <a:t> by virtue of powers conferred to them from the Constitution of India. Some minor taxes are also levied by the local authorities such as the Municipality.</a:t>
            </a:r>
          </a:p>
          <a:p>
            <a:pPr algn="just">
              <a:buNone/>
            </a:pPr>
            <a:r>
              <a:rPr lang="en-US" b="1" u="sng" dirty="0" smtClean="0">
                <a:latin typeface="Times New Roman" pitchFamily="18" charset="0"/>
                <a:cs typeface="Times New Roman" pitchFamily="18" charset="0"/>
              </a:rPr>
              <a:t>Governments can levy taxes</a:t>
            </a:r>
            <a:endParaRPr lang="en-US" dirty="0" smtClean="0">
              <a:latin typeface="Times New Roman" pitchFamily="18" charset="0"/>
              <a:cs typeface="Times New Roman" pitchFamily="18" charset="0"/>
            </a:endParaRPr>
          </a:p>
          <a:p>
            <a:pPr algn="just">
              <a:buNone/>
            </a:pPr>
            <a:r>
              <a:rPr lang="en-US" b="1" dirty="0" smtClean="0">
                <a:latin typeface="Times New Roman" pitchFamily="18" charset="0"/>
                <a:cs typeface="Times New Roman" pitchFamily="18" charset="0"/>
              </a:rPr>
              <a:t>	Federal, state, and local governments</a:t>
            </a:r>
            <a:r>
              <a:rPr lang="en-US" dirty="0" smtClean="0">
                <a:latin typeface="Times New Roman" pitchFamily="18" charset="0"/>
                <a:cs typeface="Times New Roman" pitchFamily="18" charset="0"/>
              </a:rPr>
              <a:t> all have the authority to levy taxes, but this power is limited.</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8229600" cy="627888"/>
          </a:xfrm>
        </p:spPr>
        <p:txBody>
          <a:bodyPr>
            <a:normAutofit fontScale="90000"/>
          </a:bodyPr>
          <a:lstStyle/>
          <a:p>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 Collects indirect taxes in India</a:t>
            </a:r>
            <a:endParaRPr lang="en-US" dirty="0"/>
          </a:p>
        </p:txBody>
      </p:sp>
      <p:sp>
        <p:nvSpPr>
          <p:cNvPr id="3" name="Content Placeholder 2"/>
          <p:cNvSpPr>
            <a:spLocks noGrp="1"/>
          </p:cNvSpPr>
          <p:nvPr>
            <p:ph idx="1"/>
          </p:nvPr>
        </p:nvSpPr>
        <p:spPr/>
        <p:txBody>
          <a:bodyPr>
            <a:normAutofit/>
          </a:bodyPr>
          <a:lstStyle/>
          <a:p>
            <a:pPr algn="just">
              <a:buNone/>
            </a:pPr>
            <a:r>
              <a:rPr lang="en-US" dirty="0" smtClean="0">
                <a:latin typeface="Times New Roman" pitchFamily="18" charset="0"/>
                <a:cs typeface="Times New Roman" pitchFamily="18" charset="0"/>
              </a:rPr>
              <a:t>	Empowered Committee of State Govt.</a:t>
            </a:r>
          </a:p>
          <a:p>
            <a:pPr algn="just">
              <a:buNone/>
            </a:pPr>
            <a:endParaRPr lang="en-US" b="1" dirty="0" smtClean="0">
              <a:latin typeface="Times New Roman" pitchFamily="18" charset="0"/>
              <a:cs typeface="Times New Roman" pitchFamily="18" charset="0"/>
            </a:endParaRPr>
          </a:p>
          <a:p>
            <a:pPr>
              <a:buNone/>
            </a:pPr>
            <a:r>
              <a:rPr lang="en-US" b="1" dirty="0" smtClean="0">
                <a:latin typeface="Times New Roman" pitchFamily="18" charset="0"/>
                <a:cs typeface="Times New Roman" pitchFamily="18" charset="0"/>
              </a:rPr>
              <a:t>Empowered to levy collect tax</a:t>
            </a:r>
            <a:r>
              <a:rPr lang="en-US" dirty="0" smtClean="0"/>
              <a:t/>
            </a:r>
            <a:br>
              <a:rPr lang="en-US" dirty="0" smtClean="0"/>
            </a:br>
            <a:endParaRPr lang="en-US" dirty="0" smtClean="0"/>
          </a:p>
          <a:p>
            <a:pPr marL="548640" algn="just">
              <a:buNone/>
            </a:pPr>
            <a:r>
              <a:rPr lang="en-US" dirty="0" smtClean="0">
                <a:latin typeface="Times New Roman" pitchFamily="18" charset="0"/>
                <a:cs typeface="Times New Roman" pitchFamily="18" charset="0"/>
              </a:rPr>
              <a:t>		As </a:t>
            </a:r>
            <a:r>
              <a:rPr lang="en-US" dirty="0" smtClean="0">
                <a:latin typeface="Times New Roman" pitchFamily="18" charset="0"/>
                <a:cs typeface="Times New Roman" pitchFamily="18" charset="0"/>
              </a:rPr>
              <a:t>per Constitution of India, the power to levy tax on agricultural income lies with the </a:t>
            </a:r>
            <a:r>
              <a:rPr lang="en-US" b="1" dirty="0" smtClean="0">
                <a:latin typeface="Times New Roman" pitchFamily="18" charset="0"/>
                <a:cs typeface="Times New Roman" pitchFamily="18" charset="0"/>
              </a:rPr>
              <a:t>state government</a:t>
            </a:r>
            <a:r>
              <a:rPr lang="en-US" dirty="0" smtClean="0">
                <a:latin typeface="Times New Roman" pitchFamily="18" charset="0"/>
                <a:cs typeface="Times New Roman" pitchFamily="18" charset="0"/>
              </a:rPr>
              <a:t>.</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Constitutional framework of indirect taxes before GST</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
        <p:nvSpPr>
          <p:cNvPr id="3" name="Content Placeholder 2"/>
          <p:cNvSpPr>
            <a:spLocks noGrp="1"/>
          </p:cNvSpPr>
          <p:nvPr>
            <p:ph idx="1"/>
          </p:nvPr>
        </p:nvSpPr>
        <p:spPr/>
        <p:txBody>
          <a:bodyPr>
            <a:normAutofit/>
          </a:bodyPr>
          <a:lstStyle/>
          <a:p>
            <a:pPr algn="just">
              <a:buNone/>
            </a:pPr>
            <a:r>
              <a:rPr lang="en-US" dirty="0" smtClean="0">
                <a:latin typeface="Times New Roman" pitchFamily="18" charset="0"/>
                <a:cs typeface="Times New Roman" pitchFamily="18" charset="0"/>
              </a:rPr>
              <a:t>		Constitutional Scheme Of Indirect Taxation In India Before GST : </a:t>
            </a:r>
            <a:r>
              <a:rPr lang="en-US" b="1" dirty="0" smtClean="0">
                <a:latin typeface="Times New Roman" pitchFamily="18" charset="0"/>
                <a:cs typeface="Times New Roman" pitchFamily="18" charset="0"/>
              </a:rPr>
              <a:t>Article 265 of the Constitution of India provides that no tax shall be levied or collected except by authority of law</a:t>
            </a:r>
            <a:r>
              <a:rPr lang="en-US" dirty="0" smtClean="0">
                <a:latin typeface="Times New Roman" pitchFamily="18" charset="0"/>
                <a:cs typeface="Times New Roman" pitchFamily="18" charset="0"/>
              </a:rPr>
              <a:t>.</a:t>
            </a:r>
          </a:p>
          <a:p>
            <a:pPr algn="just">
              <a:buNone/>
            </a:pPr>
            <a:r>
              <a:rPr lang="en-US" b="1" u="sng" dirty="0" smtClean="0">
                <a:latin typeface="Times New Roman" pitchFamily="18" charset="0"/>
                <a:cs typeface="Times New Roman" pitchFamily="18" charset="0"/>
              </a:rPr>
              <a:t>Constitutional authority to decide tax share of states</a:t>
            </a: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The Finance Commission is constituted by the President under article 280 of the Constitution, mainly to give its recommendations on distribution of tax revenues between the Union and the States and amongst the States themselves.</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TotalTime>
  <Words>41</Words>
  <Application>Microsoft Office PowerPoint</Application>
  <PresentationFormat>On-screen Show (4:3)</PresentationFormat>
  <Paragraphs>30</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Flow</vt:lpstr>
      <vt:lpstr>Constitutional Authority</vt:lpstr>
      <vt:lpstr>Constitutional Authority </vt:lpstr>
      <vt:lpstr>  Constitutional authority to levy taxes</vt:lpstr>
      <vt:lpstr>  Authorities to collect and levy tax in India </vt:lpstr>
      <vt:lpstr>   Collects indirect taxes in India</vt:lpstr>
      <vt:lpstr>Constitutional framework of indirect taxes before GST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Constitutional Authority </dc:title>
  <dc:creator>cpac</dc:creator>
  <cp:lastModifiedBy>cpac</cp:lastModifiedBy>
  <cp:revision>6</cp:revision>
  <dcterms:created xsi:type="dcterms:W3CDTF">2006-08-16T00:00:00Z</dcterms:created>
  <dcterms:modified xsi:type="dcterms:W3CDTF">2024-11-19T10:20:37Z</dcterms:modified>
</cp:coreProperties>
</file>