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3" r:id="rId2"/>
    <p:sldId id="256"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19/11/2024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295400"/>
          </a:xfrm>
        </p:spPr>
        <p:txBody>
          <a:bodyPr>
            <a:normAutofit fontScale="90000"/>
          </a:bodyPr>
          <a:lstStyle/>
          <a:p>
            <a:r>
              <a:rPr lang="en-US" b="1" dirty="0" smtClean="0">
                <a:latin typeface="Times New Roman" pitchFamily="18" charset="0"/>
                <a:cs typeface="Times New Roman" pitchFamily="18" charset="0"/>
              </a:rPr>
              <a:t>Characteristics of Business Communication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endParaRPr lang="en-US" b="1" dirty="0" smtClean="0">
              <a:latin typeface="Times New Roman" pitchFamily="18" charset="0"/>
              <a:cs typeface="Times New Roman" pitchFamily="18" charset="0"/>
            </a:endParaRPr>
          </a:p>
          <a:p>
            <a:pPr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algn="r">
              <a:buNone/>
            </a:pPr>
            <a:r>
              <a:rPr lang="en-US" dirty="0" smtClean="0">
                <a:latin typeface="Times New Roman" pitchFamily="18" charset="0"/>
                <a:cs typeface="Times New Roman" pitchFamily="18" charset="0"/>
              </a:rPr>
              <a:t>Assistant Professor,</a:t>
            </a:r>
          </a:p>
          <a:p>
            <a:pPr algn="r">
              <a:buNone/>
            </a:pPr>
            <a:r>
              <a:rPr lang="en-US" dirty="0" smtClean="0">
                <a:latin typeface="Times New Roman" pitchFamily="18" charset="0"/>
                <a:cs typeface="Times New Roman" pitchFamily="18" charset="0"/>
              </a:rPr>
              <a:t>PG &amp; Research Department of Commerce,</a:t>
            </a:r>
          </a:p>
          <a:p>
            <a:pPr algn="r">
              <a:buNone/>
            </a:pPr>
            <a:r>
              <a:rPr lang="en-US" dirty="0" smtClean="0">
                <a:latin typeface="Times New Roman" pitchFamily="18" charset="0"/>
                <a:cs typeface="Times New Roman" pitchFamily="18" charset="0"/>
              </a:rPr>
              <a:t>Cardamom Planters’ Association College,</a:t>
            </a:r>
          </a:p>
          <a:p>
            <a:pPr algn="r">
              <a:buNone/>
            </a:pPr>
            <a:r>
              <a:rPr lang="en-US" dirty="0" smtClean="0">
                <a:latin typeface="Times New Roman" pitchFamily="18" charset="0"/>
                <a:cs typeface="Times New Roman" pitchFamily="18" charset="0"/>
              </a:rPr>
              <a:t>Bodinayakanur.</a:t>
            </a:r>
          </a:p>
          <a:p>
            <a:pPr>
              <a:buNone/>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533400"/>
          </a:xfrm>
        </p:spPr>
        <p:txBody>
          <a:bodyPr>
            <a:normAutofit fontScale="90000"/>
          </a:bodyPr>
          <a:lstStyle/>
          <a:p>
            <a:r>
              <a:rPr lang="en-US" dirty="0" smtClean="0"/>
              <a:t/>
            </a:r>
            <a:br>
              <a:rPr lang="en-US" dirty="0" smtClean="0"/>
            </a:br>
            <a:r>
              <a:rPr lang="en-US" dirty="0" smtClean="0">
                <a:latin typeface="Times New Roman" pitchFamily="18" charset="0"/>
                <a:cs typeface="Times New Roman" pitchFamily="18" charset="0"/>
              </a:rPr>
              <a:t> Business Communication</a:t>
            </a:r>
            <a:endParaRPr lang="en-US" dirty="0"/>
          </a:p>
        </p:txBody>
      </p:sp>
      <p:sp>
        <p:nvSpPr>
          <p:cNvPr id="3" name="Subtitle 2"/>
          <p:cNvSpPr>
            <a:spLocks noGrp="1"/>
          </p:cNvSpPr>
          <p:nvPr>
            <p:ph type="subTitle" idx="1"/>
          </p:nvPr>
        </p:nvSpPr>
        <p:spPr>
          <a:xfrm>
            <a:off x="1066800" y="1676400"/>
            <a:ext cx="7391400" cy="3962400"/>
          </a:xfrm>
        </p:spPr>
        <p:txBody>
          <a:bodyPr>
            <a:normAutofit fontScale="25000" lnSpcReduction="20000"/>
          </a:bodyPr>
          <a:lstStyle/>
          <a:p>
            <a:pPr algn="l"/>
            <a:r>
              <a:rPr lang="en-US" sz="12800" b="1" dirty="0" smtClean="0">
                <a:solidFill>
                  <a:schemeClr val="tx1"/>
                </a:solidFill>
                <a:latin typeface="Times New Roman" pitchFamily="18" charset="0"/>
                <a:ea typeface="+mj-ea"/>
                <a:cs typeface="Times New Roman" pitchFamily="18" charset="0"/>
              </a:rPr>
              <a:t>Meaning</a:t>
            </a:r>
          </a:p>
          <a:p>
            <a:pPr algn="just"/>
            <a:r>
              <a:rPr lang="en-US" sz="9800" dirty="0" smtClean="0">
                <a:latin typeface="Times New Roman" pitchFamily="18" charset="0"/>
                <a:cs typeface="Times New Roman" pitchFamily="18" charset="0"/>
              </a:rPr>
              <a:t>	Business </a:t>
            </a:r>
            <a:r>
              <a:rPr lang="en-US" sz="9800" dirty="0" smtClean="0">
                <a:latin typeface="Times New Roman" pitchFamily="18" charset="0"/>
                <a:cs typeface="Times New Roman" pitchFamily="18" charset="0"/>
              </a:rPr>
              <a:t>communication refers to the processes, tools, and methods that organizations use to exchange information between individuals, groups, or departments within and outside the organization. It enables the stakeholders to understand and align with the organization’s goals and objectives.</a:t>
            </a:r>
            <a:endParaRPr lang="en-US" sz="9800" b="1" dirty="0" smtClean="0">
              <a:solidFill>
                <a:schemeClr val="tx1"/>
              </a:solidFill>
              <a:latin typeface="Times New Roman" pitchFamily="18" charset="0"/>
              <a:ea typeface="+mj-ea"/>
              <a:cs typeface="Times New Roman" pitchFamily="18" charset="0"/>
            </a:endParaRPr>
          </a:p>
          <a:p>
            <a:pPr algn="just"/>
            <a:r>
              <a:rPr lang="en-US" sz="12800" dirty="0" smtClean="0">
                <a:solidFill>
                  <a:schemeClr val="tx1"/>
                </a:solidFill>
                <a:latin typeface="Times New Roman" pitchFamily="18" charset="0"/>
                <a:ea typeface="+mj-ea"/>
                <a:cs typeface="Times New Roman" pitchFamily="18" charset="0"/>
              </a:rPr>
              <a:t>	</a:t>
            </a:r>
            <a:endParaRPr lang="en-US" sz="12800" dirty="0" smtClean="0">
              <a:solidFill>
                <a:schemeClr val="tx1"/>
              </a:solidFill>
              <a:latin typeface="Times New Roman" pitchFamily="18" charset="0"/>
              <a:ea typeface="+mj-ea"/>
              <a:cs typeface="Times New Roman" pitchFamily="18" charset="0"/>
            </a:endParaRPr>
          </a:p>
          <a:p>
            <a:endParaRPr lang="en-US" sz="4400" b="1" dirty="0" smtClean="0">
              <a:solidFill>
                <a:schemeClr val="tx1"/>
              </a:solidFill>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
            </a:r>
            <a:br>
              <a:rPr lang="en-US" smtClean="0"/>
            </a:br>
            <a:r>
              <a:rPr lang="en-US" b="1" smtClean="0">
                <a:latin typeface="Times New Roman" pitchFamily="18" charset="0"/>
                <a:cs typeface="Times New Roman" pitchFamily="18" charset="0"/>
              </a:rPr>
              <a:t> Characteristics of Business Communication</a:t>
            </a:r>
            <a:endParaRPr lang="en-US" dirty="0"/>
          </a:p>
        </p:txBody>
      </p:sp>
      <p:sp>
        <p:nvSpPr>
          <p:cNvPr id="3" name="Content Placeholder 2"/>
          <p:cNvSpPr>
            <a:spLocks noGrp="1"/>
          </p:cNvSpPr>
          <p:nvPr>
            <p:ph idx="1"/>
          </p:nvPr>
        </p:nvSpPr>
        <p:spPr/>
        <p:txBody>
          <a:bodyPr>
            <a:normAutofit/>
          </a:bodyPr>
          <a:lstStyle/>
          <a:p>
            <a:pPr algn="just" fontAlgn="base">
              <a:buNone/>
            </a:pPr>
            <a:r>
              <a:rPr lang="en-US" dirty="0" smtClean="0">
                <a:latin typeface="Times New Roman" pitchFamily="18" charset="0"/>
                <a:cs typeface="Times New Roman" pitchFamily="18" charset="0"/>
              </a:rPr>
              <a:t>		In </a:t>
            </a:r>
            <a:r>
              <a:rPr lang="en-US" dirty="0" smtClean="0">
                <a:latin typeface="Times New Roman" pitchFamily="18" charset="0"/>
                <a:cs typeface="Times New Roman" pitchFamily="18" charset="0"/>
              </a:rPr>
              <a:t>today’s business scenario business communication can take various forms, including verbal, written, or digital communication. Therefore it is important to keep in check the several features of business communication that make it unique and important for achieving organizational goals.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1. </a:t>
            </a:r>
            <a:r>
              <a:rPr lang="en-US" b="1" dirty="0" smtClean="0">
                <a:latin typeface="Times New Roman" pitchFamily="18" charset="0"/>
                <a:cs typeface="Times New Roman" pitchFamily="18" charset="0"/>
              </a:rPr>
              <a:t>Goal-oriented</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fontScale="70000" lnSpcReduction="20000"/>
          </a:bodyPr>
          <a:lstStyle/>
          <a:p>
            <a:pPr algn="just" fontAlgn="base">
              <a:buNone/>
            </a:pPr>
            <a:r>
              <a:rPr lang="en-US" sz="4600" b="1" dirty="0" smtClean="0">
                <a:latin typeface="Times New Roman" pitchFamily="18" charset="0"/>
                <a:cs typeface="Times New Roman" pitchFamily="18" charset="0"/>
              </a:rPr>
              <a:t>	</a:t>
            </a:r>
            <a:r>
              <a:rPr lang="en-US" sz="4600" b="1" dirty="0" smtClean="0">
                <a:latin typeface="Times New Roman" pitchFamily="18" charset="0"/>
                <a:cs typeface="Times New Roman" pitchFamily="18" charset="0"/>
              </a:rPr>
              <a:t>	</a:t>
            </a:r>
            <a:r>
              <a:rPr lang="en-US" sz="4600" dirty="0" smtClean="0">
                <a:latin typeface="Times New Roman" pitchFamily="18" charset="0"/>
                <a:cs typeface="Times New Roman" pitchFamily="18" charset="0"/>
              </a:rPr>
              <a:t>Business </a:t>
            </a:r>
            <a:r>
              <a:rPr lang="en-US" sz="4600" dirty="0" smtClean="0">
                <a:latin typeface="Times New Roman" pitchFamily="18" charset="0"/>
                <a:cs typeface="Times New Roman" pitchFamily="18" charset="0"/>
              </a:rPr>
              <a:t>communication is purposeful and directed towards achieving specific objectives.</a:t>
            </a:r>
          </a:p>
          <a:p>
            <a:pPr lvl="0" algn="just" fontAlgn="base">
              <a:buNone/>
            </a:pPr>
            <a:r>
              <a:rPr lang="en-US" sz="4600" b="1" dirty="0" smtClean="0">
                <a:latin typeface="Times New Roman" pitchFamily="18" charset="0"/>
                <a:cs typeface="Times New Roman" pitchFamily="18" charset="0"/>
              </a:rPr>
              <a:t>2. </a:t>
            </a:r>
            <a:r>
              <a:rPr lang="en-US" sz="4600" b="1" dirty="0" smtClean="0">
                <a:latin typeface="Times New Roman" pitchFamily="18" charset="0"/>
                <a:cs typeface="Times New Roman" pitchFamily="18" charset="0"/>
              </a:rPr>
              <a:t>Formality</a:t>
            </a:r>
            <a:endParaRPr lang="en-US" sz="4600" dirty="0" smtClean="0">
              <a:latin typeface="Times New Roman" pitchFamily="18" charset="0"/>
              <a:cs typeface="Times New Roman" pitchFamily="18" charset="0"/>
            </a:endParaRPr>
          </a:p>
          <a:p>
            <a:pPr algn="just" fontAlgn="base">
              <a:buNone/>
            </a:pPr>
            <a:r>
              <a:rPr lang="en-US" sz="4600" b="1" dirty="0" smtClean="0">
                <a:latin typeface="Times New Roman" pitchFamily="18" charset="0"/>
                <a:cs typeface="Times New Roman" pitchFamily="18" charset="0"/>
              </a:rPr>
              <a:t>	</a:t>
            </a:r>
            <a:r>
              <a:rPr lang="en-US" sz="4600" b="1" dirty="0" smtClean="0">
                <a:latin typeface="Times New Roman" pitchFamily="18" charset="0"/>
                <a:cs typeface="Times New Roman" pitchFamily="18" charset="0"/>
              </a:rPr>
              <a:t>	</a:t>
            </a:r>
            <a:r>
              <a:rPr lang="en-US" sz="4600" dirty="0" smtClean="0">
                <a:latin typeface="Times New Roman" pitchFamily="18" charset="0"/>
                <a:cs typeface="Times New Roman" pitchFamily="18" charset="0"/>
              </a:rPr>
              <a:t>It </a:t>
            </a:r>
            <a:r>
              <a:rPr lang="en-US" sz="4600" dirty="0" smtClean="0">
                <a:latin typeface="Times New Roman" pitchFamily="18" charset="0"/>
                <a:cs typeface="Times New Roman" pitchFamily="18" charset="0"/>
              </a:rPr>
              <a:t>generally follows a formal and structured tone, with attention given to language, tone, and etiquette.</a:t>
            </a:r>
          </a:p>
          <a:p>
            <a:pPr lvl="0" algn="just" fontAlgn="base">
              <a:buNone/>
            </a:pPr>
            <a:r>
              <a:rPr lang="en-US" sz="4600" b="1" dirty="0" smtClean="0">
                <a:latin typeface="Times New Roman" pitchFamily="18" charset="0"/>
                <a:cs typeface="Times New Roman" pitchFamily="18" charset="0"/>
              </a:rPr>
              <a:t>3. Clear and </a:t>
            </a:r>
            <a:r>
              <a:rPr lang="en-US" sz="4600" b="1" dirty="0" smtClean="0">
                <a:latin typeface="Times New Roman" pitchFamily="18" charset="0"/>
                <a:cs typeface="Times New Roman" pitchFamily="18" charset="0"/>
              </a:rPr>
              <a:t>concise</a:t>
            </a:r>
            <a:endParaRPr lang="en-US" sz="4600" dirty="0" smtClean="0">
              <a:latin typeface="Times New Roman" pitchFamily="18" charset="0"/>
              <a:cs typeface="Times New Roman" pitchFamily="18" charset="0"/>
            </a:endParaRPr>
          </a:p>
          <a:p>
            <a:pPr algn="just" fontAlgn="base">
              <a:buNone/>
            </a:pPr>
            <a:r>
              <a:rPr lang="en-US" sz="4600" b="1" dirty="0" smtClean="0">
                <a:latin typeface="Times New Roman" pitchFamily="18" charset="0"/>
                <a:cs typeface="Times New Roman" pitchFamily="18" charset="0"/>
              </a:rPr>
              <a:t>	 </a:t>
            </a:r>
            <a:r>
              <a:rPr lang="en-US" sz="4600" b="1" dirty="0" smtClean="0">
                <a:latin typeface="Times New Roman" pitchFamily="18" charset="0"/>
                <a:cs typeface="Times New Roman" pitchFamily="18" charset="0"/>
              </a:rPr>
              <a:t>	</a:t>
            </a:r>
            <a:r>
              <a:rPr lang="en-US" sz="4600" dirty="0" smtClean="0">
                <a:latin typeface="Times New Roman" pitchFamily="18" charset="0"/>
                <a:cs typeface="Times New Roman" pitchFamily="18" charset="0"/>
              </a:rPr>
              <a:t>Effective </a:t>
            </a:r>
            <a:r>
              <a:rPr lang="en-US" sz="4600" dirty="0" smtClean="0">
                <a:latin typeface="Times New Roman" pitchFamily="18" charset="0"/>
                <a:cs typeface="Times New Roman" pitchFamily="18" charset="0"/>
              </a:rPr>
              <a:t>business communication is clear and concise, avoiding unnecessary jargon or complexity.</a:t>
            </a:r>
          </a:p>
          <a:p>
            <a:pPr fontAlgn="base">
              <a:buNone/>
            </a:pP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4. </a:t>
            </a:r>
            <a:r>
              <a:rPr lang="en-US" b="1" dirty="0" smtClean="0">
                <a:latin typeface="Times New Roman" pitchFamily="18" charset="0"/>
                <a:cs typeface="Times New Roman" pitchFamily="18" charset="0"/>
              </a:rPr>
              <a:t>Audience-specific</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lgn="just" fontAlgn="base">
              <a:buNone/>
            </a:pPr>
            <a:r>
              <a:rPr lang="en-US" b="1" dirty="0" smtClean="0"/>
              <a:t>	</a:t>
            </a:r>
            <a:r>
              <a:rPr lang="en-US" b="1" dirty="0" smtClean="0"/>
              <a:t>	</a:t>
            </a:r>
            <a:r>
              <a:rPr lang="en-US" dirty="0" smtClean="0">
                <a:latin typeface="Times New Roman" pitchFamily="18" charset="0"/>
                <a:cs typeface="Times New Roman" pitchFamily="18" charset="0"/>
              </a:rPr>
              <a:t>Successful </a:t>
            </a:r>
            <a:r>
              <a:rPr lang="en-US" dirty="0" smtClean="0">
                <a:latin typeface="Times New Roman" pitchFamily="18" charset="0"/>
                <a:cs typeface="Times New Roman" pitchFamily="18" charset="0"/>
              </a:rPr>
              <a:t>business communication, consider the requirements, preferences, and expectations of the target audience.</a:t>
            </a:r>
          </a:p>
          <a:p>
            <a:pPr lvl="0" algn="just" fontAlgn="base">
              <a:buNone/>
            </a:pPr>
            <a:r>
              <a:rPr lang="en-US" b="1" dirty="0" smtClean="0">
                <a:latin typeface="Times New Roman" pitchFamily="18" charset="0"/>
                <a:cs typeface="Times New Roman" pitchFamily="18" charset="0"/>
              </a:rPr>
              <a:t>5. </a:t>
            </a:r>
            <a:r>
              <a:rPr lang="en-US" b="1" dirty="0" smtClean="0">
                <a:latin typeface="Times New Roman" pitchFamily="18" charset="0"/>
                <a:cs typeface="Times New Roman" pitchFamily="18" charset="0"/>
              </a:rPr>
              <a:t>Documented</a:t>
            </a:r>
            <a:endParaRPr lang="en-US" dirty="0" smtClean="0">
              <a:latin typeface="Times New Roman" pitchFamily="18" charset="0"/>
              <a:cs typeface="Times New Roman" pitchFamily="18" charset="0"/>
            </a:endParaRPr>
          </a:p>
          <a:p>
            <a:pPr algn="just" fontAlgn="base">
              <a:buNone/>
            </a:pP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Business </a:t>
            </a:r>
            <a:r>
              <a:rPr lang="en-US" dirty="0" smtClean="0">
                <a:latin typeface="Times New Roman" pitchFamily="18" charset="0"/>
                <a:cs typeface="Times New Roman" pitchFamily="18" charset="0"/>
              </a:rPr>
              <a:t>communication is often documented in writing, whether in the form of emails, memos, reports, or other written materials.</a:t>
            </a:r>
          </a:p>
          <a:p>
            <a:pPr lvl="0" algn="just" fontAlgn="base">
              <a:buNone/>
            </a:pPr>
            <a:r>
              <a:rPr lang="en-US" b="1" dirty="0" smtClean="0">
                <a:latin typeface="Times New Roman" pitchFamily="18" charset="0"/>
                <a:cs typeface="Times New Roman" pitchFamily="18" charset="0"/>
              </a:rPr>
              <a:t>6.Two-way </a:t>
            </a:r>
            <a:r>
              <a:rPr lang="en-US" b="1" dirty="0" smtClean="0">
                <a:latin typeface="Times New Roman" pitchFamily="18" charset="0"/>
                <a:cs typeface="Times New Roman" pitchFamily="18" charset="0"/>
              </a:rPr>
              <a:t>process</a:t>
            </a:r>
            <a:endParaRPr lang="en-US" dirty="0" smtClean="0">
              <a:latin typeface="Times New Roman" pitchFamily="18" charset="0"/>
              <a:cs typeface="Times New Roman" pitchFamily="18" charset="0"/>
            </a:endParaRPr>
          </a:p>
          <a:p>
            <a:pPr algn="just" fontAlgn="base">
              <a:buNone/>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Business communication involves a two-way process of sending and receiving information, where feedback is encouraged.</a:t>
            </a:r>
          </a:p>
          <a:p>
            <a:pPr fontAlgn="base">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Objectives of Business Communication</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buNone/>
            </a:pPr>
            <a:r>
              <a:rPr lang="en-US"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primary objectives of business communication are to inform, persuade, build relationships, foster collaboration, and manage reputation. In this section, we will explore six primary objectives of business communication: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b="1" dirty="0" smtClean="0"/>
              <a:t>1. To inform</a:t>
            </a:r>
            <a:endParaRPr lang="en-US" dirty="0" smtClean="0"/>
          </a:p>
        </p:txBody>
      </p:sp>
      <p:sp>
        <p:nvSpPr>
          <p:cNvPr id="3" name="Content Placeholder 2"/>
          <p:cNvSpPr>
            <a:spLocks noGrp="1"/>
          </p:cNvSpPr>
          <p:nvPr>
            <p:ph idx="1"/>
          </p:nvPr>
        </p:nvSpPr>
        <p:spPr/>
        <p:txBody>
          <a:bodyPr>
            <a:normAutofit fontScale="70000" lnSpcReduction="20000"/>
          </a:bodyPr>
          <a:lstStyle/>
          <a:p>
            <a:pPr algn="just" fontAlgn="base">
              <a:buNone/>
            </a:pPr>
            <a:r>
              <a:rPr lang="en-US" b="1" dirty="0" smtClean="0"/>
              <a:t>	</a:t>
            </a:r>
            <a:r>
              <a:rPr lang="en-US" b="1" dirty="0" smtClean="0"/>
              <a:t>	</a:t>
            </a:r>
            <a:r>
              <a:rPr lang="en-US" sz="3800" dirty="0" smtClean="0">
                <a:latin typeface="Times New Roman" pitchFamily="18" charset="0"/>
                <a:cs typeface="Times New Roman" pitchFamily="18" charset="0"/>
              </a:rPr>
              <a:t>Business </a:t>
            </a:r>
            <a:r>
              <a:rPr lang="en-US" sz="3800" dirty="0" smtClean="0">
                <a:latin typeface="Times New Roman" pitchFamily="18" charset="0"/>
                <a:cs typeface="Times New Roman" pitchFamily="18" charset="0"/>
              </a:rPr>
              <a:t>communication aims to provide relevant and accurate information to the intended audience, whether it’s customers, employees, or stakeholders.</a:t>
            </a:r>
          </a:p>
          <a:p>
            <a:pPr algn="just" fontAlgn="base">
              <a:buNone/>
            </a:pPr>
            <a:r>
              <a:rPr lang="en-US" sz="3800" b="1" dirty="0" smtClean="0">
                <a:latin typeface="Times New Roman" pitchFamily="18" charset="0"/>
                <a:cs typeface="Times New Roman" pitchFamily="18" charset="0"/>
              </a:rPr>
              <a:t>2. To build </a:t>
            </a:r>
            <a:r>
              <a:rPr lang="en-US" sz="3800" b="1" dirty="0" smtClean="0">
                <a:latin typeface="Times New Roman" pitchFamily="18" charset="0"/>
                <a:cs typeface="Times New Roman" pitchFamily="18" charset="0"/>
              </a:rPr>
              <a:t>relationships</a:t>
            </a:r>
            <a:endParaRPr lang="en-US" sz="3800" dirty="0" smtClean="0">
              <a:latin typeface="Times New Roman" pitchFamily="18" charset="0"/>
              <a:cs typeface="Times New Roman" pitchFamily="18" charset="0"/>
            </a:endParaRPr>
          </a:p>
          <a:p>
            <a:pPr algn="just" fontAlgn="base">
              <a:buNone/>
            </a:pPr>
            <a:r>
              <a:rPr lang="en-US" sz="3800" b="1" dirty="0" smtClean="0">
                <a:latin typeface="Times New Roman" pitchFamily="18" charset="0"/>
                <a:cs typeface="Times New Roman" pitchFamily="18" charset="0"/>
              </a:rPr>
              <a:t>	</a:t>
            </a:r>
            <a:r>
              <a:rPr lang="en-US" sz="3800" b="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Business </a:t>
            </a:r>
            <a:r>
              <a:rPr lang="en-US" sz="3800" dirty="0" smtClean="0">
                <a:latin typeface="Times New Roman" pitchFamily="18" charset="0"/>
                <a:cs typeface="Times New Roman" pitchFamily="18" charset="0"/>
              </a:rPr>
              <a:t>communication plays a crucial role in establishing and preserving connections with clients, staff, and additional stakeholders.</a:t>
            </a:r>
          </a:p>
          <a:p>
            <a:pPr algn="just" fontAlgn="base">
              <a:buNone/>
            </a:pPr>
            <a:r>
              <a:rPr lang="en-US" sz="3800" b="1" dirty="0" smtClean="0">
                <a:latin typeface="Times New Roman" pitchFamily="18" charset="0"/>
                <a:cs typeface="Times New Roman" pitchFamily="18" charset="0"/>
              </a:rPr>
              <a:t>3. To promote </a:t>
            </a:r>
            <a:r>
              <a:rPr lang="en-US" sz="3800" b="1" dirty="0" smtClean="0">
                <a:latin typeface="Times New Roman" pitchFamily="18" charset="0"/>
                <a:cs typeface="Times New Roman" pitchFamily="18" charset="0"/>
              </a:rPr>
              <a:t>goodwill</a:t>
            </a:r>
            <a:endParaRPr lang="en-US" sz="3800" dirty="0" smtClean="0">
              <a:latin typeface="Times New Roman" pitchFamily="18" charset="0"/>
              <a:cs typeface="Times New Roman" pitchFamily="18" charset="0"/>
            </a:endParaRPr>
          </a:p>
          <a:p>
            <a:pPr algn="just" fontAlgn="base">
              <a:buNone/>
            </a:pPr>
            <a:r>
              <a:rPr lang="en-US" sz="3800" b="1" dirty="0" smtClean="0">
                <a:latin typeface="Times New Roman" pitchFamily="18" charset="0"/>
                <a:cs typeface="Times New Roman" pitchFamily="18" charset="0"/>
              </a:rPr>
              <a:t>	</a:t>
            </a:r>
            <a:r>
              <a:rPr lang="en-US" sz="3800" b="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Business </a:t>
            </a:r>
            <a:r>
              <a:rPr lang="en-US" sz="3800" dirty="0" smtClean="0">
                <a:latin typeface="Times New Roman" pitchFamily="18" charset="0"/>
                <a:cs typeface="Times New Roman" pitchFamily="18" charset="0"/>
              </a:rPr>
              <a:t>communication also serves as </a:t>
            </a:r>
            <a:r>
              <a:rPr lang="en-US" sz="3800" dirty="0" err="1" smtClean="0">
                <a:latin typeface="Times New Roman" pitchFamily="18" charset="0"/>
                <a:cs typeface="Times New Roman" pitchFamily="18" charset="0"/>
              </a:rPr>
              <a:t>anobjective</a:t>
            </a:r>
            <a:r>
              <a:rPr lang="en-US" sz="3800" dirty="0" smtClean="0">
                <a:latin typeface="Times New Roman" pitchFamily="18" charset="0"/>
                <a:cs typeface="Times New Roman" pitchFamily="18" charset="0"/>
              </a:rPr>
              <a:t> to enhance the reputation of the organization and its offerings by portraying a favorable image.</a:t>
            </a:r>
            <a:endParaRPr lang="en-US" sz="3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4. To gain Feedback</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fontAlgn="base">
              <a:buNone/>
            </a:pPr>
            <a:r>
              <a:rPr lang="en-US" b="1" dirty="0" smtClean="0"/>
              <a:t>	</a:t>
            </a:r>
            <a:r>
              <a:rPr lang="en-US" dirty="0" smtClean="0">
                <a:latin typeface="Times New Roman" pitchFamily="18" charset="0"/>
                <a:cs typeface="Times New Roman" pitchFamily="18" charset="0"/>
              </a:rPr>
              <a:t>Business communication also serves as a means for receiving feedback from stakeholders.</a:t>
            </a:r>
          </a:p>
          <a:p>
            <a:pPr algn="just" fontAlgn="base">
              <a:buNone/>
            </a:pPr>
            <a:r>
              <a:rPr lang="en-US" b="1" dirty="0" smtClean="0">
                <a:latin typeface="Times New Roman" pitchFamily="18" charset="0"/>
                <a:cs typeface="Times New Roman" pitchFamily="18" charset="0"/>
              </a:rPr>
              <a:t>5. To </a:t>
            </a:r>
            <a:r>
              <a:rPr lang="en-US" b="1" dirty="0" smtClean="0">
                <a:latin typeface="Times New Roman" pitchFamily="18" charset="0"/>
                <a:cs typeface="Times New Roman" pitchFamily="18" charset="0"/>
              </a:rPr>
              <a:t>persuade</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fontAlgn="base">
              <a:buNone/>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Another objective of business communication is to influence stakeholders to take a specific course of action or embrace a particular perspective.</a:t>
            </a:r>
          </a:p>
          <a:p>
            <a:pPr algn="just" fontAlgn="base">
              <a:buNone/>
            </a:pPr>
            <a:r>
              <a:rPr lang="en-US" b="1" dirty="0" smtClean="0">
                <a:latin typeface="Times New Roman" pitchFamily="18" charset="0"/>
                <a:cs typeface="Times New Roman" pitchFamily="18" charset="0"/>
              </a:rPr>
              <a:t>6. To foster </a:t>
            </a:r>
            <a:r>
              <a:rPr lang="en-US" b="1" dirty="0" smtClean="0">
                <a:latin typeface="Times New Roman" pitchFamily="18" charset="0"/>
                <a:cs typeface="Times New Roman" pitchFamily="18" charset="0"/>
              </a:rPr>
              <a:t>collaboration</a:t>
            </a: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fontAlgn="base">
              <a:buNone/>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Business communication is essential for fostering collaboration among team members and departments.</a:t>
            </a:r>
          </a:p>
          <a:p>
            <a:pPr>
              <a:buNone/>
            </a:pP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TotalTime>
  <Words>52</Words>
  <Application>Microsoft Office PowerPoint</Application>
  <PresentationFormat>On-screen Show (4:3)</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Characteristics of Business Communication</vt:lpstr>
      <vt:lpstr>  Business Communication</vt:lpstr>
      <vt:lpstr>  Characteristics of Business Communication</vt:lpstr>
      <vt:lpstr>1. Goal-oriented  </vt:lpstr>
      <vt:lpstr>4. Audience-specific </vt:lpstr>
      <vt:lpstr>Objectives of Business Communication </vt:lpstr>
      <vt:lpstr>1. To inform</vt:lpstr>
      <vt:lpstr>4. To gain Feedback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 </dc:title>
  <dc:creator>cpac</dc:creator>
  <cp:lastModifiedBy>cpac</cp:lastModifiedBy>
  <cp:revision>3</cp:revision>
  <dcterms:created xsi:type="dcterms:W3CDTF">2006-08-16T00:00:00Z</dcterms:created>
  <dcterms:modified xsi:type="dcterms:W3CDTF">2024-11-19T10:07:02Z</dcterms:modified>
</cp:coreProperties>
</file>