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62" r:id="rId2"/>
    <p:sldId id="256" r:id="rId3"/>
    <p:sldId id="257" r:id="rId4"/>
    <p:sldId id="258" r:id="rId5"/>
    <p:sldId id="260" r:id="rId6"/>
    <p:sldId id="261" r:id="rId7"/>
    <p:sldId id="259"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D8BD707-D9CF-40AE-B4C6-C98DA3205C09}" type="datetimeFigureOut">
              <a:rPr lang="en-US" smtClean="0"/>
              <a:pPr/>
              <a:t>19/11/2024</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19/11/2024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19/11/2024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19/11/2024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19/11/2024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19/11/2024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19/11/2024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19/11/2024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19/11/2024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19/11/2024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19/11/2024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8BD707-D9CF-40AE-B4C6-C98DA3205C09}" type="datetimeFigureOut">
              <a:rPr lang="en-US" smtClean="0"/>
              <a:pPr/>
              <a:t>19/11/2024</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
        <p:nvSpPr>
          <p:cNvPr id="14" name="Rectangle 13"/>
          <p:cNvSpPr/>
          <p:nvPr userDrawn="1"/>
        </p:nvSpPr>
        <p:spPr>
          <a:xfrm>
            <a:off x="609600" y="5638800"/>
            <a:ext cx="8305800" cy="533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0000"/>
                </a:solidFill>
              </a:rPr>
              <a:t>Dr.</a:t>
            </a:r>
            <a:r>
              <a:rPr lang="en-US" baseline="0" dirty="0" smtClean="0">
                <a:solidFill>
                  <a:srgbClr val="FF0000"/>
                </a:solidFill>
              </a:rPr>
              <a:t> </a:t>
            </a:r>
            <a:r>
              <a:rPr lang="en-US" baseline="0" dirty="0" err="1" smtClean="0">
                <a:solidFill>
                  <a:srgbClr val="FF0000"/>
                </a:solidFill>
              </a:rPr>
              <a:t>S.Nagalingam</a:t>
            </a:r>
            <a:r>
              <a:rPr lang="en-US" baseline="0" dirty="0" smtClean="0">
                <a:solidFill>
                  <a:srgbClr val="FF0000"/>
                </a:solidFill>
              </a:rPr>
              <a:t> </a:t>
            </a:r>
            <a:endParaRPr lang="en-US" dirty="0">
              <a:solidFill>
                <a:srgbClr val="FF0000"/>
              </a:solidFill>
            </a:endParaRPr>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itchFamily="18" charset="0"/>
                <a:cs typeface="Times New Roman" pitchFamily="18" charset="0"/>
              </a:rPr>
              <a:t>Benefits of International Trade</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r">
              <a:buNone/>
            </a:pPr>
            <a:endParaRPr lang="en-US" sz="2500" b="1" dirty="0" smtClean="0">
              <a:latin typeface="Times New Roman" pitchFamily="18" charset="0"/>
              <a:cs typeface="Times New Roman" pitchFamily="18" charset="0"/>
            </a:endParaRPr>
          </a:p>
          <a:p>
            <a:pPr algn="r">
              <a:buNone/>
            </a:pPr>
            <a:endParaRPr lang="en-US" sz="2500" b="1" dirty="0" smtClean="0">
              <a:latin typeface="Times New Roman" pitchFamily="18" charset="0"/>
              <a:cs typeface="Times New Roman" pitchFamily="18" charset="0"/>
            </a:endParaRPr>
          </a:p>
          <a:p>
            <a:pPr algn="r">
              <a:buNone/>
            </a:pPr>
            <a:endParaRPr lang="en-US" sz="2500" b="1" dirty="0" smtClean="0">
              <a:latin typeface="Times New Roman" pitchFamily="18" charset="0"/>
              <a:cs typeface="Times New Roman" pitchFamily="18" charset="0"/>
            </a:endParaRPr>
          </a:p>
          <a:p>
            <a:pPr algn="r">
              <a:buNone/>
            </a:pPr>
            <a:r>
              <a:rPr lang="en-US" sz="2500" b="1" dirty="0" err="1" smtClean="0">
                <a:latin typeface="Times New Roman" pitchFamily="18" charset="0"/>
                <a:cs typeface="Times New Roman" pitchFamily="18" charset="0"/>
              </a:rPr>
              <a:t>Dr.S.NAGALINGAM</a:t>
            </a:r>
            <a:r>
              <a:rPr lang="en-US" sz="2500" b="1" dirty="0" smtClean="0">
                <a:latin typeface="Times New Roman" pitchFamily="18" charset="0"/>
                <a:cs typeface="Times New Roman" pitchFamily="18" charset="0"/>
              </a:rPr>
              <a:t>,</a:t>
            </a:r>
            <a:r>
              <a:rPr lang="en-US" sz="2500" dirty="0" smtClean="0">
                <a:latin typeface="Times New Roman" pitchFamily="18" charset="0"/>
                <a:cs typeface="Times New Roman" pitchFamily="18" charset="0"/>
              </a:rPr>
              <a:t> </a:t>
            </a:r>
          </a:p>
          <a:p>
            <a:pPr algn="r">
              <a:buNone/>
            </a:pPr>
            <a:r>
              <a:rPr lang="en-US" sz="2500" dirty="0" err="1" smtClean="0">
                <a:latin typeface="Times New Roman" pitchFamily="18" charset="0"/>
                <a:cs typeface="Times New Roman" pitchFamily="18" charset="0"/>
              </a:rPr>
              <a:t>M.Com</a:t>
            </a:r>
            <a:r>
              <a:rPr lang="en-US" sz="2500" dirty="0" smtClean="0">
                <a:latin typeface="Times New Roman" pitchFamily="18" charset="0"/>
                <a:cs typeface="Times New Roman" pitchFamily="18" charset="0"/>
              </a:rPr>
              <a:t>., </a:t>
            </a:r>
            <a:r>
              <a:rPr lang="en-US" sz="2500" dirty="0" err="1" smtClean="0">
                <a:latin typeface="Times New Roman" pitchFamily="18" charset="0"/>
                <a:cs typeface="Times New Roman" pitchFamily="18" charset="0"/>
              </a:rPr>
              <a:t>M.Phil.</a:t>
            </a:r>
            <a:r>
              <a:rPr lang="en-US" sz="2500" dirty="0" smtClean="0">
                <a:latin typeface="Times New Roman" pitchFamily="18" charset="0"/>
                <a:cs typeface="Times New Roman" pitchFamily="18" charset="0"/>
              </a:rPr>
              <a:t>, P.G.D.C.A., Ph.D.,</a:t>
            </a:r>
          </a:p>
          <a:p>
            <a:pPr algn="r">
              <a:buNone/>
            </a:pPr>
            <a:r>
              <a:rPr lang="en-US" sz="2500" dirty="0" smtClean="0">
                <a:latin typeface="Times New Roman" pitchFamily="18" charset="0"/>
                <a:cs typeface="Times New Roman" pitchFamily="18" charset="0"/>
              </a:rPr>
              <a:t>Assistant Professor,</a:t>
            </a:r>
          </a:p>
          <a:p>
            <a:pPr algn="r">
              <a:buNone/>
            </a:pPr>
            <a:r>
              <a:rPr lang="en-US" sz="2500" dirty="0" smtClean="0">
                <a:latin typeface="Times New Roman" pitchFamily="18" charset="0"/>
                <a:cs typeface="Times New Roman" pitchFamily="18" charset="0"/>
              </a:rPr>
              <a:t>PG &amp; Research Department of Commerce,</a:t>
            </a:r>
          </a:p>
          <a:p>
            <a:pPr algn="r">
              <a:buNone/>
            </a:pPr>
            <a:r>
              <a:rPr lang="en-US" sz="2500" dirty="0" smtClean="0">
                <a:latin typeface="Times New Roman" pitchFamily="18" charset="0"/>
                <a:cs typeface="Times New Roman" pitchFamily="18" charset="0"/>
              </a:rPr>
              <a:t>Cardamom Planters’ Association College,</a:t>
            </a:r>
          </a:p>
          <a:p>
            <a:pPr algn="r">
              <a:buNone/>
            </a:pPr>
            <a:r>
              <a:rPr lang="en-US" sz="2500" dirty="0" smtClean="0">
                <a:latin typeface="Times New Roman" pitchFamily="18" charset="0"/>
                <a:cs typeface="Times New Roman" pitchFamily="18" charset="0"/>
              </a:rPr>
              <a:t>Bodinayakanur.</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2001"/>
            <a:ext cx="7772400" cy="1523999"/>
          </a:xfrm>
        </p:spPr>
        <p:txBody>
          <a:bodyPr>
            <a:normAutofit fontScale="90000"/>
          </a:bodyPr>
          <a:lstStyle/>
          <a:p>
            <a:r>
              <a:rPr lang="en-US" b="1" dirty="0" smtClean="0">
                <a:latin typeface="Times New Roman" pitchFamily="18" charset="0"/>
                <a:cs typeface="Times New Roman" pitchFamily="18" charset="0"/>
              </a:rPr>
              <a:t>Benefits of International Trade</a:t>
            </a:r>
            <a:r>
              <a:rPr lang="en-US" b="1" dirty="0" smtClean="0"/>
              <a:t/>
            </a:r>
            <a:br>
              <a:rPr lang="en-US" b="1" dirty="0" smtClean="0"/>
            </a:br>
            <a:endParaRPr lang="en-US" dirty="0"/>
          </a:p>
        </p:txBody>
      </p:sp>
      <p:sp>
        <p:nvSpPr>
          <p:cNvPr id="3" name="Subtitle 2"/>
          <p:cNvSpPr>
            <a:spLocks noGrp="1"/>
          </p:cNvSpPr>
          <p:nvPr>
            <p:ph type="subTitle" idx="1"/>
          </p:nvPr>
        </p:nvSpPr>
        <p:spPr>
          <a:xfrm>
            <a:off x="1371600" y="1905000"/>
            <a:ext cx="6400800" cy="3733800"/>
          </a:xfrm>
        </p:spPr>
        <p:txBody>
          <a:bodyPr>
            <a:normAutofit fontScale="92500"/>
          </a:bodyPr>
          <a:lstStyle/>
          <a:p>
            <a:pPr algn="l"/>
            <a:r>
              <a:rPr lang="en-US" sz="3000" b="1" dirty="0" smtClean="0">
                <a:solidFill>
                  <a:schemeClr val="tx1"/>
                </a:solidFill>
                <a:latin typeface="Times New Roman" pitchFamily="18" charset="0"/>
                <a:ea typeface="+mj-ea"/>
                <a:cs typeface="Times New Roman" pitchFamily="18" charset="0"/>
              </a:rPr>
              <a:t>Meaning</a:t>
            </a:r>
          </a:p>
          <a:p>
            <a:pPr algn="just"/>
            <a:r>
              <a:rPr lang="en-US" sz="3000" dirty="0" smtClean="0">
                <a:solidFill>
                  <a:schemeClr val="tx1"/>
                </a:solidFill>
                <a:latin typeface="Times New Roman" pitchFamily="18" charset="0"/>
                <a:cs typeface="Times New Roman" pitchFamily="18" charset="0"/>
              </a:rPr>
              <a:t>	International</a:t>
            </a:r>
            <a:r>
              <a:rPr lang="en-US" sz="3000" dirty="0" smtClean="0">
                <a:latin typeface="Times New Roman" pitchFamily="18" charset="0"/>
                <a:cs typeface="Times New Roman" pitchFamily="18" charset="0"/>
              </a:rPr>
              <a:t> </a:t>
            </a:r>
            <a:r>
              <a:rPr lang="en-US" sz="3000" dirty="0" smtClean="0">
                <a:solidFill>
                  <a:schemeClr val="tx1"/>
                </a:solidFill>
                <a:latin typeface="Times New Roman" pitchFamily="18" charset="0"/>
                <a:cs typeface="Times New Roman" pitchFamily="18" charset="0"/>
              </a:rPr>
              <a:t>trade contributes to better business opportunities, higher living standards, thus, leading to improvement in the world economy, while also providing customers with the variety to choose from products across the globe. Some of the advantages of international trade are:</a:t>
            </a:r>
          </a:p>
          <a:p>
            <a:endParaRPr lang="en-US" sz="4400" b="1" dirty="0" smtClean="0">
              <a:solidFill>
                <a:schemeClr val="tx1"/>
              </a:solidFill>
              <a:latin typeface="+mj-lt"/>
              <a:ea typeface="+mj-ea"/>
              <a:cs typeface="+mj-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b="1" dirty="0" smtClean="0">
                <a:latin typeface="Times New Roman" pitchFamily="18" charset="0"/>
                <a:cs typeface="Times New Roman" pitchFamily="18" charset="0"/>
              </a:rPr>
              <a:t>1. Utilization of </a:t>
            </a:r>
            <a:r>
              <a:rPr lang="en-US" b="1" dirty="0" smtClean="0">
                <a:latin typeface="Times New Roman" pitchFamily="18" charset="0"/>
                <a:cs typeface="Times New Roman" pitchFamily="18" charset="0"/>
              </a:rPr>
              <a:t>Resources</a:t>
            </a:r>
            <a:r>
              <a:rPr lang="en-US" b="1" dirty="0" smtClean="0"/>
              <a:t/>
            </a:r>
            <a:br>
              <a:rPr lang="en-US" b="1" dirty="0" smtClean="0"/>
            </a:br>
            <a:endParaRPr lang="en-US" dirty="0"/>
          </a:p>
        </p:txBody>
      </p:sp>
      <p:sp>
        <p:nvSpPr>
          <p:cNvPr id="3" name="Content Placeholder 2"/>
          <p:cNvSpPr>
            <a:spLocks noGrp="1"/>
          </p:cNvSpPr>
          <p:nvPr>
            <p:ph idx="1"/>
          </p:nvPr>
        </p:nvSpPr>
        <p:spPr/>
        <p:txBody>
          <a:bodyPr>
            <a:normAutofit/>
          </a:bodyPr>
          <a:lstStyle/>
          <a:p>
            <a:pPr algn="just">
              <a:buNone/>
            </a:pPr>
            <a:r>
              <a:rPr lang="en-US" dirty="0" smtClean="0"/>
              <a:t>		</a:t>
            </a:r>
            <a:r>
              <a:rPr lang="en-US" dirty="0" smtClean="0">
                <a:latin typeface="Times New Roman" pitchFamily="18" charset="0"/>
                <a:cs typeface="Times New Roman" pitchFamily="18" charset="0"/>
              </a:rPr>
              <a:t>Through the establishment of international trade, several countries use their locally available resources and raw materials by exporting it to other countries that need them. For instance, countries in the Middle East export oil – which has a high demand in countries like India.</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b="1" dirty="0" smtClean="0">
                <a:latin typeface="Times New Roman" pitchFamily="18" charset="0"/>
                <a:cs typeface="Times New Roman" pitchFamily="18" charset="0"/>
              </a:rPr>
              <a:t>2. More variety for </a:t>
            </a:r>
            <a:r>
              <a:rPr lang="en-US" b="1" dirty="0" smtClean="0">
                <a:latin typeface="Times New Roman" pitchFamily="18" charset="0"/>
                <a:cs typeface="Times New Roman" pitchFamily="18" charset="0"/>
              </a:rPr>
              <a:t>Customers</a:t>
            </a:r>
            <a:r>
              <a:rPr lang="en-US" b="1" dirty="0" smtClean="0"/>
              <a:t/>
            </a:r>
            <a:br>
              <a:rPr lang="en-US" b="1" dirty="0" smtClean="0"/>
            </a:br>
            <a:endParaRPr lang="en-US" dirty="0"/>
          </a:p>
        </p:txBody>
      </p:sp>
      <p:sp>
        <p:nvSpPr>
          <p:cNvPr id="3" name="Content Placeholder 2"/>
          <p:cNvSpPr>
            <a:spLocks noGrp="1"/>
          </p:cNvSpPr>
          <p:nvPr>
            <p:ph idx="1"/>
          </p:nvPr>
        </p:nvSpPr>
        <p:spPr/>
        <p:txBody>
          <a:bodyPr>
            <a:normAutofit/>
          </a:bodyPr>
          <a:lstStyle/>
          <a:p>
            <a:pPr algn="just">
              <a:buNone/>
            </a:pPr>
            <a:r>
              <a:rPr lang="en-US" dirty="0" smtClean="0"/>
              <a:t>		</a:t>
            </a:r>
            <a:r>
              <a:rPr lang="en-US" dirty="0" smtClean="0">
                <a:latin typeface="Times New Roman" pitchFamily="18" charset="0"/>
                <a:cs typeface="Times New Roman" pitchFamily="18" charset="0"/>
              </a:rPr>
              <a:t>Apart from comparative advantage and relative input costs, one of the key benefits to customers from international trade is a range of products. For instance, Indian ethnic wear is sold in marketplaces across the world, like Gucci from Italy is available in India. This allows customers to choose from a large variety depending on their tastes and preferences.</a:t>
            </a:r>
          </a:p>
          <a:p>
            <a:pPr lvl="0">
              <a:buNone/>
            </a:pPr>
            <a:endParaRPr lang="en-US" b="1" dirty="0" smtClean="0"/>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b="1" dirty="0" smtClean="0">
                <a:latin typeface="Times New Roman" pitchFamily="18" charset="0"/>
                <a:cs typeface="Times New Roman" pitchFamily="18" charset="0"/>
              </a:rPr>
              <a:t>3. Competitive </a:t>
            </a:r>
            <a:r>
              <a:rPr lang="en-US" b="1" dirty="0" smtClean="0">
                <a:latin typeface="Times New Roman" pitchFamily="18" charset="0"/>
                <a:cs typeface="Times New Roman" pitchFamily="18" charset="0"/>
              </a:rPr>
              <a:t>Pricing</a:t>
            </a:r>
            <a:r>
              <a:rPr lang="en-US" b="1" dirty="0" smtClean="0">
                <a:latin typeface="Times New Roman" pitchFamily="18" charset="0"/>
                <a:cs typeface="Times New Roman" pitchFamily="18" charset="0"/>
              </a:rPr>
              <a:t/>
            </a:r>
            <a:br>
              <a:rPr lang="en-US" b="1"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a:buNone/>
            </a:pPr>
            <a:r>
              <a:rPr lang="en-US" sz="400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As a result of international trade, the global market has become more competitive. This competition encourages countries to produce high quality goods to grow their exports. As more producers market their goods, individuals get the advantage of competitive pricing.</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b="1" dirty="0" smtClean="0">
                <a:latin typeface="Times New Roman" pitchFamily="18" charset="0"/>
                <a:cs typeface="Times New Roman" pitchFamily="18" charset="0"/>
              </a:rPr>
              <a:t>4. Economy </a:t>
            </a:r>
            <a:r>
              <a:rPr lang="en-US" b="1" dirty="0" smtClean="0">
                <a:latin typeface="Times New Roman" pitchFamily="18" charset="0"/>
                <a:cs typeface="Times New Roman" pitchFamily="18" charset="0"/>
              </a:rPr>
              <a:t>Growth</a:t>
            </a:r>
            <a:r>
              <a:rPr lang="en-US" b="1" dirty="0" smtClean="0"/>
              <a:t/>
            </a:r>
            <a:br>
              <a:rPr lang="en-US" b="1" dirty="0" smtClean="0"/>
            </a:br>
            <a:endParaRPr lang="en-US" dirty="0"/>
          </a:p>
        </p:txBody>
      </p:sp>
      <p:sp>
        <p:nvSpPr>
          <p:cNvPr id="3" name="Content Placeholder 2"/>
          <p:cNvSpPr>
            <a:spLocks noGrp="1"/>
          </p:cNvSpPr>
          <p:nvPr>
            <p:ph idx="1"/>
          </p:nvPr>
        </p:nvSpPr>
        <p:spPr/>
        <p:txBody>
          <a:bodyPr>
            <a:normAutofit/>
          </a:bodyPr>
          <a:lstStyle/>
          <a:p>
            <a:pPr algn="just">
              <a:buNone/>
            </a:pPr>
            <a:r>
              <a:rPr lang="en-US" dirty="0" smtClean="0"/>
              <a:t>		As more countries engage in international trade, foreign investment increases. When producers invest money or resources in producing goods outside of their country of origin, it is termed as Foreign Direct Investment (FDI). A country may realize that labor is cheaper in another country and choose to build a manufacturing plant there to produce its goods to cut production costs.</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itchFamily="18" charset="0"/>
                <a:cs typeface="Times New Roman" pitchFamily="18" charset="0"/>
              </a:rPr>
              <a:t>Types of International trade</a:t>
            </a:r>
            <a:br>
              <a:rPr lang="en-US" b="1"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a:bodyPr>
          <a:lstStyle/>
          <a:p>
            <a:pPr lvl="0">
              <a:buNone/>
            </a:pPr>
            <a:r>
              <a:rPr lang="en-US" b="1" dirty="0" smtClean="0"/>
              <a:t>1. Bilateral </a:t>
            </a:r>
            <a:r>
              <a:rPr lang="en-US" b="1" dirty="0" smtClean="0"/>
              <a:t>Trade</a:t>
            </a:r>
            <a:endParaRPr lang="en-US" b="1" dirty="0" smtClean="0"/>
          </a:p>
          <a:p>
            <a:pPr algn="just">
              <a:buNone/>
            </a:pPr>
            <a:r>
              <a:rPr lang="en-US" dirty="0" smtClean="0"/>
              <a:t>	</a:t>
            </a:r>
            <a:r>
              <a:rPr lang="en-US" dirty="0" smtClean="0">
                <a:latin typeface="Times New Roman" pitchFamily="18" charset="0"/>
                <a:cs typeface="Times New Roman" pitchFamily="18" charset="0"/>
              </a:rPr>
              <a:t>	</a:t>
            </a:r>
            <a:r>
              <a:rPr lang="en-US" dirty="0" smtClean="0"/>
              <a:t>Bilateral trade is the exchange of goods between two countries – consider the barter system as an example here, where two countries agree to trade a commodity in return for another commodity. For instance, country X might export machinery to country Y in exchange for oil.</a:t>
            </a:r>
          </a:p>
          <a:p>
            <a:pPr lvl="0" algn="just">
              <a:buNone/>
            </a:pPr>
            <a:r>
              <a:rPr lang="en-US" b="1" dirty="0" smtClean="0"/>
              <a:t>2. </a:t>
            </a:r>
            <a:r>
              <a:rPr lang="en-US" b="1" smtClean="0"/>
              <a:t>Multilateral </a:t>
            </a:r>
            <a:r>
              <a:rPr lang="en-US" b="1" smtClean="0"/>
              <a:t>Trade</a:t>
            </a:r>
            <a:endParaRPr lang="en-US" b="1" dirty="0" smtClean="0"/>
          </a:p>
          <a:p>
            <a:pPr algn="just">
              <a:buNone/>
            </a:pPr>
            <a:r>
              <a:rPr lang="en-US" dirty="0" smtClean="0"/>
              <a:t>		Multilateral trade is the exchange of goods between more than two countries. One country might enter into trade agreements with multiple countries at a time.</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12</TotalTime>
  <Words>64</Words>
  <Application>Microsoft Office PowerPoint</Application>
  <PresentationFormat>On-screen Show (4:3)</PresentationFormat>
  <Paragraphs>26</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Flow</vt:lpstr>
      <vt:lpstr>Benefits of International Trade</vt:lpstr>
      <vt:lpstr>Benefits of International Trade </vt:lpstr>
      <vt:lpstr>1. Utilization of Resources </vt:lpstr>
      <vt:lpstr>2. More variety for Customers </vt:lpstr>
      <vt:lpstr>3. Competitive Pricing </vt:lpstr>
      <vt:lpstr>4. Economy Growth </vt:lpstr>
      <vt:lpstr>Types of International trade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Benefits of International Trade </dc:title>
  <dc:creator>cpac</dc:creator>
  <cp:lastModifiedBy>cpac</cp:lastModifiedBy>
  <cp:revision>5</cp:revision>
  <dcterms:created xsi:type="dcterms:W3CDTF">2006-08-16T00:00:00Z</dcterms:created>
  <dcterms:modified xsi:type="dcterms:W3CDTF">2024-11-19T09:56:02Z</dcterms:modified>
</cp:coreProperties>
</file>