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8" r:id="rId2"/>
    <p:sldId id="256" r:id="rId3"/>
    <p:sldId id="257" r:id="rId4"/>
    <p:sldId id="258" r:id="rId5"/>
    <p:sldId id="259" r:id="rId6"/>
    <p:sldId id="260" r:id="rId7"/>
    <p:sldId id="261" r:id="rId8"/>
    <p:sldId id="263" r:id="rId9"/>
    <p:sldId id="264" r:id="rId10"/>
    <p:sldId id="266" r:id="rId11"/>
    <p:sldId id="267"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37127" y="2509883"/>
            <a:ext cx="8596313" cy="1320800"/>
          </a:xfrm>
        </p:spPr>
        <p:txBody>
          <a:bodyPr>
            <a:normAutofit/>
          </a:bodyPr>
          <a:lstStyle/>
          <a:p>
            <a:pPr algn="ctr"/>
            <a:r>
              <a:rPr lang="en-US" sz="6000" b="1" i="1" dirty="0" smtClean="0"/>
              <a:t>WELCOME</a:t>
            </a:r>
            <a:endParaRPr lang="en-IN" sz="6000" b="1" i="1" dirty="0"/>
          </a:p>
        </p:txBody>
      </p:sp>
    </p:spTree>
    <p:extLst>
      <p:ext uri="{BB962C8B-B14F-4D97-AF65-F5344CB8AC3E}">
        <p14:creationId xmlns:p14="http://schemas.microsoft.com/office/powerpoint/2010/main" val="2640215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R.ANANDARAMAN</a:t>
            </a:r>
            <a:endParaRPr lang="en-IN" sz="4800" dirty="0"/>
          </a:p>
        </p:txBody>
      </p:sp>
      <p:sp>
        <p:nvSpPr>
          <p:cNvPr id="3" name="Subtitle 2"/>
          <p:cNvSpPr>
            <a:spLocks noGrp="1"/>
          </p:cNvSpPr>
          <p:nvPr>
            <p:ph type="subTitle" idx="1"/>
          </p:nvPr>
        </p:nvSpPr>
        <p:spPr>
          <a:xfrm>
            <a:off x="1507066" y="4050833"/>
            <a:ext cx="7958905" cy="1551477"/>
          </a:xfrm>
        </p:spPr>
        <p:txBody>
          <a:bodyPr>
            <a:noAutofit/>
          </a:bodyPr>
          <a:lstStyle/>
          <a:p>
            <a:pPr algn="ctr"/>
            <a:r>
              <a:rPr lang="en-US" sz="2000" b="1" dirty="0" smtClean="0"/>
              <a:t>                      Guest </a:t>
            </a:r>
            <a:r>
              <a:rPr lang="en-US" sz="2000" b="1" dirty="0" smtClean="0"/>
              <a:t>Lecturer in Commerce</a:t>
            </a:r>
          </a:p>
          <a:p>
            <a:r>
              <a:rPr lang="en-US" sz="2000" b="1" dirty="0" smtClean="0"/>
              <a:t>    Cardamom </a:t>
            </a:r>
            <a:r>
              <a:rPr lang="en-US" sz="2000" b="1" dirty="0" smtClean="0"/>
              <a:t>Planters’ Association </a:t>
            </a:r>
            <a:r>
              <a:rPr lang="en-US" sz="2000" b="1" dirty="0" smtClean="0"/>
              <a:t>College</a:t>
            </a:r>
          </a:p>
          <a:p>
            <a:pPr algn="l"/>
            <a:r>
              <a:rPr lang="en-US" sz="2000" b="1" dirty="0" smtClean="0"/>
              <a:t>						    </a:t>
            </a:r>
            <a:r>
              <a:rPr lang="en-US" sz="2000" b="1" dirty="0" err="1" smtClean="0"/>
              <a:t>Bodinayakanur</a:t>
            </a:r>
            <a:endParaRPr lang="en-IN" sz="2000" b="1" dirty="0"/>
          </a:p>
        </p:txBody>
      </p:sp>
    </p:spTree>
    <p:extLst>
      <p:ext uri="{BB962C8B-B14F-4D97-AF65-F5344CB8AC3E}">
        <p14:creationId xmlns:p14="http://schemas.microsoft.com/office/powerpoint/2010/main" val="4246808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5403" y="2240726"/>
            <a:ext cx="7871171" cy="2862322"/>
          </a:xfrm>
          <a:prstGeom prst="rect">
            <a:avLst/>
          </a:prstGeom>
          <a:noFill/>
        </p:spPr>
        <p:txBody>
          <a:bodyPr wrap="square" rtlCol="0">
            <a:spAutoFit/>
          </a:bodyPr>
          <a:lstStyle/>
          <a:p>
            <a:r>
              <a:rPr lang="en-US" sz="2400" dirty="0" smtClean="0"/>
              <a:t>                      </a:t>
            </a:r>
            <a:r>
              <a:rPr lang="en-US" sz="2400" dirty="0" smtClean="0"/>
              <a:t>  </a:t>
            </a:r>
            <a:r>
              <a:rPr lang="en-US" sz="3600" dirty="0" smtClean="0">
                <a:solidFill>
                  <a:srgbClr val="FF0000"/>
                </a:solidFill>
              </a:rPr>
              <a:t>BIG </a:t>
            </a:r>
            <a:r>
              <a:rPr lang="en-US" sz="3600" dirty="0" smtClean="0">
                <a:solidFill>
                  <a:srgbClr val="FF0000"/>
                </a:solidFill>
              </a:rPr>
              <a:t>DATA ANALYTICS</a:t>
            </a:r>
          </a:p>
          <a:p>
            <a:endParaRPr lang="en-US" sz="3600" dirty="0">
              <a:solidFill>
                <a:srgbClr val="FF0000"/>
              </a:solidFill>
            </a:endParaRPr>
          </a:p>
          <a:p>
            <a:r>
              <a:rPr lang="en-US" sz="3600" dirty="0" smtClean="0">
                <a:solidFill>
                  <a:srgbClr val="FF0000"/>
                </a:solidFill>
              </a:rPr>
              <a:t>                 </a:t>
            </a:r>
            <a:r>
              <a:rPr lang="en-US" sz="3600" dirty="0" smtClean="0">
                <a:solidFill>
                  <a:srgbClr val="FF0000"/>
                </a:solidFill>
              </a:rPr>
              <a:t>    </a:t>
            </a:r>
            <a:r>
              <a:rPr lang="en-US" sz="3600" dirty="0" smtClean="0">
                <a:solidFill>
                  <a:srgbClr val="FF0000"/>
                </a:solidFill>
              </a:rPr>
              <a:t>I </a:t>
            </a:r>
            <a:r>
              <a:rPr lang="en-US" sz="3600" dirty="0" err="1" smtClean="0">
                <a:solidFill>
                  <a:srgbClr val="FF0000"/>
                </a:solidFill>
              </a:rPr>
              <a:t>M.Com</a:t>
            </a:r>
            <a:r>
              <a:rPr lang="en-US" sz="3600" dirty="0" smtClean="0">
                <a:solidFill>
                  <a:srgbClr val="FF0000"/>
                </a:solidFill>
              </a:rPr>
              <a:t> (CA) </a:t>
            </a:r>
            <a:endParaRPr lang="en-US" sz="3600" dirty="0" smtClean="0">
              <a:solidFill>
                <a:srgbClr val="FF0000"/>
              </a:solidFill>
            </a:endParaRPr>
          </a:p>
          <a:p>
            <a:endParaRPr lang="en-US" sz="3600" dirty="0">
              <a:solidFill>
                <a:srgbClr val="FF0000"/>
              </a:solidFill>
            </a:endParaRPr>
          </a:p>
          <a:p>
            <a:pPr algn="ctr"/>
            <a:r>
              <a:rPr lang="en-US" sz="3600" dirty="0" smtClean="0">
                <a:solidFill>
                  <a:srgbClr val="FF0000"/>
                </a:solidFill>
              </a:rPr>
              <a:t>	 I Semester</a:t>
            </a:r>
            <a:endParaRPr lang="en-IN" dirty="0">
              <a:solidFill>
                <a:srgbClr val="FF0000"/>
              </a:solidFill>
            </a:endParaRPr>
          </a:p>
        </p:txBody>
      </p:sp>
    </p:spTree>
    <p:extLst>
      <p:ext uri="{BB962C8B-B14F-4D97-AF65-F5344CB8AC3E}">
        <p14:creationId xmlns:p14="http://schemas.microsoft.com/office/powerpoint/2010/main" val="4048743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 is Big Data ?</a:t>
            </a:r>
            <a:endParaRPr lang="en-IN" dirty="0">
              <a:solidFill>
                <a:srgbClr val="FF0000"/>
              </a:solidFill>
            </a:endParaRPr>
          </a:p>
        </p:txBody>
      </p:sp>
      <p:sp>
        <p:nvSpPr>
          <p:cNvPr id="3" name="Content Placeholder 2"/>
          <p:cNvSpPr>
            <a:spLocks noGrp="1"/>
          </p:cNvSpPr>
          <p:nvPr>
            <p:ph idx="1"/>
          </p:nvPr>
        </p:nvSpPr>
        <p:spPr/>
        <p:txBody>
          <a:bodyPr/>
          <a:lstStyle/>
          <a:p>
            <a:endParaRPr lang="en-US" dirty="0" smtClean="0"/>
          </a:p>
          <a:p>
            <a:r>
              <a:rPr lang="en-US" sz="2400" dirty="0" smtClean="0"/>
              <a:t>Big data is a collection of extremely large and complex data sets that are difficult to manage and analyze with traditional data processing tools</a:t>
            </a:r>
          </a:p>
          <a:p>
            <a:r>
              <a:rPr lang="en-US" sz="2400" dirty="0" smtClean="0"/>
              <a:t>Big data can include structured, semi-structured and unstructured data and can come from a variety of sources</a:t>
            </a:r>
            <a:endParaRPr lang="en-IN" sz="2400" dirty="0"/>
          </a:p>
        </p:txBody>
      </p:sp>
    </p:spTree>
    <p:extLst>
      <p:ext uri="{BB962C8B-B14F-4D97-AF65-F5344CB8AC3E}">
        <p14:creationId xmlns:p14="http://schemas.microsoft.com/office/powerpoint/2010/main" val="2020672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4045"/>
          </a:xfrm>
        </p:spPr>
        <p:txBody>
          <a:bodyPr>
            <a:normAutofit/>
          </a:bodyPr>
          <a:lstStyle/>
          <a:p>
            <a:r>
              <a:rPr lang="en-US" dirty="0" smtClean="0">
                <a:solidFill>
                  <a:srgbClr val="FF0000"/>
                </a:solidFill>
              </a:rPr>
              <a:t>Importance of Big Data</a:t>
            </a:r>
            <a:endParaRPr lang="en-IN" dirty="0">
              <a:solidFill>
                <a:srgbClr val="FF0000"/>
              </a:solidFill>
            </a:endParaRPr>
          </a:p>
        </p:txBody>
      </p:sp>
      <p:sp>
        <p:nvSpPr>
          <p:cNvPr id="3" name="Content Placeholder 2"/>
          <p:cNvSpPr>
            <a:spLocks noGrp="1"/>
          </p:cNvSpPr>
          <p:nvPr>
            <p:ph idx="1"/>
          </p:nvPr>
        </p:nvSpPr>
        <p:spPr>
          <a:xfrm>
            <a:off x="1836433" y="1687132"/>
            <a:ext cx="8596668" cy="4457261"/>
          </a:xfrm>
        </p:spPr>
        <p:txBody>
          <a:bodyPr/>
          <a:lstStyle/>
          <a:p>
            <a:pPr>
              <a:buFont typeface="Wingdings" panose="05000000000000000000" pitchFamily="2" charset="2"/>
              <a:buChar char="v"/>
            </a:pPr>
            <a:r>
              <a:rPr lang="en-US" sz="2400" dirty="0" smtClean="0"/>
              <a:t>Improved decision-making</a:t>
            </a:r>
          </a:p>
          <a:p>
            <a:pPr>
              <a:buFont typeface="Wingdings" panose="05000000000000000000" pitchFamily="2" charset="2"/>
              <a:buChar char="v"/>
            </a:pPr>
            <a:r>
              <a:rPr lang="en-US" sz="2400" dirty="0" smtClean="0"/>
              <a:t>Better customer experiences</a:t>
            </a:r>
          </a:p>
          <a:p>
            <a:pPr>
              <a:buFont typeface="Wingdings" panose="05000000000000000000" pitchFamily="2" charset="2"/>
              <a:buChar char="v"/>
            </a:pPr>
            <a:r>
              <a:rPr lang="en-US" sz="2400" dirty="0" smtClean="0"/>
              <a:t>More efficient operations</a:t>
            </a:r>
          </a:p>
          <a:p>
            <a:pPr>
              <a:buFont typeface="Wingdings" panose="05000000000000000000" pitchFamily="2" charset="2"/>
              <a:buChar char="v"/>
            </a:pPr>
            <a:r>
              <a:rPr lang="en-US" sz="2400" dirty="0" smtClean="0"/>
              <a:t>Improved risk management</a:t>
            </a:r>
          </a:p>
          <a:p>
            <a:pPr>
              <a:buFont typeface="Wingdings" panose="05000000000000000000" pitchFamily="2" charset="2"/>
              <a:buChar char="v"/>
            </a:pPr>
            <a:r>
              <a:rPr lang="en-US" sz="2400" dirty="0" smtClean="0"/>
              <a:t>Faster Innovation</a:t>
            </a:r>
          </a:p>
          <a:p>
            <a:pPr>
              <a:buFont typeface="Wingdings" panose="05000000000000000000" pitchFamily="2" charset="2"/>
              <a:buChar char="v"/>
            </a:pPr>
            <a:r>
              <a:rPr lang="en-US" sz="2400" dirty="0" smtClean="0"/>
              <a:t>Fraud detection</a:t>
            </a:r>
          </a:p>
          <a:p>
            <a:pPr>
              <a:buFont typeface="Wingdings" panose="05000000000000000000" pitchFamily="2" charset="2"/>
              <a:buChar char="v"/>
            </a:pPr>
            <a:r>
              <a:rPr lang="en-US" sz="2400" dirty="0" smtClean="0"/>
              <a:t>Social media listening</a:t>
            </a:r>
          </a:p>
          <a:p>
            <a:pPr>
              <a:buFont typeface="Wingdings" panose="05000000000000000000" pitchFamily="2" charset="2"/>
              <a:buChar char="v"/>
            </a:pPr>
            <a:r>
              <a:rPr lang="en-US" sz="2400" dirty="0" smtClean="0"/>
              <a:t>Education</a:t>
            </a:r>
          </a:p>
          <a:p>
            <a:pPr>
              <a:buFont typeface="Wingdings" panose="05000000000000000000" pitchFamily="2" charset="2"/>
              <a:buChar char="v"/>
            </a:pPr>
            <a:endParaRPr lang="en-IN" dirty="0"/>
          </a:p>
        </p:txBody>
      </p:sp>
    </p:spTree>
    <p:extLst>
      <p:ext uri="{BB962C8B-B14F-4D97-AF65-F5344CB8AC3E}">
        <p14:creationId xmlns:p14="http://schemas.microsoft.com/office/powerpoint/2010/main" val="1152277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8744"/>
          </a:xfrm>
        </p:spPr>
        <p:txBody>
          <a:bodyPr>
            <a:normAutofit/>
          </a:bodyPr>
          <a:lstStyle/>
          <a:p>
            <a:r>
              <a:rPr lang="en-US" dirty="0" smtClean="0">
                <a:solidFill>
                  <a:srgbClr val="FF0000"/>
                </a:solidFill>
              </a:rPr>
              <a:t>Examples of Big Data</a:t>
            </a:r>
            <a:endParaRPr lang="en-IN" dirty="0">
              <a:solidFill>
                <a:srgbClr val="FF0000"/>
              </a:solidFill>
            </a:endParaRPr>
          </a:p>
        </p:txBody>
      </p:sp>
      <p:sp>
        <p:nvSpPr>
          <p:cNvPr id="3" name="Content Placeholder 2"/>
          <p:cNvSpPr>
            <a:spLocks noGrp="1"/>
          </p:cNvSpPr>
          <p:nvPr>
            <p:ph idx="1"/>
          </p:nvPr>
        </p:nvSpPr>
        <p:spPr>
          <a:xfrm>
            <a:off x="1630369" y="1762975"/>
            <a:ext cx="8596668" cy="4678093"/>
          </a:xfrm>
        </p:spPr>
        <p:txBody>
          <a:bodyPr/>
          <a:lstStyle/>
          <a:p>
            <a:pPr>
              <a:buFont typeface="Wingdings" panose="05000000000000000000" pitchFamily="2" charset="2"/>
              <a:buChar char="q"/>
            </a:pPr>
            <a:r>
              <a:rPr lang="en-US" sz="2400" dirty="0" smtClean="0"/>
              <a:t>Retail</a:t>
            </a:r>
          </a:p>
          <a:p>
            <a:pPr>
              <a:buFont typeface="Wingdings" panose="05000000000000000000" pitchFamily="2" charset="2"/>
              <a:buChar char="q"/>
            </a:pPr>
            <a:r>
              <a:rPr lang="en-US" sz="2400" dirty="0" smtClean="0"/>
              <a:t>Healthcare</a:t>
            </a:r>
          </a:p>
          <a:p>
            <a:pPr>
              <a:buFont typeface="Wingdings" panose="05000000000000000000" pitchFamily="2" charset="2"/>
              <a:buChar char="q"/>
            </a:pPr>
            <a:r>
              <a:rPr lang="en-US" sz="2400" dirty="0" smtClean="0"/>
              <a:t>Transportation</a:t>
            </a:r>
          </a:p>
          <a:p>
            <a:pPr>
              <a:buFont typeface="Wingdings" panose="05000000000000000000" pitchFamily="2" charset="2"/>
              <a:buChar char="q"/>
            </a:pPr>
            <a:r>
              <a:rPr lang="en-US" sz="2400" dirty="0" smtClean="0"/>
              <a:t>Government</a:t>
            </a:r>
          </a:p>
          <a:p>
            <a:pPr>
              <a:buFont typeface="Wingdings" panose="05000000000000000000" pitchFamily="2" charset="2"/>
              <a:buChar char="q"/>
            </a:pPr>
            <a:r>
              <a:rPr lang="en-US" sz="2400" dirty="0" smtClean="0"/>
              <a:t>Business</a:t>
            </a:r>
          </a:p>
          <a:p>
            <a:pPr>
              <a:buFont typeface="Wingdings" panose="05000000000000000000" pitchFamily="2" charset="2"/>
              <a:buChar char="q"/>
            </a:pPr>
            <a:r>
              <a:rPr lang="en-US" sz="2400" dirty="0" smtClean="0"/>
              <a:t>Cyber security</a:t>
            </a:r>
          </a:p>
          <a:p>
            <a:pPr>
              <a:buFont typeface="Wingdings" panose="05000000000000000000" pitchFamily="2" charset="2"/>
              <a:buChar char="q"/>
            </a:pPr>
            <a:r>
              <a:rPr lang="en-US" sz="2400" dirty="0" smtClean="0"/>
              <a:t>Meteorology</a:t>
            </a:r>
          </a:p>
          <a:p>
            <a:pPr>
              <a:buFont typeface="Wingdings" panose="05000000000000000000" pitchFamily="2" charset="2"/>
              <a:buChar char="q"/>
            </a:pPr>
            <a:r>
              <a:rPr lang="en-US" sz="2400" dirty="0" smtClean="0"/>
              <a:t>Manufacturing</a:t>
            </a:r>
          </a:p>
          <a:p>
            <a:pPr>
              <a:buFont typeface="Wingdings" panose="05000000000000000000" pitchFamily="2" charset="2"/>
              <a:buChar char="q"/>
            </a:pPr>
            <a:endParaRPr lang="en-IN" dirty="0"/>
          </a:p>
        </p:txBody>
      </p:sp>
    </p:spTree>
    <p:extLst>
      <p:ext uri="{BB962C8B-B14F-4D97-AF65-F5344CB8AC3E}">
        <p14:creationId xmlns:p14="http://schemas.microsoft.com/office/powerpoint/2010/main" val="2916076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178" y="187437"/>
            <a:ext cx="8702552" cy="6932667"/>
          </a:xfrm>
          <a:prstGeom prst="rect">
            <a:avLst/>
          </a:prstGeom>
          <a:noFill/>
        </p:spPr>
        <p:txBody>
          <a:bodyPr wrap="square" rtlCol="0">
            <a:spAutoFit/>
          </a:bodyPr>
          <a:lstStyle/>
          <a:p>
            <a:r>
              <a:rPr lang="en-US" sz="3200" b="1" dirty="0" smtClean="0">
                <a:solidFill>
                  <a:srgbClr val="FF0000"/>
                </a:solidFill>
              </a:rPr>
              <a:t>Sources of Big Data :</a:t>
            </a:r>
          </a:p>
          <a:p>
            <a:endParaRPr lang="en-US" sz="1050" dirty="0"/>
          </a:p>
          <a:p>
            <a:r>
              <a:rPr lang="en-US" dirty="0" smtClean="0"/>
              <a:t>	A Significant part of big data is generated from three primary resources</a:t>
            </a:r>
          </a:p>
          <a:p>
            <a:endParaRPr lang="en-US" sz="1000" dirty="0" smtClean="0"/>
          </a:p>
          <a:p>
            <a:pPr marL="1200150" lvl="2" indent="-285750">
              <a:buFont typeface="Arial" panose="020B0604020202020204" pitchFamily="34" charset="0"/>
              <a:buChar char="•"/>
            </a:pPr>
            <a:r>
              <a:rPr lang="en-US" dirty="0" smtClean="0"/>
              <a:t>Machine Data</a:t>
            </a:r>
          </a:p>
          <a:p>
            <a:pPr marL="1200150" lvl="2" indent="-285750">
              <a:buFont typeface="Arial" panose="020B0604020202020204" pitchFamily="34" charset="0"/>
              <a:buChar char="•"/>
            </a:pPr>
            <a:r>
              <a:rPr lang="en-US" dirty="0" smtClean="0"/>
              <a:t>Social Data</a:t>
            </a:r>
          </a:p>
          <a:p>
            <a:pPr marL="1200150" lvl="2" indent="-285750">
              <a:buFont typeface="Arial" panose="020B0604020202020204" pitchFamily="34" charset="0"/>
              <a:buChar char="•"/>
            </a:pPr>
            <a:r>
              <a:rPr lang="en-US" dirty="0" smtClean="0"/>
              <a:t>Transactional Data</a:t>
            </a:r>
          </a:p>
          <a:p>
            <a:pPr lvl="2"/>
            <a:endParaRPr lang="en-US" sz="1000" dirty="0"/>
          </a:p>
          <a:p>
            <a:pPr marL="1257300" lvl="2" indent="-342900">
              <a:buAutoNum type="arabicPeriod"/>
            </a:pPr>
            <a:r>
              <a:rPr lang="en-US" dirty="0" smtClean="0">
                <a:solidFill>
                  <a:schemeClr val="accent5">
                    <a:lumMod val="75000"/>
                  </a:schemeClr>
                </a:solidFill>
              </a:rPr>
              <a:t>Machine Data</a:t>
            </a:r>
          </a:p>
          <a:p>
            <a:pPr marL="1257300" lvl="2" indent="-342900">
              <a:buAutoNum type="arabicPeriod"/>
            </a:pPr>
            <a:endParaRPr lang="en-US" sz="500" dirty="0" smtClean="0"/>
          </a:p>
          <a:p>
            <a:pPr lvl="2"/>
            <a:r>
              <a:rPr lang="en-US" dirty="0"/>
              <a:t> </a:t>
            </a:r>
            <a:r>
              <a:rPr lang="en-US" dirty="0" smtClean="0"/>
              <a:t>   </a:t>
            </a:r>
            <a:r>
              <a:rPr lang="en-US" dirty="0" smtClean="0"/>
              <a:t>     Machine </a:t>
            </a:r>
            <a:r>
              <a:rPr lang="en-US" dirty="0" smtClean="0"/>
              <a:t>data is automatically generated either as a response </a:t>
            </a:r>
            <a:r>
              <a:rPr lang="en-US" dirty="0" smtClean="0"/>
              <a:t>to</a:t>
            </a:r>
          </a:p>
          <a:p>
            <a:pPr lvl="2"/>
            <a:r>
              <a:rPr lang="en-US" dirty="0" smtClean="0"/>
              <a:t>    a </a:t>
            </a:r>
            <a:r>
              <a:rPr lang="en-US" dirty="0" smtClean="0"/>
              <a:t>specific event or a fixed schedule.</a:t>
            </a:r>
          </a:p>
          <a:p>
            <a:pPr lvl="2"/>
            <a:r>
              <a:rPr lang="en-US" dirty="0"/>
              <a:t> </a:t>
            </a:r>
            <a:r>
              <a:rPr lang="en-US" dirty="0" smtClean="0"/>
              <a:t>   Example :  road cameras, </a:t>
            </a:r>
            <a:r>
              <a:rPr lang="en-US" dirty="0" err="1" smtClean="0"/>
              <a:t>IoT</a:t>
            </a:r>
            <a:r>
              <a:rPr lang="en-US" dirty="0" smtClean="0"/>
              <a:t> devices, satellites, mobile </a:t>
            </a:r>
          </a:p>
          <a:p>
            <a:pPr lvl="2"/>
            <a:r>
              <a:rPr lang="en-US" dirty="0" smtClean="0"/>
              <a:t>                     phones, industrial machinery etc.</a:t>
            </a:r>
          </a:p>
          <a:p>
            <a:pPr lvl="2"/>
            <a:endParaRPr lang="en-US" sz="1000" dirty="0" smtClean="0"/>
          </a:p>
          <a:p>
            <a:pPr lvl="2"/>
            <a:r>
              <a:rPr lang="en-US" dirty="0" smtClean="0">
                <a:solidFill>
                  <a:schemeClr val="accent5">
                    <a:lumMod val="75000"/>
                  </a:schemeClr>
                </a:solidFill>
              </a:rPr>
              <a:t>2. Social Data</a:t>
            </a:r>
          </a:p>
          <a:p>
            <a:pPr lvl="2"/>
            <a:r>
              <a:rPr lang="en-US" dirty="0"/>
              <a:t> </a:t>
            </a:r>
            <a:r>
              <a:rPr lang="en-US" dirty="0" smtClean="0"/>
              <a:t>   </a:t>
            </a:r>
            <a:r>
              <a:rPr lang="en-US" dirty="0" smtClean="0"/>
              <a:t>     </a:t>
            </a:r>
            <a:r>
              <a:rPr lang="en-US" dirty="0" smtClean="0"/>
              <a:t>It is derived from social media platforms through tweets, likes, </a:t>
            </a:r>
            <a:endParaRPr lang="en-US" dirty="0" smtClean="0"/>
          </a:p>
          <a:p>
            <a:pPr lvl="2"/>
            <a:r>
              <a:rPr lang="en-US" dirty="0"/>
              <a:t> </a:t>
            </a:r>
            <a:r>
              <a:rPr lang="en-US" dirty="0" smtClean="0"/>
              <a:t>    </a:t>
            </a:r>
            <a:r>
              <a:rPr lang="en-US" dirty="0" smtClean="0"/>
              <a:t>video </a:t>
            </a:r>
            <a:r>
              <a:rPr lang="en-US" dirty="0" smtClean="0"/>
              <a:t>uploads and comments shared on Facebook, </a:t>
            </a:r>
            <a:r>
              <a:rPr lang="en-US" dirty="0" err="1" smtClean="0"/>
              <a:t>Instagram</a:t>
            </a:r>
            <a:r>
              <a:rPr lang="en-US" dirty="0" smtClean="0"/>
              <a:t>, </a:t>
            </a:r>
            <a:endParaRPr lang="en-US" dirty="0" smtClean="0"/>
          </a:p>
          <a:p>
            <a:pPr lvl="2"/>
            <a:r>
              <a:rPr lang="en-US" dirty="0"/>
              <a:t> </a:t>
            </a:r>
            <a:r>
              <a:rPr lang="en-US" dirty="0" smtClean="0"/>
              <a:t>    </a:t>
            </a:r>
            <a:r>
              <a:rPr lang="en-US" dirty="0" smtClean="0"/>
              <a:t>Twitter</a:t>
            </a:r>
            <a:r>
              <a:rPr lang="en-US" dirty="0" smtClean="0"/>
              <a:t>, You tube, Linked in etc.</a:t>
            </a:r>
          </a:p>
          <a:p>
            <a:pPr lvl="2"/>
            <a:endParaRPr lang="en-US" sz="700" dirty="0"/>
          </a:p>
          <a:p>
            <a:pPr marL="1257300" lvl="2" indent="-342900">
              <a:buAutoNum type="arabicPeriod" startAt="3"/>
            </a:pPr>
            <a:r>
              <a:rPr lang="en-US" dirty="0" smtClean="0">
                <a:solidFill>
                  <a:schemeClr val="accent5">
                    <a:lumMod val="75000"/>
                  </a:schemeClr>
                </a:solidFill>
              </a:rPr>
              <a:t>Transactional Data</a:t>
            </a:r>
          </a:p>
          <a:p>
            <a:pPr lvl="2"/>
            <a:r>
              <a:rPr lang="en-US" dirty="0"/>
              <a:t> </a:t>
            </a:r>
            <a:r>
              <a:rPr lang="en-US" dirty="0" smtClean="0"/>
              <a:t>     </a:t>
            </a:r>
            <a:r>
              <a:rPr lang="en-US" dirty="0" smtClean="0"/>
              <a:t>    As </a:t>
            </a:r>
            <a:r>
              <a:rPr lang="en-US" dirty="0" smtClean="0"/>
              <a:t>the name suggests transactional data is information </a:t>
            </a:r>
            <a:r>
              <a:rPr lang="en-US" dirty="0" smtClean="0"/>
              <a:t>gathered</a:t>
            </a:r>
          </a:p>
          <a:p>
            <a:pPr lvl="2"/>
            <a:r>
              <a:rPr lang="en-US" dirty="0"/>
              <a:t> </a:t>
            </a:r>
            <a:r>
              <a:rPr lang="en-US" dirty="0" smtClean="0"/>
              <a:t>    </a:t>
            </a:r>
            <a:r>
              <a:rPr lang="en-US" dirty="0" smtClean="0"/>
              <a:t> via online </a:t>
            </a:r>
            <a:r>
              <a:rPr lang="en-US" dirty="0" smtClean="0"/>
              <a:t>and offline transactions during different points of sale. The </a:t>
            </a:r>
            <a:endParaRPr lang="en-US" dirty="0" smtClean="0"/>
          </a:p>
          <a:p>
            <a:pPr lvl="2"/>
            <a:r>
              <a:rPr lang="en-US" dirty="0" smtClean="0"/>
              <a:t>      </a:t>
            </a:r>
            <a:r>
              <a:rPr lang="en-US" dirty="0" smtClean="0"/>
              <a:t>data </a:t>
            </a:r>
            <a:r>
              <a:rPr lang="en-US" dirty="0" smtClean="0"/>
              <a:t>includes vital details like transaction time, location, products </a:t>
            </a:r>
            <a:endParaRPr lang="en-US" dirty="0" smtClean="0"/>
          </a:p>
          <a:p>
            <a:pPr lvl="2"/>
            <a:r>
              <a:rPr lang="en-US" dirty="0"/>
              <a:t> </a:t>
            </a:r>
            <a:r>
              <a:rPr lang="en-US" dirty="0" smtClean="0"/>
              <a:t>     </a:t>
            </a:r>
            <a:r>
              <a:rPr lang="en-US" dirty="0" smtClean="0"/>
              <a:t>purchased</a:t>
            </a:r>
            <a:r>
              <a:rPr lang="en-US" dirty="0" smtClean="0"/>
              <a:t>, prices, payment methods, discounts used and other </a:t>
            </a:r>
            <a:endParaRPr lang="en-US" dirty="0" smtClean="0"/>
          </a:p>
          <a:p>
            <a:pPr lvl="2"/>
            <a:r>
              <a:rPr lang="en-US" dirty="0"/>
              <a:t> </a:t>
            </a:r>
            <a:r>
              <a:rPr lang="en-US" dirty="0" smtClean="0"/>
              <a:t>     </a:t>
            </a:r>
            <a:r>
              <a:rPr lang="en-US" dirty="0" smtClean="0"/>
              <a:t>quantifiable </a:t>
            </a:r>
            <a:r>
              <a:rPr lang="en-US" dirty="0" smtClean="0"/>
              <a:t>information</a:t>
            </a:r>
          </a:p>
          <a:p>
            <a:pPr lvl="2"/>
            <a:r>
              <a:rPr lang="en-US" dirty="0"/>
              <a:t> </a:t>
            </a:r>
            <a:r>
              <a:rPr lang="en-US" dirty="0" smtClean="0"/>
              <a:t>  </a:t>
            </a:r>
            <a:endParaRPr lang="en-IN" dirty="0" smtClean="0"/>
          </a:p>
        </p:txBody>
      </p:sp>
    </p:spTree>
    <p:extLst>
      <p:ext uri="{BB962C8B-B14F-4D97-AF65-F5344CB8AC3E}">
        <p14:creationId xmlns:p14="http://schemas.microsoft.com/office/powerpoint/2010/main" val="8787419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5911"/>
            <a:ext cx="8596668" cy="643944"/>
          </a:xfrm>
        </p:spPr>
        <p:txBody>
          <a:bodyPr>
            <a:noAutofit/>
          </a:bodyPr>
          <a:lstStyle/>
          <a:p>
            <a:r>
              <a:rPr lang="en-US" sz="3200" dirty="0">
                <a:solidFill>
                  <a:srgbClr val="FF0000"/>
                </a:solidFill>
              </a:rPr>
              <a:t>Data </a:t>
            </a:r>
            <a:r>
              <a:rPr lang="en-US" sz="3200" dirty="0" smtClean="0">
                <a:solidFill>
                  <a:srgbClr val="FF0000"/>
                </a:solidFill>
              </a:rPr>
              <a:t>Science </a:t>
            </a:r>
            <a:r>
              <a:rPr lang="en-US" sz="3200" dirty="0">
                <a:solidFill>
                  <a:srgbClr val="FF0000"/>
                </a:solidFill>
              </a:rPr>
              <a:t>in Biomedical and Healthcare</a:t>
            </a:r>
            <a:endParaRPr lang="en-IN" sz="3200" dirty="0">
              <a:solidFill>
                <a:srgbClr val="FF0000"/>
              </a:solidFill>
            </a:endParaRPr>
          </a:p>
        </p:txBody>
      </p:sp>
      <p:sp>
        <p:nvSpPr>
          <p:cNvPr id="3" name="Content Placeholder 2"/>
          <p:cNvSpPr>
            <a:spLocks noGrp="1"/>
          </p:cNvSpPr>
          <p:nvPr>
            <p:ph idx="1"/>
          </p:nvPr>
        </p:nvSpPr>
        <p:spPr>
          <a:xfrm>
            <a:off x="793244" y="1084553"/>
            <a:ext cx="8596668" cy="5535188"/>
          </a:xfrm>
        </p:spPr>
        <p:txBody>
          <a:bodyPr>
            <a:normAutofit fontScale="92500"/>
          </a:bodyPr>
          <a:lstStyle/>
          <a:p>
            <a:pPr marL="342900" lvl="1" indent="-342900"/>
            <a:r>
              <a:rPr lang="en-US" dirty="0"/>
              <a:t>Biomedical data science combines </a:t>
            </a:r>
            <a:r>
              <a:rPr lang="en-US" dirty="0" smtClean="0"/>
              <a:t>technology and healthcare to change medicine worldwide. Experts in this field use machine learning to predict diseases and personalize treatments. It also speeds up finding new drugs, making healthcare more effective and precise.</a:t>
            </a:r>
          </a:p>
          <a:p>
            <a:pPr marL="342900" lvl="1" indent="-342900"/>
            <a:r>
              <a:rPr lang="en-US" dirty="0" smtClean="0"/>
              <a:t>Biomedical data science encompasses a fusion of biomedical research, data analysis and computational methodologies aimed at advancing healthcare through data-driven insights. So here are some key concepts and principles of data science and biomedical engineering :</a:t>
            </a:r>
          </a:p>
          <a:p>
            <a:pPr marL="742950" lvl="2" indent="-342900">
              <a:buFont typeface="Wingdings" panose="05000000000000000000" pitchFamily="2" charset="2"/>
              <a:buChar char="§"/>
            </a:pPr>
            <a:r>
              <a:rPr lang="en-US" sz="1500" b="1" dirty="0" smtClean="0">
                <a:solidFill>
                  <a:schemeClr val="accent5">
                    <a:lumMod val="75000"/>
                  </a:schemeClr>
                </a:solidFill>
              </a:rPr>
              <a:t>Data Integration :</a:t>
            </a:r>
            <a:r>
              <a:rPr lang="en-US" dirty="0" smtClean="0">
                <a:solidFill>
                  <a:schemeClr val="accent5">
                    <a:lumMod val="75000"/>
                  </a:schemeClr>
                </a:solidFill>
              </a:rPr>
              <a:t>  </a:t>
            </a:r>
            <a:r>
              <a:rPr lang="en-US" dirty="0" smtClean="0"/>
              <a:t>Combining different types of data (like genes, health records and images) to get a complete view for insights</a:t>
            </a:r>
          </a:p>
          <a:p>
            <a:pPr marL="742950" lvl="2" indent="-342900">
              <a:buFont typeface="Wingdings" panose="05000000000000000000" pitchFamily="2" charset="2"/>
              <a:buChar char="§"/>
            </a:pPr>
            <a:r>
              <a:rPr lang="en-US" sz="1500" b="1" dirty="0" smtClean="0">
                <a:solidFill>
                  <a:schemeClr val="accent5">
                    <a:lumMod val="75000"/>
                  </a:schemeClr>
                </a:solidFill>
              </a:rPr>
              <a:t>Machine Learning and AI :</a:t>
            </a:r>
            <a:r>
              <a:rPr lang="en-US" b="1" dirty="0" smtClean="0"/>
              <a:t>  </a:t>
            </a:r>
            <a:r>
              <a:rPr lang="en-US" dirty="0" smtClean="0"/>
              <a:t>Using computers to find patterns in big datasets for predicting health outcomes and customizing treatments</a:t>
            </a:r>
          </a:p>
          <a:p>
            <a:pPr marL="742950" lvl="2" indent="-342900">
              <a:buFont typeface="Wingdings" panose="05000000000000000000" pitchFamily="2" charset="2"/>
              <a:buChar char="§"/>
            </a:pPr>
            <a:r>
              <a:rPr lang="en-US" sz="1500" b="1" dirty="0" smtClean="0">
                <a:solidFill>
                  <a:schemeClr val="accent5">
                    <a:lumMod val="75000"/>
                  </a:schemeClr>
                </a:solidFill>
              </a:rPr>
              <a:t>Precision Medicine :</a:t>
            </a:r>
            <a:r>
              <a:rPr lang="en-US" dirty="0" smtClean="0"/>
              <a:t>  Using data to understand how genes, lifestyle and environment affect health to personalize treatments</a:t>
            </a:r>
          </a:p>
          <a:p>
            <a:pPr marL="742950" lvl="2" indent="-342900">
              <a:buFont typeface="Wingdings" panose="05000000000000000000" pitchFamily="2" charset="2"/>
              <a:buChar char="§"/>
            </a:pPr>
            <a:r>
              <a:rPr lang="en-US" sz="1500" b="1" dirty="0" smtClean="0">
                <a:solidFill>
                  <a:schemeClr val="accent5">
                    <a:lumMod val="75000"/>
                  </a:schemeClr>
                </a:solidFill>
              </a:rPr>
              <a:t>Data Security and Privacy :</a:t>
            </a:r>
            <a:r>
              <a:rPr lang="en-US" b="1" dirty="0" smtClean="0"/>
              <a:t>  </a:t>
            </a:r>
            <a:r>
              <a:rPr lang="en-US" dirty="0" smtClean="0"/>
              <a:t>Keeping health data safe with strong protections because it’s sensitive and private</a:t>
            </a:r>
          </a:p>
          <a:p>
            <a:pPr marL="742950" lvl="2" indent="-342900">
              <a:buFont typeface="Wingdings" panose="05000000000000000000" pitchFamily="2" charset="2"/>
              <a:buChar char="§"/>
            </a:pPr>
            <a:r>
              <a:rPr lang="en-US" sz="1500" b="1" dirty="0" smtClean="0">
                <a:solidFill>
                  <a:schemeClr val="accent5">
                    <a:lumMod val="75000"/>
                  </a:schemeClr>
                </a:solidFill>
              </a:rPr>
              <a:t>Big Data Analytics :</a:t>
            </a:r>
            <a:r>
              <a:rPr lang="en-US" b="1" dirty="0" smtClean="0"/>
              <a:t>  </a:t>
            </a:r>
            <a:r>
              <a:rPr lang="en-US" dirty="0" smtClean="0"/>
              <a:t>Handling and analyzing huge amounts of data to find important information and discover hidden patterns</a:t>
            </a:r>
          </a:p>
          <a:p>
            <a:pPr marL="742950" lvl="2" indent="-342900">
              <a:buFont typeface="Wingdings" panose="05000000000000000000" pitchFamily="2" charset="2"/>
              <a:buChar char="§"/>
            </a:pPr>
            <a:r>
              <a:rPr lang="en-US" sz="1500" b="1" dirty="0" smtClean="0">
                <a:solidFill>
                  <a:schemeClr val="accent5">
                    <a:lumMod val="75000"/>
                  </a:schemeClr>
                </a:solidFill>
              </a:rPr>
              <a:t>Bioinformatics :</a:t>
            </a:r>
            <a:r>
              <a:rPr lang="en-US" b="1" dirty="0" smtClean="0"/>
              <a:t>  </a:t>
            </a:r>
            <a:r>
              <a:rPr lang="en-US" dirty="0" smtClean="0"/>
              <a:t>Using computer tools to study biological data to discover new drugs and understand diseases</a:t>
            </a:r>
          </a:p>
          <a:p>
            <a:pPr marL="742950" lvl="2" indent="-342900">
              <a:buFont typeface="Wingdings" panose="05000000000000000000" pitchFamily="2" charset="2"/>
              <a:buChar char="§"/>
            </a:pPr>
            <a:r>
              <a:rPr lang="en-US" sz="1500" b="1" dirty="0" smtClean="0">
                <a:solidFill>
                  <a:schemeClr val="accent5">
                    <a:lumMod val="75000"/>
                  </a:schemeClr>
                </a:solidFill>
              </a:rPr>
              <a:t>Ethical Considerations :</a:t>
            </a:r>
            <a:r>
              <a:rPr lang="en-US" dirty="0" smtClean="0"/>
              <a:t>  Dealing with issues like how data is used, ensuring people give permission, being transparent and avoiding biases in decisions.</a:t>
            </a:r>
            <a:endParaRPr lang="en-IN" dirty="0"/>
          </a:p>
          <a:p>
            <a:endParaRPr lang="en-IN" dirty="0"/>
          </a:p>
        </p:txBody>
      </p:sp>
    </p:spTree>
    <p:extLst>
      <p:ext uri="{BB962C8B-B14F-4D97-AF65-F5344CB8AC3E}">
        <p14:creationId xmlns:p14="http://schemas.microsoft.com/office/powerpoint/2010/main" val="102869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9409"/>
            <a:ext cx="9298546" cy="1785104"/>
          </a:xfrm>
          <a:prstGeom prst="rect">
            <a:avLst/>
          </a:prstGeom>
          <a:noFill/>
        </p:spPr>
        <p:txBody>
          <a:bodyPr wrap="square" rtlCol="0">
            <a:spAutoFit/>
          </a:bodyPr>
          <a:lstStyle/>
          <a:p>
            <a:r>
              <a:rPr lang="en-US" sz="3600" dirty="0" smtClean="0">
                <a:solidFill>
                  <a:srgbClr val="FF0000"/>
                </a:solidFill>
              </a:rPr>
              <a:t>Natural Language Processing :</a:t>
            </a:r>
          </a:p>
          <a:p>
            <a:endParaRPr lang="en-US" sz="1400" dirty="0" smtClean="0"/>
          </a:p>
          <a:p>
            <a:r>
              <a:rPr lang="en-US" sz="2000" dirty="0" smtClean="0"/>
              <a:t>	NLP is a machine learning technology that allows computers to understand, manipulate and interpret human language. It’s a branch of AI that is used in data science to analyze large amounts of text and voice data</a:t>
            </a:r>
            <a:endParaRPr lang="en-IN" sz="2000" dirty="0"/>
          </a:p>
        </p:txBody>
      </p:sp>
      <p:sp>
        <p:nvSpPr>
          <p:cNvPr id="4" name="TextBox 3"/>
          <p:cNvSpPr txBox="1"/>
          <p:nvPr/>
        </p:nvSpPr>
        <p:spPr>
          <a:xfrm>
            <a:off x="196804" y="2377494"/>
            <a:ext cx="9101742" cy="3939540"/>
          </a:xfrm>
          <a:prstGeom prst="rect">
            <a:avLst/>
          </a:prstGeom>
          <a:noFill/>
        </p:spPr>
        <p:txBody>
          <a:bodyPr wrap="square" rtlCol="0">
            <a:spAutoFit/>
          </a:bodyPr>
          <a:lstStyle/>
          <a:p>
            <a:r>
              <a:rPr lang="en-US" sz="3600" dirty="0" smtClean="0">
                <a:solidFill>
                  <a:srgbClr val="FF0000"/>
                </a:solidFill>
              </a:rPr>
              <a:t>Uses of NLP :</a:t>
            </a:r>
          </a:p>
          <a:p>
            <a:endParaRPr lang="en-US" dirty="0"/>
          </a:p>
          <a:p>
            <a:pPr marL="742950" lvl="1" indent="-285750">
              <a:buFont typeface="Arial" panose="020B0604020202020204" pitchFamily="34" charset="0"/>
              <a:buChar char="•"/>
            </a:pPr>
            <a:r>
              <a:rPr lang="en-US" sz="2000" dirty="0"/>
              <a:t>Virtual </a:t>
            </a:r>
            <a:r>
              <a:rPr lang="en-US" sz="2000" dirty="0" smtClean="0"/>
              <a:t>Assistants </a:t>
            </a:r>
            <a:r>
              <a:rPr lang="en-US" sz="2000" dirty="0"/>
              <a:t>like </a:t>
            </a:r>
            <a:r>
              <a:rPr lang="en-US" sz="2000" dirty="0" err="1"/>
              <a:t>Siri</a:t>
            </a:r>
            <a:r>
              <a:rPr lang="en-US" sz="2000" dirty="0"/>
              <a:t>, </a:t>
            </a:r>
            <a:r>
              <a:rPr lang="en-US" sz="2000" dirty="0" err="1"/>
              <a:t>Cortana</a:t>
            </a:r>
            <a:r>
              <a:rPr lang="en-US" sz="2000" dirty="0"/>
              <a:t> and Alexa</a:t>
            </a:r>
          </a:p>
          <a:p>
            <a:pPr marL="742950" lvl="1" indent="-285750">
              <a:buFont typeface="Arial" panose="020B0604020202020204" pitchFamily="34" charset="0"/>
              <a:buChar char="•"/>
            </a:pPr>
            <a:r>
              <a:rPr lang="en-US" sz="2000" dirty="0" smtClean="0"/>
              <a:t>Web Search</a:t>
            </a:r>
          </a:p>
          <a:p>
            <a:pPr marL="742950" lvl="1" indent="-285750">
              <a:buFont typeface="Arial" panose="020B0604020202020204" pitchFamily="34" charset="0"/>
              <a:buChar char="•"/>
            </a:pPr>
            <a:r>
              <a:rPr lang="en-US" sz="2000" dirty="0" smtClean="0"/>
              <a:t>Email Spam Filtering</a:t>
            </a:r>
          </a:p>
          <a:p>
            <a:pPr marL="742950" lvl="1" indent="-285750">
              <a:buFont typeface="Arial" panose="020B0604020202020204" pitchFamily="34" charset="0"/>
              <a:buChar char="•"/>
            </a:pPr>
            <a:r>
              <a:rPr lang="en-US" sz="2000" dirty="0" smtClean="0"/>
              <a:t>Automatic Translation</a:t>
            </a:r>
          </a:p>
          <a:p>
            <a:pPr marL="742950" lvl="1" indent="-285750">
              <a:buFont typeface="Arial" panose="020B0604020202020204" pitchFamily="34" charset="0"/>
              <a:buChar char="•"/>
            </a:pPr>
            <a:r>
              <a:rPr lang="en-US" sz="2000" dirty="0" smtClean="0"/>
              <a:t>Document Summarization</a:t>
            </a:r>
          </a:p>
          <a:p>
            <a:pPr marL="742950" lvl="1" indent="-285750">
              <a:buFont typeface="Arial" panose="020B0604020202020204" pitchFamily="34" charset="0"/>
              <a:buChar char="•"/>
            </a:pPr>
            <a:r>
              <a:rPr lang="en-US" sz="2000" dirty="0" smtClean="0"/>
              <a:t>Sentiment Analysis</a:t>
            </a:r>
          </a:p>
          <a:p>
            <a:pPr marL="742950" lvl="1" indent="-285750">
              <a:buFont typeface="Arial" panose="020B0604020202020204" pitchFamily="34" charset="0"/>
              <a:buChar char="•"/>
            </a:pPr>
            <a:r>
              <a:rPr lang="en-US" sz="2000" dirty="0" smtClean="0"/>
              <a:t>Grammar and Spell Checking</a:t>
            </a:r>
          </a:p>
          <a:p>
            <a:pPr marL="742950" lvl="1" indent="-285750">
              <a:buFont typeface="Arial" panose="020B0604020202020204" pitchFamily="34" charset="0"/>
              <a:buChar char="•"/>
            </a:pPr>
            <a:r>
              <a:rPr lang="en-US" sz="2000" dirty="0" smtClean="0"/>
              <a:t>Banking Applications</a:t>
            </a:r>
          </a:p>
          <a:p>
            <a:r>
              <a:rPr lang="en-US" dirty="0"/>
              <a:t>	</a:t>
            </a:r>
            <a:endParaRPr lang="en-US" dirty="0" smtClean="0"/>
          </a:p>
          <a:p>
            <a:endParaRPr lang="en-IN" dirty="0"/>
          </a:p>
        </p:txBody>
      </p:sp>
    </p:spTree>
    <p:extLst>
      <p:ext uri="{BB962C8B-B14F-4D97-AF65-F5344CB8AC3E}">
        <p14:creationId xmlns:p14="http://schemas.microsoft.com/office/powerpoint/2010/main" val="1996418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609600"/>
            <a:ext cx="8692977" cy="3771900"/>
          </a:xfrm>
        </p:spPr>
        <p:txBody>
          <a:bodyPr>
            <a:normAutofit/>
          </a:bodyPr>
          <a:lstStyle/>
          <a:p>
            <a:r>
              <a:rPr lang="en-US" sz="3200" dirty="0" smtClean="0">
                <a:solidFill>
                  <a:srgbClr val="FF0000"/>
                </a:solidFill>
              </a:rPr>
              <a:t>Five Components of Data Science</a:t>
            </a:r>
            <a:endParaRPr lang="en-IN" sz="3200" dirty="0">
              <a:solidFill>
                <a:srgbClr val="FF0000"/>
              </a:solidFill>
            </a:endParaRPr>
          </a:p>
        </p:txBody>
      </p:sp>
      <p:sp>
        <p:nvSpPr>
          <p:cNvPr id="3" name="Content Placeholder 2"/>
          <p:cNvSpPr>
            <a:spLocks noGrp="1"/>
          </p:cNvSpPr>
          <p:nvPr>
            <p:ph idx="1"/>
          </p:nvPr>
        </p:nvSpPr>
        <p:spPr>
          <a:xfrm>
            <a:off x="1681887" y="1633629"/>
            <a:ext cx="8596668" cy="3880773"/>
          </a:xfrm>
        </p:spPr>
        <p:txBody>
          <a:bodyPr>
            <a:normAutofit/>
          </a:bodyPr>
          <a:lstStyle/>
          <a:p>
            <a:r>
              <a:rPr lang="en-US" sz="2000" dirty="0" smtClean="0"/>
              <a:t>Data Visualization</a:t>
            </a:r>
          </a:p>
          <a:p>
            <a:r>
              <a:rPr lang="en-US" sz="2000" dirty="0" smtClean="0"/>
              <a:t>Data Analysis</a:t>
            </a:r>
          </a:p>
          <a:p>
            <a:r>
              <a:rPr lang="en-US" sz="2000" dirty="0" smtClean="0"/>
              <a:t>Machine Learning</a:t>
            </a:r>
          </a:p>
          <a:p>
            <a:r>
              <a:rPr lang="en-US" sz="2000" dirty="0" smtClean="0"/>
              <a:t>Exploratory Data Analysis (EDA)</a:t>
            </a:r>
          </a:p>
          <a:p>
            <a:r>
              <a:rPr lang="en-US" sz="2000" dirty="0" smtClean="0"/>
              <a:t>Big Data</a:t>
            </a:r>
          </a:p>
          <a:p>
            <a:r>
              <a:rPr lang="en-US" sz="2000" dirty="0" smtClean="0"/>
              <a:t>Domain Expertise</a:t>
            </a:r>
          </a:p>
          <a:p>
            <a:r>
              <a:rPr lang="en-US" sz="2000" dirty="0" smtClean="0"/>
              <a:t>communication</a:t>
            </a:r>
            <a:endParaRPr lang="en-IN" sz="2000" dirty="0"/>
          </a:p>
        </p:txBody>
      </p:sp>
    </p:spTree>
    <p:extLst>
      <p:ext uri="{BB962C8B-B14F-4D97-AF65-F5344CB8AC3E}">
        <p14:creationId xmlns:p14="http://schemas.microsoft.com/office/powerpoint/2010/main" val="1814052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581" y="0"/>
            <a:ext cx="9261118" cy="6858000"/>
          </a:xfrm>
        </p:spPr>
        <p:txBody>
          <a:bodyPr>
            <a:normAutofit fontScale="90000"/>
          </a:bodyPr>
          <a:lstStyle/>
          <a:p>
            <a:r>
              <a:rPr lang="en-US" b="1" dirty="0" err="1" smtClean="0">
                <a:solidFill>
                  <a:srgbClr val="FF0000"/>
                </a:solidFill>
              </a:rPr>
              <a:t>Hadoop</a:t>
            </a:r>
            <a:r>
              <a:rPr lang="en-US" b="1" dirty="0" smtClean="0">
                <a:solidFill>
                  <a:srgbClr val="FF0000"/>
                </a:solidFill>
              </a:rPr>
              <a:t> Systems in Big Data</a:t>
            </a:r>
            <a:r>
              <a:rPr lang="en-US" b="1" dirty="0" smtClean="0">
                <a:solidFill>
                  <a:schemeClr val="tx1"/>
                </a:solidFill>
              </a:rPr>
              <a:t>  </a:t>
            </a:r>
            <a:r>
              <a:rPr lang="en-US" sz="2200" b="1" dirty="0" smtClean="0">
                <a:solidFill>
                  <a:schemeClr val="tx1"/>
                </a:solidFill>
              </a:rPr>
              <a:t/>
            </a:r>
            <a:br>
              <a:rPr lang="en-US" sz="2200" b="1" dirty="0" smtClean="0">
                <a:solidFill>
                  <a:schemeClr val="tx1"/>
                </a:solidFill>
              </a:rPr>
            </a:br>
            <a:r>
              <a:rPr lang="en-US" sz="2000" dirty="0">
                <a:solidFill>
                  <a:schemeClr val="tx1"/>
                </a:solidFill>
              </a:rPr>
              <a:t/>
            </a:r>
            <a:br>
              <a:rPr lang="en-US" sz="2000" dirty="0">
                <a:solidFill>
                  <a:schemeClr val="tx1"/>
                </a:solidFill>
              </a:rPr>
            </a:br>
            <a:r>
              <a:rPr lang="en-US" sz="2000" dirty="0" smtClean="0">
                <a:solidFill>
                  <a:schemeClr val="tx1"/>
                </a:solidFill>
              </a:rPr>
              <a:t>	</a:t>
            </a:r>
            <a:r>
              <a:rPr lang="en-US" sz="2100" dirty="0" err="1" smtClean="0">
                <a:solidFill>
                  <a:schemeClr val="tx1"/>
                </a:solidFill>
              </a:rPr>
              <a:t>Hadoop</a:t>
            </a:r>
            <a:r>
              <a:rPr lang="en-US" sz="2100" dirty="0" smtClean="0">
                <a:solidFill>
                  <a:schemeClr val="tx1"/>
                </a:solidFill>
              </a:rPr>
              <a:t> is an open-source framework that manages and processes big data in clusters of computer servers. It is used to support data science and advanced analytics initiatives, such as machine learning, data mining and predictive </a:t>
            </a:r>
            <a:r>
              <a:rPr lang="en-US" sz="2100" dirty="0" smtClean="0">
                <a:solidFill>
                  <a:schemeClr val="tx1"/>
                </a:solidFill>
              </a:rPr>
              <a:t>analytics</a:t>
            </a:r>
            <a:r>
              <a:rPr lang="en-US" sz="2100" dirty="0" smtClean="0">
                <a:solidFill>
                  <a:schemeClr val="tx1"/>
                </a:solidFill>
              </a:rPr>
              <a:t/>
            </a:r>
            <a:br>
              <a:rPr lang="en-US" sz="2100" dirty="0" smtClean="0">
                <a:solidFill>
                  <a:schemeClr val="tx1"/>
                </a:solidFill>
              </a:rPr>
            </a:br>
            <a:r>
              <a:rPr lang="en-US" sz="2000" dirty="0">
                <a:solidFill>
                  <a:schemeClr val="tx1"/>
                </a:solidFill>
              </a:rPr>
              <a:t/>
            </a:r>
            <a:br>
              <a:rPr lang="en-US" sz="2000" dirty="0">
                <a:solidFill>
                  <a:schemeClr val="tx1"/>
                </a:solidFill>
              </a:rPr>
            </a:br>
            <a:r>
              <a:rPr lang="en-US" sz="2700" dirty="0" err="1" smtClean="0">
                <a:solidFill>
                  <a:schemeClr val="accent5">
                    <a:lumMod val="75000"/>
                  </a:schemeClr>
                </a:solidFill>
              </a:rPr>
              <a:t>Hadoop</a:t>
            </a:r>
            <a:r>
              <a:rPr lang="en-US" sz="2700" dirty="0" smtClean="0">
                <a:solidFill>
                  <a:schemeClr val="accent5">
                    <a:lumMod val="75000"/>
                  </a:schemeClr>
                </a:solidFill>
              </a:rPr>
              <a:t> systems can handle various types of data including :</a:t>
            </a:r>
            <a:br>
              <a:rPr lang="en-US" sz="2700" dirty="0" smtClean="0">
                <a:solidFill>
                  <a:schemeClr val="accent5">
                    <a:lumMod val="75000"/>
                  </a:schemeClr>
                </a:solidFill>
              </a:rPr>
            </a:br>
            <a:r>
              <a:rPr lang="en-US" sz="2000" dirty="0" smtClean="0">
                <a:solidFill>
                  <a:schemeClr val="tx1"/>
                </a:solidFill>
              </a:rPr>
              <a:t/>
            </a:r>
            <a:br>
              <a:rPr lang="en-US" sz="2000" dirty="0" smtClean="0">
                <a:solidFill>
                  <a:schemeClr val="tx1"/>
                </a:solidFill>
              </a:rPr>
            </a:br>
            <a:r>
              <a:rPr lang="en-US" sz="2000" dirty="0">
                <a:solidFill>
                  <a:schemeClr val="tx1"/>
                </a:solidFill>
              </a:rPr>
              <a:t>	</a:t>
            </a:r>
            <a:r>
              <a:rPr lang="en-US" sz="2100" dirty="0" smtClean="0">
                <a:solidFill>
                  <a:schemeClr val="tx1"/>
                </a:solidFill>
              </a:rPr>
              <a:t>1.  Transaction data</a:t>
            </a:r>
            <a:br>
              <a:rPr lang="en-US" sz="2100" dirty="0" smtClean="0">
                <a:solidFill>
                  <a:schemeClr val="tx1"/>
                </a:solidFill>
              </a:rPr>
            </a:br>
            <a:r>
              <a:rPr lang="en-US" sz="2100" dirty="0">
                <a:solidFill>
                  <a:schemeClr val="tx1"/>
                </a:solidFill>
              </a:rPr>
              <a:t>	</a:t>
            </a:r>
            <a:r>
              <a:rPr lang="en-US" sz="2100" dirty="0" smtClean="0">
                <a:solidFill>
                  <a:schemeClr val="tx1"/>
                </a:solidFill>
              </a:rPr>
              <a:t>2.  Internet clickstream records</a:t>
            </a:r>
            <a:br>
              <a:rPr lang="en-US" sz="2100" dirty="0" smtClean="0">
                <a:solidFill>
                  <a:schemeClr val="tx1"/>
                </a:solidFill>
              </a:rPr>
            </a:br>
            <a:r>
              <a:rPr lang="en-US" sz="2100" dirty="0">
                <a:solidFill>
                  <a:schemeClr val="tx1"/>
                </a:solidFill>
              </a:rPr>
              <a:t>	</a:t>
            </a:r>
            <a:r>
              <a:rPr lang="en-US" sz="2100" dirty="0" smtClean="0">
                <a:solidFill>
                  <a:schemeClr val="tx1"/>
                </a:solidFill>
              </a:rPr>
              <a:t>3.  Web server and mobile application logs</a:t>
            </a:r>
            <a:br>
              <a:rPr lang="en-US" sz="2100" dirty="0" smtClean="0">
                <a:solidFill>
                  <a:schemeClr val="tx1"/>
                </a:solidFill>
              </a:rPr>
            </a:br>
            <a:r>
              <a:rPr lang="en-US" sz="2100" dirty="0">
                <a:solidFill>
                  <a:schemeClr val="tx1"/>
                </a:solidFill>
              </a:rPr>
              <a:t>	</a:t>
            </a:r>
            <a:r>
              <a:rPr lang="en-US" sz="2100" dirty="0" smtClean="0">
                <a:solidFill>
                  <a:schemeClr val="tx1"/>
                </a:solidFill>
              </a:rPr>
              <a:t>4.  social media posts</a:t>
            </a:r>
            <a:br>
              <a:rPr lang="en-US" sz="2100" dirty="0" smtClean="0">
                <a:solidFill>
                  <a:schemeClr val="tx1"/>
                </a:solidFill>
              </a:rPr>
            </a:br>
            <a:r>
              <a:rPr lang="en-US" sz="2100" dirty="0">
                <a:solidFill>
                  <a:schemeClr val="tx1"/>
                </a:solidFill>
              </a:rPr>
              <a:t>	</a:t>
            </a:r>
            <a:r>
              <a:rPr lang="en-US" sz="2100" dirty="0" smtClean="0">
                <a:solidFill>
                  <a:schemeClr val="tx1"/>
                </a:solidFill>
              </a:rPr>
              <a:t>5.  Customer emails</a:t>
            </a:r>
            <a:br>
              <a:rPr lang="en-US" sz="2100" dirty="0" smtClean="0">
                <a:solidFill>
                  <a:schemeClr val="tx1"/>
                </a:solidFill>
              </a:rPr>
            </a:br>
            <a:r>
              <a:rPr lang="en-US" sz="2100" dirty="0">
                <a:solidFill>
                  <a:schemeClr val="tx1"/>
                </a:solidFill>
              </a:rPr>
              <a:t>	</a:t>
            </a:r>
            <a:r>
              <a:rPr lang="en-US" sz="2100" dirty="0" smtClean="0">
                <a:solidFill>
                  <a:schemeClr val="tx1"/>
                </a:solidFill>
              </a:rPr>
              <a:t>6.  Sensor data from the internet of things (</a:t>
            </a:r>
            <a:r>
              <a:rPr lang="en-US" sz="2100" dirty="0" err="1" smtClean="0">
                <a:solidFill>
                  <a:schemeClr val="tx1"/>
                </a:solidFill>
              </a:rPr>
              <a:t>IoT</a:t>
            </a:r>
            <a:r>
              <a:rPr lang="en-US" sz="2100" dirty="0" smtClean="0">
                <a:solidFill>
                  <a:schemeClr val="tx1"/>
                </a:solidFill>
              </a:rPr>
              <a:t>)</a:t>
            </a:r>
            <a:r>
              <a:rPr lang="en-US" sz="2100" dirty="0">
                <a:solidFill>
                  <a:schemeClr val="tx1"/>
                </a:solidFill>
              </a:rPr>
              <a:t/>
            </a:r>
            <a:br>
              <a:rPr lang="en-US" sz="2100" dirty="0">
                <a:solidFill>
                  <a:schemeClr val="tx1"/>
                </a:solidFill>
              </a:rPr>
            </a:br>
            <a:r>
              <a:rPr lang="en-US" sz="2000" dirty="0"/>
              <a:t/>
            </a:r>
            <a:br>
              <a:rPr lang="en-US" sz="2000" dirty="0"/>
            </a:br>
            <a:r>
              <a:rPr lang="en-US" sz="2700" dirty="0" smtClean="0">
                <a:solidFill>
                  <a:schemeClr val="accent5">
                    <a:lumMod val="75000"/>
                  </a:schemeClr>
                </a:solidFill>
              </a:rPr>
              <a:t>Components of </a:t>
            </a:r>
            <a:r>
              <a:rPr lang="en-US" sz="2700" dirty="0" err="1" smtClean="0">
                <a:solidFill>
                  <a:schemeClr val="accent5">
                    <a:lumMod val="75000"/>
                  </a:schemeClr>
                </a:solidFill>
              </a:rPr>
              <a:t>Hadoop</a:t>
            </a:r>
            <a:r>
              <a:rPr lang="en-US" sz="2700" dirty="0" smtClean="0">
                <a:solidFill>
                  <a:schemeClr val="accent5">
                    <a:lumMod val="75000"/>
                  </a:schemeClr>
                </a:solidFill>
              </a:rPr>
              <a:t> :</a:t>
            </a:r>
            <a:r>
              <a:rPr lang="en-US" sz="2700" dirty="0" smtClean="0">
                <a:solidFill>
                  <a:schemeClr val="accent5">
                    <a:lumMod val="75000"/>
                  </a:schemeClr>
                </a:solidFill>
              </a:rPr>
              <a:t/>
            </a:r>
            <a:br>
              <a:rPr lang="en-US" sz="2700" dirty="0" smtClean="0">
                <a:solidFill>
                  <a:schemeClr val="accent5">
                    <a:lumMod val="75000"/>
                  </a:schemeClr>
                </a:solidFill>
              </a:rPr>
            </a:br>
            <a:r>
              <a:rPr lang="en-US" sz="2700" dirty="0" smtClean="0">
                <a:solidFill>
                  <a:schemeClr val="accent5">
                    <a:lumMod val="75000"/>
                  </a:schemeClr>
                </a:solidFill>
              </a:rPr>
              <a:t/>
            </a:r>
            <a:br>
              <a:rPr lang="en-US" sz="2700" dirty="0" smtClean="0">
                <a:solidFill>
                  <a:schemeClr val="accent5">
                    <a:lumMod val="75000"/>
                  </a:schemeClr>
                </a:solidFill>
              </a:rPr>
            </a:br>
            <a:r>
              <a:rPr lang="en-US" sz="2000" dirty="0" smtClean="0">
                <a:solidFill>
                  <a:schemeClr val="tx1"/>
                </a:solidFill>
              </a:rPr>
              <a:t>	</a:t>
            </a:r>
            <a:r>
              <a:rPr lang="en-US" sz="2100" dirty="0" smtClean="0">
                <a:solidFill>
                  <a:schemeClr val="tx1"/>
                </a:solidFill>
              </a:rPr>
              <a:t>1.  </a:t>
            </a:r>
            <a:r>
              <a:rPr lang="en-US" sz="2100" dirty="0" err="1" smtClean="0">
                <a:solidFill>
                  <a:schemeClr val="tx1"/>
                </a:solidFill>
              </a:rPr>
              <a:t>Hadoop</a:t>
            </a:r>
            <a:r>
              <a:rPr lang="en-US" sz="2100" dirty="0" smtClean="0">
                <a:solidFill>
                  <a:schemeClr val="tx1"/>
                </a:solidFill>
              </a:rPr>
              <a:t> Distributed File System (HDFS)</a:t>
            </a:r>
            <a:br>
              <a:rPr lang="en-US" sz="2100" dirty="0" smtClean="0">
                <a:solidFill>
                  <a:schemeClr val="tx1"/>
                </a:solidFill>
              </a:rPr>
            </a:br>
            <a:r>
              <a:rPr lang="en-US" sz="2100" dirty="0">
                <a:solidFill>
                  <a:schemeClr val="tx1"/>
                </a:solidFill>
              </a:rPr>
              <a:t>	</a:t>
            </a:r>
            <a:r>
              <a:rPr lang="en-US" sz="2100" dirty="0" smtClean="0">
                <a:solidFill>
                  <a:schemeClr val="tx1"/>
                </a:solidFill>
              </a:rPr>
              <a:t>2.  Yet Another Resource Negotiator (YARN)</a:t>
            </a:r>
            <a:br>
              <a:rPr lang="en-US" sz="2100" dirty="0" smtClean="0">
                <a:solidFill>
                  <a:schemeClr val="tx1"/>
                </a:solidFill>
              </a:rPr>
            </a:br>
            <a:r>
              <a:rPr lang="en-US" sz="2100" dirty="0">
                <a:solidFill>
                  <a:schemeClr val="tx1"/>
                </a:solidFill>
              </a:rPr>
              <a:t>	</a:t>
            </a:r>
            <a:r>
              <a:rPr lang="en-US" sz="2100" dirty="0" smtClean="0">
                <a:solidFill>
                  <a:schemeClr val="tx1"/>
                </a:solidFill>
              </a:rPr>
              <a:t>3.  </a:t>
            </a:r>
            <a:r>
              <a:rPr lang="en-US" sz="2100" dirty="0" err="1" smtClean="0">
                <a:solidFill>
                  <a:schemeClr val="tx1"/>
                </a:solidFill>
              </a:rPr>
              <a:t>MapReduce</a:t>
            </a:r>
            <a:r>
              <a:rPr lang="en-US" sz="2100" dirty="0" smtClean="0">
                <a:solidFill>
                  <a:schemeClr val="tx1"/>
                </a:solidFill>
              </a:rPr>
              <a:t/>
            </a:r>
            <a:br>
              <a:rPr lang="en-US" sz="2100" dirty="0" smtClean="0">
                <a:solidFill>
                  <a:schemeClr val="tx1"/>
                </a:solidFill>
              </a:rPr>
            </a:br>
            <a:r>
              <a:rPr lang="en-US" sz="2100" dirty="0">
                <a:solidFill>
                  <a:schemeClr val="tx1"/>
                </a:solidFill>
              </a:rPr>
              <a:t>	</a:t>
            </a:r>
            <a:r>
              <a:rPr lang="en-US" sz="2100" dirty="0" smtClean="0">
                <a:solidFill>
                  <a:schemeClr val="tx1"/>
                </a:solidFill>
              </a:rPr>
              <a:t>4.  </a:t>
            </a:r>
            <a:r>
              <a:rPr lang="en-US" sz="2100" dirty="0" err="1" smtClean="0">
                <a:solidFill>
                  <a:schemeClr val="tx1"/>
                </a:solidFill>
              </a:rPr>
              <a:t>HBase</a:t>
            </a:r>
            <a:r>
              <a:rPr lang="en-US" sz="2100" dirty="0" smtClean="0"/>
              <a:t>	</a:t>
            </a:r>
            <a:br>
              <a:rPr lang="en-US" sz="2100" dirty="0" smtClean="0"/>
            </a:br>
            <a:endParaRPr lang="en-IN" sz="2100" dirty="0"/>
          </a:p>
        </p:txBody>
      </p:sp>
    </p:spTree>
    <p:extLst>
      <p:ext uri="{BB962C8B-B14F-4D97-AF65-F5344CB8AC3E}">
        <p14:creationId xmlns:p14="http://schemas.microsoft.com/office/powerpoint/2010/main" val="39884061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213" y="2502794"/>
            <a:ext cx="8596668" cy="1320800"/>
          </a:xfrm>
        </p:spPr>
        <p:txBody>
          <a:bodyPr>
            <a:normAutofit/>
          </a:bodyPr>
          <a:lstStyle/>
          <a:p>
            <a:pPr algn="ctr"/>
            <a:r>
              <a:rPr lang="en-US" sz="6000" b="1" i="1" dirty="0" smtClean="0"/>
              <a:t>Thank You</a:t>
            </a:r>
            <a:endParaRPr lang="en-IN" sz="6000" b="1" i="1" dirty="0"/>
          </a:p>
        </p:txBody>
      </p:sp>
    </p:spTree>
    <p:extLst>
      <p:ext uri="{BB962C8B-B14F-4D97-AF65-F5344CB8AC3E}">
        <p14:creationId xmlns:p14="http://schemas.microsoft.com/office/powerpoint/2010/main" val="15951730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139</TotalTime>
  <Words>397</Words>
  <Application>Microsoft Office PowerPoint</Application>
  <PresentationFormat>Widescreen</PresentationFormat>
  <Paragraphs>93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Trebuchet MS</vt:lpstr>
      <vt:lpstr>Wingdings</vt:lpstr>
      <vt:lpstr>Wingdings 3</vt:lpstr>
      <vt:lpstr>Facet</vt:lpstr>
      <vt:lpstr>WELCOME</vt:lpstr>
      <vt:lpstr>R.ANANDARAMAN</vt:lpstr>
      <vt:lpstr>PowerPoint Presentation</vt:lpstr>
      <vt:lpstr>What is Big Data ?</vt:lpstr>
      <vt:lpstr>Importance of Big Data</vt:lpstr>
      <vt:lpstr>Examples of Big Data</vt:lpstr>
      <vt:lpstr>PowerPoint Presentation</vt:lpstr>
      <vt:lpstr>Data Science in Biomedical and Healthcare</vt:lpstr>
      <vt:lpstr>PowerPoint Presentation</vt:lpstr>
      <vt:lpstr>Five Components of Data Science</vt:lpstr>
      <vt:lpstr>Hadoop Systems in Big Data     Hadoop is an open-source framework that manages and processes big data in clusters of computer servers. It is used to support data science and advanced analytics initiatives, such as machine learning, data mining and predictive analytics  Hadoop systems can handle various types of data including :   1.  Transaction data  2.  Internet clickstream records  3.  Web server and mobile application logs  4.  social media posts  5.  Customer emails  6.  Sensor data from the internet of things (IoT)  Components of Hadoop :   1.  Hadoop Distributed File System (HDFS)  2.  Yet Another Resource Negotiator (YARN)  3.  MapReduce  4.  HBase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R.ANANDARAMAN</dc:title>
  <dc:creator>cpac</dc:creator>
  <cp:lastModifiedBy>cpac</cp:lastModifiedBy>
  <cp:revision>44</cp:revision>
  <dcterms:created xsi:type="dcterms:W3CDTF">2024-11-21T09:00:07Z</dcterms:created>
  <dcterms:modified xsi:type="dcterms:W3CDTF">2024-12-03T05:35:33Z</dcterms:modified>
</cp:coreProperties>
</file>