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485" y="11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dirty="0" smtClean="0"/>
              <a:t>10-01-2023</a:t>
            </a:r>
            <a:endParaRPr lang="en-US" dirty="0"/>
          </a:p>
        </p:txBody>
      </p:sp>
      <p:sp>
        <p:nvSpPr>
          <p:cNvPr id="5" name="Footer Placeholder 4"/>
          <p:cNvSpPr>
            <a:spLocks noGrp="1"/>
          </p:cNvSpPr>
          <p:nvPr>
            <p:ph type="ftr" sz="quarter" idx="11"/>
          </p:nvPr>
        </p:nvSpPr>
        <p:spPr/>
        <p:txBody>
          <a:bodyPr/>
          <a:lstStyle/>
          <a:p>
            <a:r>
              <a:rPr lang="en-US" dirty="0" smtClean="0"/>
              <a:t>Dr. G. </a:t>
            </a:r>
            <a:r>
              <a:rPr lang="en-US" dirty="0" err="1" smtClean="0"/>
              <a:t>Mangai</a:t>
            </a:r>
            <a:r>
              <a:rPr lang="en-US" dirty="0" smtClean="0"/>
              <a:t> Librarian CPA College, </a:t>
            </a:r>
            <a:r>
              <a:rPr lang="en-US" dirty="0" err="1" smtClean="0"/>
              <a:t>Bodinayakanur</a:t>
            </a:r>
            <a:endParaRPr lang="en-US" dirty="0"/>
          </a:p>
        </p:txBody>
      </p:sp>
      <p:sp>
        <p:nvSpPr>
          <p:cNvPr id="6" name="Slide Number Placeholder 5"/>
          <p:cNvSpPr>
            <a:spLocks noGrp="1"/>
          </p:cNvSpPr>
          <p:nvPr>
            <p:ph type="sldNum" sz="quarter" idx="12"/>
          </p:nvPr>
        </p:nvSpPr>
        <p:spPr/>
        <p:txBody>
          <a:bodyPr/>
          <a:lstStyle/>
          <a:p>
            <a:fld id="{1AE5EC35-C7B0-4C5D-B77F-37F1A02F859C}" type="slidenum">
              <a:rPr lang="en-US" smtClean="0"/>
              <a:t>‹#›</a:t>
            </a:fld>
            <a:endParaRPr lang="en-US"/>
          </a:p>
        </p:txBody>
      </p:sp>
      <p:pic>
        <p:nvPicPr>
          <p:cNvPr id="7" name="Picture 6"/>
          <p:cNvPicPr>
            <a:picLocks noChangeAspect="1"/>
          </p:cNvPicPr>
          <p:nvPr userDrawn="1"/>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086350" y="2295525"/>
            <a:ext cx="2019300" cy="2266950"/>
          </a:xfrm>
          <a:prstGeom prst="rect">
            <a:avLst/>
          </a:prstGeom>
        </p:spPr>
      </p:pic>
    </p:spTree>
    <p:extLst>
      <p:ext uri="{BB962C8B-B14F-4D97-AF65-F5344CB8AC3E}">
        <p14:creationId xmlns:p14="http://schemas.microsoft.com/office/powerpoint/2010/main" val="3956722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45F2BE-7665-4E99-890C-90D3C248BABD}" type="datetimeFigureOut">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5EC35-C7B0-4C5D-B77F-37F1A02F859C}" type="slidenum">
              <a:rPr lang="en-US" smtClean="0"/>
              <a:t>‹#›</a:t>
            </a:fld>
            <a:endParaRPr lang="en-US"/>
          </a:p>
        </p:txBody>
      </p:sp>
    </p:spTree>
    <p:extLst>
      <p:ext uri="{BB962C8B-B14F-4D97-AF65-F5344CB8AC3E}">
        <p14:creationId xmlns:p14="http://schemas.microsoft.com/office/powerpoint/2010/main" val="582908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45F2BE-7665-4E99-890C-90D3C248BABD}" type="datetimeFigureOut">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5EC35-C7B0-4C5D-B77F-37F1A02F859C}" type="slidenum">
              <a:rPr lang="en-US" smtClean="0"/>
              <a:t>‹#›</a:t>
            </a:fld>
            <a:endParaRPr lang="en-US"/>
          </a:p>
        </p:txBody>
      </p:sp>
    </p:spTree>
    <p:extLst>
      <p:ext uri="{BB962C8B-B14F-4D97-AF65-F5344CB8AC3E}">
        <p14:creationId xmlns:p14="http://schemas.microsoft.com/office/powerpoint/2010/main" val="552490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45F2BE-7665-4E99-890C-90D3C248BABD}" type="datetimeFigureOut">
              <a:rPr lang="en-US" smtClean="0"/>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5EC35-C7B0-4C5D-B77F-37F1A02F859C}" type="slidenum">
              <a:rPr lang="en-US" smtClean="0"/>
              <a:t>‹#›</a:t>
            </a:fld>
            <a:endParaRPr lang="en-US"/>
          </a:p>
        </p:txBody>
      </p:sp>
    </p:spTree>
    <p:extLst>
      <p:ext uri="{BB962C8B-B14F-4D97-AF65-F5344CB8AC3E}">
        <p14:creationId xmlns:p14="http://schemas.microsoft.com/office/powerpoint/2010/main" val="360810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45F2BE-7665-4E99-890C-90D3C248BABD}" type="datetimeFigureOut">
              <a:rPr lang="en-US" smtClean="0"/>
              <a:t>11/9/2024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E5EC35-C7B0-4C5D-B77F-37F1A02F859C}" type="slidenum">
              <a:rPr lang="en-US" smtClean="0"/>
              <a:t>‹#›</a:t>
            </a:fld>
            <a:endParaRPr lang="en-US"/>
          </a:p>
        </p:txBody>
      </p:sp>
    </p:spTree>
    <p:extLst>
      <p:ext uri="{BB962C8B-B14F-4D97-AF65-F5344CB8AC3E}">
        <p14:creationId xmlns:p14="http://schemas.microsoft.com/office/powerpoint/2010/main" val="284902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45F2BE-7665-4E99-890C-90D3C248BABD}" type="datetimeFigureOut">
              <a:rPr lang="en-US" smtClean="0"/>
              <a:t>11/9/2024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E5EC35-C7B0-4C5D-B77F-37F1A02F859C}" type="slidenum">
              <a:rPr lang="en-US" smtClean="0"/>
              <a:t>‹#›</a:t>
            </a:fld>
            <a:endParaRPr lang="en-US"/>
          </a:p>
        </p:txBody>
      </p:sp>
    </p:spTree>
    <p:extLst>
      <p:ext uri="{BB962C8B-B14F-4D97-AF65-F5344CB8AC3E}">
        <p14:creationId xmlns:p14="http://schemas.microsoft.com/office/powerpoint/2010/main" val="525633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45F2BE-7665-4E99-890C-90D3C248BABD}" type="datetimeFigureOut">
              <a:rPr lang="en-US" smtClean="0"/>
              <a:t>11/9/2024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E5EC35-C7B0-4C5D-B77F-37F1A02F859C}" type="slidenum">
              <a:rPr lang="en-US" smtClean="0"/>
              <a:t>‹#›</a:t>
            </a:fld>
            <a:endParaRPr lang="en-US"/>
          </a:p>
        </p:txBody>
      </p:sp>
    </p:spTree>
    <p:extLst>
      <p:ext uri="{BB962C8B-B14F-4D97-AF65-F5344CB8AC3E}">
        <p14:creationId xmlns:p14="http://schemas.microsoft.com/office/powerpoint/2010/main" val="529711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45F2BE-7665-4E99-890C-90D3C248BABD}" type="datetimeFigureOut">
              <a:rPr lang="en-US" smtClean="0"/>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5EC35-C7B0-4C5D-B77F-37F1A02F859C}" type="slidenum">
              <a:rPr lang="en-US" smtClean="0"/>
              <a:t>‹#›</a:t>
            </a:fld>
            <a:endParaRPr lang="en-US"/>
          </a:p>
        </p:txBody>
      </p:sp>
    </p:spTree>
    <p:extLst>
      <p:ext uri="{BB962C8B-B14F-4D97-AF65-F5344CB8AC3E}">
        <p14:creationId xmlns:p14="http://schemas.microsoft.com/office/powerpoint/2010/main" val="2930316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45F2BE-7665-4E99-890C-90D3C248BABD}" type="datetimeFigureOut">
              <a:rPr lang="en-US" smtClean="0"/>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5EC35-C7B0-4C5D-B77F-37F1A02F859C}" type="slidenum">
              <a:rPr lang="en-US" smtClean="0"/>
              <a:t>‹#›</a:t>
            </a:fld>
            <a:endParaRPr lang="en-US"/>
          </a:p>
        </p:txBody>
      </p:sp>
    </p:spTree>
    <p:extLst>
      <p:ext uri="{BB962C8B-B14F-4D97-AF65-F5344CB8AC3E}">
        <p14:creationId xmlns:p14="http://schemas.microsoft.com/office/powerpoint/2010/main" val="1878625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45F2BE-7665-4E99-890C-90D3C248BABD}" type="datetimeFigureOut">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5EC35-C7B0-4C5D-B77F-37F1A02F859C}" type="slidenum">
              <a:rPr lang="en-US" smtClean="0"/>
              <a:t>‹#›</a:t>
            </a:fld>
            <a:endParaRPr lang="en-US"/>
          </a:p>
        </p:txBody>
      </p:sp>
    </p:spTree>
    <p:extLst>
      <p:ext uri="{BB962C8B-B14F-4D97-AF65-F5344CB8AC3E}">
        <p14:creationId xmlns:p14="http://schemas.microsoft.com/office/powerpoint/2010/main" val="84997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45F2BE-7665-4E99-890C-90D3C248BABD}" type="datetimeFigureOut">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5EC35-C7B0-4C5D-B77F-37F1A02F859C}" type="slidenum">
              <a:rPr lang="en-US" smtClean="0"/>
              <a:t>‹#›</a:t>
            </a:fld>
            <a:endParaRPr lang="en-US"/>
          </a:p>
        </p:txBody>
      </p:sp>
    </p:spTree>
    <p:extLst>
      <p:ext uri="{BB962C8B-B14F-4D97-AF65-F5344CB8AC3E}">
        <p14:creationId xmlns:p14="http://schemas.microsoft.com/office/powerpoint/2010/main" val="2748707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45F2BE-7665-4E99-890C-90D3C248BABD}" type="datetimeFigureOut">
              <a:rPr lang="en-US" smtClean="0"/>
              <a:t>11/9/2024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E5EC35-C7B0-4C5D-B77F-37F1A02F859C}" type="slidenum">
              <a:rPr lang="en-US" smtClean="0"/>
              <a:t>‹#›</a:t>
            </a:fld>
            <a:endParaRPr lang="en-US"/>
          </a:p>
        </p:txBody>
      </p:sp>
    </p:spTree>
    <p:extLst>
      <p:ext uri="{BB962C8B-B14F-4D97-AF65-F5344CB8AC3E}">
        <p14:creationId xmlns:p14="http://schemas.microsoft.com/office/powerpoint/2010/main" val="712345831"/>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7C896E-3115-4D3B-9EE6-9D8BA766C791}"/>
              </a:ext>
            </a:extLst>
          </p:cNvPr>
          <p:cNvSpPr>
            <a:spLocks noGrp="1"/>
          </p:cNvSpPr>
          <p:nvPr>
            <p:ph type="ctrTitle"/>
          </p:nvPr>
        </p:nvSpPr>
        <p:spPr>
          <a:xfrm>
            <a:off x="1523999" y="868361"/>
            <a:ext cx="9887339" cy="2891876"/>
          </a:xfrm>
        </p:spPr>
        <p:txBody>
          <a:bodyPr>
            <a:noAutofit/>
          </a:bodyPr>
          <a:lstStyle/>
          <a:p>
            <a:r>
              <a:rPr lang="en-US" sz="4800" b="1" dirty="0">
                <a:effectLst/>
                <a:latin typeface="+mn-lt"/>
                <a:ea typeface="Calibri" panose="020F0502020204030204" pitchFamily="34" charset="0"/>
                <a:cs typeface="Latha" panose="020B0604020202020204" pitchFamily="34" charset="0"/>
              </a:rPr>
              <a:t/>
            </a:r>
            <a:br>
              <a:rPr lang="en-US" sz="4800" b="1" dirty="0">
                <a:effectLst/>
                <a:latin typeface="+mn-lt"/>
                <a:ea typeface="Calibri" panose="020F0502020204030204" pitchFamily="34" charset="0"/>
                <a:cs typeface="Latha" panose="020B0604020202020204" pitchFamily="34" charset="0"/>
              </a:rPr>
            </a:br>
            <a:r>
              <a:rPr lang="en-US" sz="4800" b="1" dirty="0">
                <a:effectLst/>
                <a:latin typeface="+mn-lt"/>
                <a:ea typeface="Calibri" panose="020F0502020204030204" pitchFamily="34" charset="0"/>
                <a:cs typeface="Latha" panose="020B0604020202020204" pitchFamily="34" charset="0"/>
              </a:rPr>
              <a:t/>
            </a:r>
            <a:br>
              <a:rPr lang="en-US" sz="4800" b="1" dirty="0">
                <a:effectLst/>
                <a:latin typeface="+mn-lt"/>
                <a:ea typeface="Calibri" panose="020F0502020204030204" pitchFamily="34" charset="0"/>
                <a:cs typeface="Latha" panose="020B0604020202020204" pitchFamily="34" charset="0"/>
              </a:rPr>
            </a:br>
            <a:r>
              <a:rPr lang="en-US" sz="4800" b="1" dirty="0">
                <a:effectLst/>
                <a:latin typeface="+mn-lt"/>
                <a:ea typeface="Calibri" panose="020F0502020204030204" pitchFamily="34" charset="0"/>
                <a:cs typeface="Latha" panose="020B0604020202020204" pitchFamily="34" charset="0"/>
              </a:rPr>
              <a:t/>
            </a:r>
            <a:br>
              <a:rPr lang="en-US" sz="4800" b="1" dirty="0">
                <a:effectLst/>
                <a:latin typeface="+mn-lt"/>
                <a:ea typeface="Calibri" panose="020F0502020204030204" pitchFamily="34" charset="0"/>
                <a:cs typeface="Latha" panose="020B0604020202020204" pitchFamily="34" charset="0"/>
              </a:rPr>
            </a:br>
            <a:r>
              <a:rPr lang="en-US" sz="4800" b="1" dirty="0">
                <a:effectLst/>
                <a:latin typeface="+mn-lt"/>
                <a:ea typeface="Calibri" panose="020F0502020204030204" pitchFamily="34" charset="0"/>
                <a:cs typeface="Latha" panose="020B0604020202020204" pitchFamily="34" charset="0"/>
              </a:rPr>
              <a:t/>
            </a:r>
            <a:br>
              <a:rPr lang="en-US" sz="4800" b="1" dirty="0">
                <a:effectLst/>
                <a:latin typeface="+mn-lt"/>
                <a:ea typeface="Calibri" panose="020F0502020204030204" pitchFamily="34" charset="0"/>
                <a:cs typeface="Latha" panose="020B0604020202020204" pitchFamily="34" charset="0"/>
              </a:rPr>
            </a:br>
            <a:r>
              <a:rPr lang="en-US" sz="4800" b="1" dirty="0">
                <a:effectLst/>
                <a:latin typeface="+mn-lt"/>
                <a:ea typeface="Calibri" panose="020F0502020204030204" pitchFamily="34" charset="0"/>
                <a:cs typeface="Latha" panose="020B0604020202020204" pitchFamily="34" charset="0"/>
              </a:rPr>
              <a:t/>
            </a:r>
            <a:br>
              <a:rPr lang="en-US" sz="4800" b="1" dirty="0">
                <a:effectLst/>
                <a:latin typeface="+mn-lt"/>
                <a:ea typeface="Calibri" panose="020F0502020204030204" pitchFamily="34" charset="0"/>
                <a:cs typeface="Latha" panose="020B0604020202020204" pitchFamily="34" charset="0"/>
              </a:rPr>
            </a:br>
            <a:r>
              <a:rPr lang="en-US" sz="4800" b="1" dirty="0">
                <a:effectLst/>
                <a:latin typeface="Times New Roman" panose="02020603050405020304" pitchFamily="18" charset="0"/>
                <a:ea typeface="Calibri" panose="020F0502020204030204" pitchFamily="34" charset="0"/>
                <a:cs typeface="Times New Roman" panose="02020603050405020304" pitchFamily="18" charset="0"/>
              </a:rPr>
              <a:t>Academic Social Networking Sites (ASNS) for Collaborative Learning in the Virtual Environment  </a:t>
            </a:r>
            <a:r>
              <a:rPr lang="en-US" sz="5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5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54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xmlns="" id="{F65E1B07-A8BD-4EA7-9346-3CC0EB51B5E1}"/>
              </a:ext>
            </a:extLst>
          </p:cNvPr>
          <p:cNvSpPr>
            <a:spLocks noGrp="1"/>
          </p:cNvSpPr>
          <p:nvPr>
            <p:ph type="subTitle" idx="1"/>
          </p:nvPr>
        </p:nvSpPr>
        <p:spPr>
          <a:xfrm>
            <a:off x="1524000" y="4656397"/>
            <a:ext cx="9144000" cy="1655762"/>
          </a:xfrm>
        </p:spPr>
        <p:txBody>
          <a:bodyPr>
            <a:noAutofit/>
          </a:bodyPr>
          <a:lstStyle/>
          <a:p>
            <a:r>
              <a:rPr lang="en-US" b="1" dirty="0"/>
              <a:t>Dr. G. </a:t>
            </a:r>
            <a:r>
              <a:rPr lang="en-US" b="1" dirty="0" err="1"/>
              <a:t>Mangai</a:t>
            </a:r>
            <a:endParaRPr lang="en-US" b="1" dirty="0"/>
          </a:p>
          <a:p>
            <a:r>
              <a:rPr lang="en-US" b="1" dirty="0"/>
              <a:t>Librarian, </a:t>
            </a:r>
          </a:p>
          <a:p>
            <a:r>
              <a:rPr lang="en-US" b="1" dirty="0"/>
              <a:t>Cardamom Planters’ Association College, </a:t>
            </a:r>
          </a:p>
          <a:p>
            <a:r>
              <a:rPr lang="en-US" b="1" dirty="0" err="1"/>
              <a:t>Bodinayakanur</a:t>
            </a:r>
            <a:endParaRPr lang="en-US" b="1" dirty="0"/>
          </a:p>
        </p:txBody>
      </p:sp>
    </p:spTree>
    <p:extLst>
      <p:ext uri="{BB962C8B-B14F-4D97-AF65-F5344CB8AC3E}">
        <p14:creationId xmlns:p14="http://schemas.microsoft.com/office/powerpoint/2010/main" val="24274674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D4DEC2-4EB2-48E4-8454-8A21140036FF}"/>
              </a:ext>
            </a:extLst>
          </p:cNvPr>
          <p:cNvSpPr>
            <a:spLocks noGrp="1"/>
          </p:cNvSpPr>
          <p:nvPr>
            <p:ph type="ctrTitle"/>
          </p:nvPr>
        </p:nvSpPr>
        <p:spPr>
          <a:xfrm>
            <a:off x="618931" y="189302"/>
            <a:ext cx="9144000" cy="771751"/>
          </a:xfrm>
        </p:spPr>
        <p:txBody>
          <a:bodyPr>
            <a:normAutofit fontScale="90000"/>
          </a:bodyPr>
          <a:lstStyle/>
          <a:p>
            <a:pPr algn="l"/>
            <a:r>
              <a:rPr lang="en-US" dirty="0">
                <a:latin typeface="Times New Roman" panose="02020603050405020304" pitchFamily="18" charset="0"/>
                <a:cs typeface="Times New Roman" panose="02020603050405020304" pitchFamily="18" charset="0"/>
              </a:rPr>
              <a:t>Introduction</a:t>
            </a:r>
          </a:p>
        </p:txBody>
      </p:sp>
      <p:sp>
        <p:nvSpPr>
          <p:cNvPr id="3" name="Subtitle 2">
            <a:extLst>
              <a:ext uri="{FF2B5EF4-FFF2-40B4-BE49-F238E27FC236}">
                <a16:creationId xmlns:a16="http://schemas.microsoft.com/office/drawing/2014/main" xmlns="" id="{EE3C59AA-DAA8-49B8-A74B-09087F24B59B}"/>
              </a:ext>
            </a:extLst>
          </p:cNvPr>
          <p:cNvSpPr>
            <a:spLocks noGrp="1"/>
          </p:cNvSpPr>
          <p:nvPr>
            <p:ph type="subTitle" idx="1"/>
          </p:nvPr>
        </p:nvSpPr>
        <p:spPr>
          <a:xfrm>
            <a:off x="499187" y="1035698"/>
            <a:ext cx="11193625" cy="5738326"/>
          </a:xfrm>
        </p:spPr>
        <p:txBody>
          <a:bodyPr>
            <a:noAutofit/>
          </a:bodyPr>
          <a:lstStyle/>
          <a:p>
            <a:pPr marL="457200" indent="-457200" algn="just">
              <a:buFont typeface="Arial" panose="020B0604020202020204" pitchFamily="34" charset="0"/>
              <a:buChar char="•"/>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Social Media are web based services gives individuals an opportunity to create connection to be visible to others, add a list of others, follow others and share the resources.  </a:t>
            </a:r>
          </a:p>
          <a:p>
            <a:pPr marL="457200" indent="-457200" algn="just">
              <a:buFont typeface="Arial" panose="020B0604020202020204" pitchFamily="34" charset="0"/>
              <a:buChar char="•"/>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It has made tremendous changes in research visibility. </a:t>
            </a:r>
          </a:p>
          <a:p>
            <a:pPr marL="457200" indent="-457200" algn="just">
              <a:buFont typeface="Arial" panose="020B0604020202020204" pitchFamily="34" charset="0"/>
              <a:buChar char="•"/>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Scholarly communication has been lifted to greater height with dissemination of publication through social media</a:t>
            </a:r>
            <a:endParaRPr lang="en-US"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6002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A10684-C727-420D-9CDD-263EF3545080}"/>
              </a:ext>
            </a:extLst>
          </p:cNvPr>
          <p:cNvSpPr>
            <a:spLocks noGrp="1"/>
          </p:cNvSpPr>
          <p:nvPr>
            <p:ph type="ctrTitle"/>
          </p:nvPr>
        </p:nvSpPr>
        <p:spPr>
          <a:xfrm>
            <a:off x="637591" y="495867"/>
            <a:ext cx="10923037" cy="1463562"/>
          </a:xfrm>
        </p:spPr>
        <p:txBody>
          <a:bodyPr>
            <a:normAutofit fontScale="90000"/>
          </a:bodyPr>
          <a:lstStyle/>
          <a:p>
            <a:pPr algn="l"/>
            <a:r>
              <a:rPr lang="en-US" b="1" dirty="0">
                <a:solidFill>
                  <a:srgbClr val="262626"/>
                </a:solidFill>
                <a:effectLst/>
                <a:latin typeface="+mn-lt"/>
                <a:ea typeface="Times New Roman" panose="02020603050405020304" pitchFamily="18" charset="0"/>
                <a:cs typeface="Times New Roman" panose="02020603050405020304" pitchFamily="18" charset="0"/>
              </a:rPr>
              <a:t/>
            </a:r>
            <a:br>
              <a:rPr lang="en-US" b="1" dirty="0">
                <a:solidFill>
                  <a:srgbClr val="262626"/>
                </a:solidFill>
                <a:effectLst/>
                <a:latin typeface="+mn-lt"/>
                <a:ea typeface="Times New Roman" panose="02020603050405020304" pitchFamily="18" charset="0"/>
                <a:cs typeface="Times New Roman" panose="02020603050405020304" pitchFamily="18" charset="0"/>
              </a:rPr>
            </a:br>
            <a:r>
              <a:rPr lang="en-US" b="1" dirty="0">
                <a:solidFill>
                  <a:srgbClr val="262626"/>
                </a:solidFill>
                <a:effectLst/>
                <a:latin typeface="+mn-lt"/>
                <a:ea typeface="Times New Roman" panose="02020603050405020304" pitchFamily="18" charset="0"/>
                <a:cs typeface="Times New Roman" panose="02020603050405020304" pitchFamily="18" charset="0"/>
              </a:rPr>
              <a:t/>
            </a:r>
            <a:br>
              <a:rPr lang="en-US" b="1" dirty="0">
                <a:solidFill>
                  <a:srgbClr val="262626"/>
                </a:solidFill>
                <a:effectLst/>
                <a:latin typeface="+mn-lt"/>
                <a:ea typeface="Times New Roman" panose="02020603050405020304" pitchFamily="18" charset="0"/>
                <a:cs typeface="Times New Roman" panose="02020603050405020304" pitchFamily="18" charset="0"/>
              </a:rPr>
            </a:br>
            <a:r>
              <a:rPr lang="en-US" sz="4900" b="1"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Academic Social Networking Sites</a:t>
            </a:r>
            <a:r>
              <a:rPr lang="en-US" sz="4900"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900" dirty="0">
                <a:solidFill>
                  <a:srgbClr val="262626"/>
                </a:solidFill>
                <a:effectLst/>
                <a:latin typeface="Times New Roman" panose="02020603050405020304" pitchFamily="18" charset="0"/>
                <a:ea typeface="Calibri" panose="020F0502020204030204" pitchFamily="34" charset="0"/>
                <a:cs typeface="Times New Roman" panose="02020603050405020304" pitchFamily="18" charset="0"/>
              </a:rPr>
              <a:t/>
            </a:r>
            <a:br>
              <a:rPr lang="en-US" sz="4900" dirty="0">
                <a:solidFill>
                  <a:srgbClr val="262626"/>
                </a:solidFill>
                <a:effectLst/>
                <a:latin typeface="Times New Roman" panose="02020603050405020304" pitchFamily="18" charset="0"/>
                <a:ea typeface="Calibri" panose="020F0502020204030204" pitchFamily="34" charset="0"/>
                <a:cs typeface="Times New Roman" panose="02020603050405020304" pitchFamily="18" charset="0"/>
              </a:rPr>
            </a:br>
            <a:endParaRPr lang="en-US" sz="49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xmlns="" id="{3BC16D3E-6953-41C2-A9E2-A1560EB10604}"/>
              </a:ext>
            </a:extLst>
          </p:cNvPr>
          <p:cNvSpPr>
            <a:spLocks noGrp="1"/>
          </p:cNvSpPr>
          <p:nvPr>
            <p:ph type="subTitle" idx="1"/>
          </p:nvPr>
        </p:nvSpPr>
        <p:spPr>
          <a:xfrm>
            <a:off x="774441" y="1567543"/>
            <a:ext cx="10779968" cy="4693298"/>
          </a:xfrm>
        </p:spPr>
        <p:txBody>
          <a:bodyPr>
            <a:normAutofit/>
          </a:bodyPr>
          <a:lstStyle/>
          <a:p>
            <a:pPr marL="571500" indent="-571500" algn="just">
              <a:buFont typeface="Arial" panose="020B0604020202020204" pitchFamily="34" charset="0"/>
              <a:buChar char="•"/>
            </a:pPr>
            <a:r>
              <a:rPr lang="en-US" sz="4000" dirty="0">
                <a:solidFill>
                  <a:srgbClr val="262626"/>
                </a:solidFill>
                <a:effectLst/>
                <a:latin typeface="Times New Roman" panose="02020603050405020304" pitchFamily="18" charset="0"/>
                <a:ea typeface="Times New Roman" panose="02020603050405020304" pitchFamily="18" charset="0"/>
                <a:cs typeface="Latha" panose="020B0604020202020204" pitchFamily="34" charset="0"/>
              </a:rPr>
              <a:t>Academic Social Networking sites has revolutionized publication pattern of information and sharing the same among the research community by offering a platform. </a:t>
            </a:r>
          </a:p>
          <a:p>
            <a:endParaRPr lang="en-US" dirty="0"/>
          </a:p>
        </p:txBody>
      </p:sp>
    </p:spTree>
    <p:extLst>
      <p:ext uri="{BB962C8B-B14F-4D97-AF65-F5344CB8AC3E}">
        <p14:creationId xmlns:p14="http://schemas.microsoft.com/office/powerpoint/2010/main" val="2104947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52AC00-E20D-4EFE-872B-5EC89918B8BF}"/>
              </a:ext>
            </a:extLst>
          </p:cNvPr>
          <p:cNvSpPr>
            <a:spLocks noGrp="1"/>
          </p:cNvSpPr>
          <p:nvPr>
            <p:ph type="ctrTitle"/>
          </p:nvPr>
        </p:nvSpPr>
        <p:spPr>
          <a:xfrm>
            <a:off x="466531" y="375913"/>
            <a:ext cx="11476653" cy="2572559"/>
          </a:xfrm>
        </p:spPr>
        <p:txBody>
          <a:bodyPr>
            <a:noAutofit/>
          </a:bodyPr>
          <a:lstStyle/>
          <a:p>
            <a:pPr algn="l"/>
            <a:r>
              <a:rPr lang="en-US" sz="5400" b="1" dirty="0">
                <a:solidFill>
                  <a:srgbClr val="262626"/>
                </a:solidFill>
                <a:effectLst/>
                <a:latin typeface="+mn-lt"/>
                <a:ea typeface="Times New Roman" panose="02020603050405020304" pitchFamily="18" charset="0"/>
                <a:cs typeface="Latha" panose="020B0604020202020204" pitchFamily="34" charset="0"/>
              </a:rPr>
              <a:t/>
            </a:r>
            <a:br>
              <a:rPr lang="en-US" sz="5400" b="1" dirty="0">
                <a:solidFill>
                  <a:srgbClr val="262626"/>
                </a:solidFill>
                <a:effectLst/>
                <a:latin typeface="+mn-lt"/>
                <a:ea typeface="Times New Roman" panose="02020603050405020304" pitchFamily="18" charset="0"/>
                <a:cs typeface="Latha" panose="020B0604020202020204" pitchFamily="34" charset="0"/>
              </a:rPr>
            </a:br>
            <a:r>
              <a:rPr lang="en-US" sz="5400" b="1" dirty="0">
                <a:solidFill>
                  <a:srgbClr val="262626"/>
                </a:solidFill>
                <a:effectLst/>
                <a:latin typeface="+mn-lt"/>
                <a:ea typeface="Times New Roman" panose="02020603050405020304" pitchFamily="18" charset="0"/>
                <a:cs typeface="Latha" panose="020B0604020202020204" pitchFamily="34" charset="0"/>
              </a:rPr>
              <a:t/>
            </a:r>
            <a:br>
              <a:rPr lang="en-US" sz="5400" b="1" dirty="0">
                <a:solidFill>
                  <a:srgbClr val="262626"/>
                </a:solidFill>
                <a:effectLst/>
                <a:latin typeface="+mn-lt"/>
                <a:ea typeface="Times New Roman" panose="02020603050405020304" pitchFamily="18" charset="0"/>
                <a:cs typeface="Latha" panose="020B0604020202020204" pitchFamily="34" charset="0"/>
              </a:rPr>
            </a:br>
            <a:r>
              <a:rPr lang="en-US" sz="5400" b="1" dirty="0">
                <a:solidFill>
                  <a:srgbClr val="262626"/>
                </a:solidFill>
                <a:effectLst/>
                <a:latin typeface="+mn-lt"/>
                <a:ea typeface="Times New Roman" panose="02020603050405020304" pitchFamily="18" charset="0"/>
                <a:cs typeface="Latha" panose="020B0604020202020204" pitchFamily="34" charset="0"/>
              </a:rPr>
              <a:t/>
            </a:r>
            <a:br>
              <a:rPr lang="en-US" sz="5400" b="1" dirty="0">
                <a:solidFill>
                  <a:srgbClr val="262626"/>
                </a:solidFill>
                <a:effectLst/>
                <a:latin typeface="+mn-lt"/>
                <a:ea typeface="Times New Roman" panose="02020603050405020304" pitchFamily="18" charset="0"/>
                <a:cs typeface="Latha" panose="020B0604020202020204" pitchFamily="34" charset="0"/>
              </a:rPr>
            </a:br>
            <a:r>
              <a:rPr lang="en-US" sz="5400" b="1" dirty="0">
                <a:solidFill>
                  <a:srgbClr val="262626"/>
                </a:solidFill>
                <a:effectLst/>
                <a:latin typeface="+mn-lt"/>
                <a:ea typeface="Times New Roman" panose="02020603050405020304" pitchFamily="18" charset="0"/>
                <a:cs typeface="Latha" panose="020B0604020202020204" pitchFamily="34" charset="0"/>
              </a:rPr>
              <a:t/>
            </a:r>
            <a:br>
              <a:rPr lang="en-US" sz="5400" b="1" dirty="0">
                <a:solidFill>
                  <a:srgbClr val="262626"/>
                </a:solidFill>
                <a:effectLst/>
                <a:latin typeface="+mn-lt"/>
                <a:ea typeface="Times New Roman" panose="02020603050405020304" pitchFamily="18" charset="0"/>
                <a:cs typeface="Latha" panose="020B0604020202020204" pitchFamily="34" charset="0"/>
              </a:rPr>
            </a:br>
            <a:r>
              <a:rPr lang="en-US" sz="5400" b="1" dirty="0">
                <a:solidFill>
                  <a:srgbClr val="262626"/>
                </a:solidFill>
                <a:effectLst/>
                <a:latin typeface="+mn-lt"/>
                <a:ea typeface="Times New Roman" panose="02020603050405020304" pitchFamily="18" charset="0"/>
                <a:cs typeface="Latha" panose="020B0604020202020204" pitchFamily="34" charset="0"/>
              </a:rPr>
              <a:t/>
            </a:r>
            <a:br>
              <a:rPr lang="en-US" sz="5400" b="1" dirty="0">
                <a:solidFill>
                  <a:srgbClr val="262626"/>
                </a:solidFill>
                <a:effectLst/>
                <a:latin typeface="+mn-lt"/>
                <a:ea typeface="Times New Roman" panose="02020603050405020304" pitchFamily="18" charset="0"/>
                <a:cs typeface="Latha" panose="020B0604020202020204" pitchFamily="34" charset="0"/>
              </a:rPr>
            </a:br>
            <a:r>
              <a:rPr lang="en-US" sz="5400" b="1" dirty="0">
                <a:solidFill>
                  <a:srgbClr val="262626"/>
                </a:solidFill>
                <a:effectLst/>
                <a:latin typeface="+mn-lt"/>
                <a:ea typeface="Times New Roman" panose="02020603050405020304" pitchFamily="18" charset="0"/>
                <a:cs typeface="Latha" panose="020B0604020202020204" pitchFamily="34" charset="0"/>
              </a:rPr>
              <a:t/>
            </a:r>
            <a:br>
              <a:rPr lang="en-US" sz="5400" b="1" dirty="0">
                <a:solidFill>
                  <a:srgbClr val="262626"/>
                </a:solidFill>
                <a:effectLst/>
                <a:latin typeface="+mn-lt"/>
                <a:ea typeface="Times New Roman" panose="02020603050405020304" pitchFamily="18" charset="0"/>
                <a:cs typeface="Latha" panose="020B0604020202020204" pitchFamily="34" charset="0"/>
              </a:rPr>
            </a:br>
            <a:r>
              <a:rPr lang="en-US" sz="5400" b="1" dirty="0">
                <a:solidFill>
                  <a:srgbClr val="262626"/>
                </a:solidFill>
                <a:effectLst/>
                <a:latin typeface="+mn-lt"/>
                <a:ea typeface="Times New Roman" panose="02020603050405020304" pitchFamily="18" charset="0"/>
                <a:cs typeface="Latha" panose="020B0604020202020204" pitchFamily="34" charset="0"/>
              </a:rPr>
              <a:t/>
            </a:r>
            <a:br>
              <a:rPr lang="en-US" sz="5400" b="1" dirty="0">
                <a:solidFill>
                  <a:srgbClr val="262626"/>
                </a:solidFill>
                <a:effectLst/>
                <a:latin typeface="+mn-lt"/>
                <a:ea typeface="Times New Roman" panose="02020603050405020304" pitchFamily="18" charset="0"/>
                <a:cs typeface="Latha" panose="020B0604020202020204" pitchFamily="34" charset="0"/>
              </a:rPr>
            </a:br>
            <a:r>
              <a:rPr lang="en-US" sz="5400" b="1" dirty="0">
                <a:solidFill>
                  <a:srgbClr val="262626"/>
                </a:solidFill>
                <a:effectLst/>
                <a:latin typeface="+mn-lt"/>
                <a:ea typeface="Times New Roman" panose="02020603050405020304" pitchFamily="18" charset="0"/>
                <a:cs typeface="Latha" panose="020B0604020202020204" pitchFamily="34" charset="0"/>
              </a:rPr>
              <a:t/>
            </a:r>
            <a:br>
              <a:rPr lang="en-US" sz="5400" b="1" dirty="0">
                <a:solidFill>
                  <a:srgbClr val="262626"/>
                </a:solidFill>
                <a:effectLst/>
                <a:latin typeface="+mn-lt"/>
                <a:ea typeface="Times New Roman" panose="02020603050405020304" pitchFamily="18" charset="0"/>
                <a:cs typeface="Latha" panose="020B0604020202020204" pitchFamily="34" charset="0"/>
              </a:rPr>
            </a:br>
            <a:r>
              <a:rPr lang="en-US" sz="5400" b="1" dirty="0">
                <a:solidFill>
                  <a:srgbClr val="262626"/>
                </a:solidFill>
                <a:effectLst/>
                <a:latin typeface="+mn-lt"/>
                <a:ea typeface="Times New Roman" panose="02020603050405020304" pitchFamily="18" charset="0"/>
                <a:cs typeface="Latha" panose="020B0604020202020204" pitchFamily="34" charset="0"/>
              </a:rPr>
              <a:t/>
            </a:r>
            <a:br>
              <a:rPr lang="en-US" sz="5400" b="1" dirty="0">
                <a:solidFill>
                  <a:srgbClr val="262626"/>
                </a:solidFill>
                <a:effectLst/>
                <a:latin typeface="+mn-lt"/>
                <a:ea typeface="Times New Roman" panose="02020603050405020304" pitchFamily="18" charset="0"/>
                <a:cs typeface="Latha" panose="020B0604020202020204" pitchFamily="34" charset="0"/>
              </a:rPr>
            </a:br>
            <a:r>
              <a:rPr lang="en-US" sz="5400" b="1" dirty="0">
                <a:solidFill>
                  <a:srgbClr val="262626"/>
                </a:solidFill>
                <a:effectLst/>
                <a:latin typeface="+mn-lt"/>
                <a:ea typeface="Times New Roman" panose="02020603050405020304" pitchFamily="18" charset="0"/>
                <a:cs typeface="Latha" panose="020B0604020202020204" pitchFamily="34" charset="0"/>
              </a:rPr>
              <a:t/>
            </a:r>
            <a:br>
              <a:rPr lang="en-US" sz="5400" b="1" dirty="0">
                <a:solidFill>
                  <a:srgbClr val="262626"/>
                </a:solidFill>
                <a:effectLst/>
                <a:latin typeface="+mn-lt"/>
                <a:ea typeface="Times New Roman" panose="02020603050405020304" pitchFamily="18" charset="0"/>
                <a:cs typeface="Latha" panose="020B0604020202020204" pitchFamily="34" charset="0"/>
              </a:rPr>
            </a:br>
            <a:r>
              <a:rPr lang="en-US" sz="5400" b="1" dirty="0">
                <a:solidFill>
                  <a:srgbClr val="262626"/>
                </a:solidFill>
                <a:latin typeface="Times New Roman" panose="02020603050405020304" pitchFamily="18" charset="0"/>
                <a:ea typeface="Times New Roman" panose="02020603050405020304" pitchFamily="18" charset="0"/>
                <a:cs typeface="Times New Roman" panose="02020603050405020304" pitchFamily="18" charset="0"/>
              </a:rPr>
              <a:t>Academia.edu (https://academia.edu)</a:t>
            </a:r>
            <a:r>
              <a:rPr lang="en-US" sz="5400" dirty="0">
                <a:latin typeface="Times New Roman" panose="02020603050405020304" pitchFamily="18" charset="0"/>
                <a:ea typeface="Calibri" panose="020F0502020204030204" pitchFamily="34" charset="0"/>
                <a:cs typeface="Times New Roman" panose="02020603050405020304" pitchFamily="18" charset="0"/>
              </a:rPr>
              <a:t/>
            </a:r>
            <a:br>
              <a:rPr lang="en-US" sz="5400" dirty="0">
                <a:latin typeface="Times New Roman" panose="02020603050405020304" pitchFamily="18" charset="0"/>
                <a:ea typeface="Calibri" panose="020F0502020204030204" pitchFamily="34" charset="0"/>
                <a:cs typeface="Times New Roman" panose="02020603050405020304" pitchFamily="18" charset="0"/>
              </a:rPr>
            </a:br>
            <a:r>
              <a:rPr lang="en-US" sz="5400" b="1" dirty="0">
                <a:solidFill>
                  <a:srgbClr val="262626"/>
                </a:solidFill>
                <a:effectLst/>
                <a:latin typeface="+mn-lt"/>
                <a:ea typeface="Times New Roman" panose="02020603050405020304" pitchFamily="18" charset="0"/>
                <a:cs typeface="Latha" panose="020B0604020202020204" pitchFamily="34" charset="0"/>
              </a:rPr>
              <a:t/>
            </a:r>
            <a:br>
              <a:rPr lang="en-US" sz="5400" b="1" dirty="0">
                <a:solidFill>
                  <a:srgbClr val="262626"/>
                </a:solidFill>
                <a:effectLst/>
                <a:latin typeface="+mn-lt"/>
                <a:ea typeface="Times New Roman" panose="02020603050405020304" pitchFamily="18" charset="0"/>
                <a:cs typeface="Latha" panose="020B0604020202020204" pitchFamily="34" charset="0"/>
              </a:rPr>
            </a:br>
            <a:endParaRPr lang="en-US" sz="44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xmlns="" id="{98AC40B4-DCF4-4EAB-95E7-D05CEC09A3CE}"/>
              </a:ext>
            </a:extLst>
          </p:cNvPr>
          <p:cNvSpPr>
            <a:spLocks noGrp="1"/>
          </p:cNvSpPr>
          <p:nvPr>
            <p:ph type="subTitle" idx="1"/>
          </p:nvPr>
        </p:nvSpPr>
        <p:spPr>
          <a:xfrm>
            <a:off x="662473" y="2267338"/>
            <a:ext cx="11056775" cy="4935894"/>
          </a:xfrm>
        </p:spPr>
        <p:txBody>
          <a:bodyPr>
            <a:normAutofit fontScale="47500" lnSpcReduction="20000"/>
          </a:bodyPr>
          <a:lstStyle/>
          <a:p>
            <a:pPr algn="just"/>
            <a:r>
              <a:rPr lang="en-US" sz="8400"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Academia.edu is a multidisciplinary ASNs established by Richard Price in 2008 purely for the academicians. </a:t>
            </a:r>
          </a:p>
          <a:p>
            <a:pPr algn="just"/>
            <a:endParaRPr lang="en-US" sz="8400"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en-US" sz="8400"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The site allows the academicians or researchers to create their own profile to follow or share their information with their fellow users, updates their profile, measure papers status in the form of view, downloads citations etc.</a:t>
            </a:r>
          </a:p>
          <a:p>
            <a:pPr algn="just"/>
            <a:r>
              <a:rPr lang="en-US" sz="6900" dirty="0">
                <a:solidFill>
                  <a:srgbClr val="262626"/>
                </a:solidFill>
                <a:effectLst/>
                <a:ea typeface="Times New Roman" panose="02020603050405020304" pitchFamily="18" charset="0"/>
                <a:cs typeface="Latha" panose="020B0604020202020204" pitchFamily="34" charset="0"/>
              </a:rPr>
              <a:t> </a:t>
            </a:r>
            <a:endParaRPr lang="en-US" dirty="0"/>
          </a:p>
        </p:txBody>
      </p:sp>
    </p:spTree>
    <p:extLst>
      <p:ext uri="{BB962C8B-B14F-4D97-AF65-F5344CB8AC3E}">
        <p14:creationId xmlns:p14="http://schemas.microsoft.com/office/powerpoint/2010/main" val="967907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0A43C125-0002-4975-91E6-FB93A7CD66C6}"/>
              </a:ext>
            </a:extLst>
          </p:cNvPr>
          <p:cNvSpPr>
            <a:spLocks noGrp="1"/>
          </p:cNvSpPr>
          <p:nvPr>
            <p:ph type="subTitle" idx="1"/>
          </p:nvPr>
        </p:nvSpPr>
        <p:spPr>
          <a:xfrm>
            <a:off x="973493" y="1614196"/>
            <a:ext cx="10325877" cy="4758612"/>
          </a:xfrm>
        </p:spPr>
        <p:txBody>
          <a:bodyPr>
            <a:normAutofit fontScale="77500" lnSpcReduction="20000"/>
          </a:bodyPr>
          <a:lstStyle/>
          <a:p>
            <a:pPr marL="685800" indent="-685800" algn="just">
              <a:buFont typeface="Arial" panose="020B0604020202020204" pitchFamily="34" charset="0"/>
              <a:buChar char="•"/>
            </a:pPr>
            <a:r>
              <a:rPr lang="en-US" sz="5600"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The author can deposit their articles, view count, download count, unique visitors, and geographic distribution of visitors. </a:t>
            </a:r>
          </a:p>
          <a:p>
            <a:pPr algn="just"/>
            <a:endParaRPr lang="en-US" sz="5600"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685800" indent="-685800" algn="just">
              <a:buFont typeface="Arial" panose="020B0604020202020204" pitchFamily="34" charset="0"/>
              <a:buChar char="•"/>
            </a:pPr>
            <a:r>
              <a:rPr lang="en-US" sz="5600"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It also connect with other users such as Facebook, Twitter, Google, </a:t>
            </a:r>
            <a:r>
              <a:rPr lang="en-US" sz="5600" dirty="0" err="1">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etc</a:t>
            </a:r>
            <a:r>
              <a:rPr lang="en-US" sz="5600"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 and notifies through e-mail to the followers whenever there is new paper added into their list.</a:t>
            </a:r>
            <a:endParaRPr lang="en-US" sz="56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5" name="TextBox 4">
            <a:extLst>
              <a:ext uri="{FF2B5EF4-FFF2-40B4-BE49-F238E27FC236}">
                <a16:creationId xmlns:a16="http://schemas.microsoft.com/office/drawing/2014/main" xmlns="" id="{C9749A78-CBCD-4434-A713-0C2FDFEFA7C4}"/>
              </a:ext>
            </a:extLst>
          </p:cNvPr>
          <p:cNvSpPr txBox="1"/>
          <p:nvPr/>
        </p:nvSpPr>
        <p:spPr>
          <a:xfrm>
            <a:off x="973493" y="389167"/>
            <a:ext cx="6097554" cy="769441"/>
          </a:xfrm>
          <a:prstGeom prst="rect">
            <a:avLst/>
          </a:prstGeom>
          <a:noFill/>
        </p:spPr>
        <p:txBody>
          <a:bodyPr wrap="square">
            <a:spAutoFit/>
          </a:bodyPr>
          <a:lstStyle/>
          <a:p>
            <a:r>
              <a:rPr lang="en-US" sz="4400" b="1"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Academia.edu</a:t>
            </a:r>
            <a:endParaRPr lang="en-US"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567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6CF741-3F59-44B3-A855-CA434B7787DE}"/>
              </a:ext>
            </a:extLst>
          </p:cNvPr>
          <p:cNvSpPr>
            <a:spLocks noGrp="1"/>
          </p:cNvSpPr>
          <p:nvPr>
            <p:ph type="ctrTitle"/>
          </p:nvPr>
        </p:nvSpPr>
        <p:spPr>
          <a:xfrm>
            <a:off x="1063689" y="345232"/>
            <a:ext cx="9144000" cy="1558213"/>
          </a:xfrm>
        </p:spPr>
        <p:txBody>
          <a:bodyPr>
            <a:normAutofit fontScale="90000"/>
          </a:bodyPr>
          <a:lstStyle/>
          <a:p>
            <a:pPr algn="l"/>
            <a:r>
              <a:rPr lang="en-US" sz="5400" b="1" dirty="0">
                <a:solidFill>
                  <a:srgbClr val="262626"/>
                </a:solidFill>
                <a:effectLst/>
                <a:latin typeface="+mn-lt"/>
                <a:ea typeface="Times New Roman" panose="02020603050405020304" pitchFamily="18" charset="0"/>
                <a:cs typeface="Latha" panose="020B0604020202020204" pitchFamily="34" charset="0"/>
              </a:rPr>
              <a:t/>
            </a:r>
            <a:br>
              <a:rPr lang="en-US" sz="5400" b="1" dirty="0">
                <a:solidFill>
                  <a:srgbClr val="262626"/>
                </a:solidFill>
                <a:effectLst/>
                <a:latin typeface="+mn-lt"/>
                <a:ea typeface="Times New Roman" panose="02020603050405020304" pitchFamily="18" charset="0"/>
                <a:cs typeface="Latha" panose="020B0604020202020204" pitchFamily="34" charset="0"/>
              </a:rPr>
            </a:br>
            <a:r>
              <a:rPr lang="en-US" sz="5400" b="1" dirty="0">
                <a:solidFill>
                  <a:srgbClr val="262626"/>
                </a:solidFill>
                <a:effectLst/>
                <a:latin typeface="+mn-lt"/>
                <a:ea typeface="Times New Roman" panose="02020603050405020304" pitchFamily="18" charset="0"/>
                <a:cs typeface="Latha" panose="020B0604020202020204" pitchFamily="34" charset="0"/>
              </a:rPr>
              <a:t/>
            </a:r>
            <a:br>
              <a:rPr lang="en-US" sz="5400" b="1" dirty="0">
                <a:solidFill>
                  <a:srgbClr val="262626"/>
                </a:solidFill>
                <a:effectLst/>
                <a:latin typeface="+mn-lt"/>
                <a:ea typeface="Times New Roman" panose="02020603050405020304" pitchFamily="18" charset="0"/>
                <a:cs typeface="Latha" panose="020B0604020202020204" pitchFamily="34" charset="0"/>
              </a:rPr>
            </a:br>
            <a:r>
              <a:rPr lang="en-US" sz="5400" b="1" dirty="0">
                <a:solidFill>
                  <a:srgbClr val="262626"/>
                </a:solidFill>
                <a:effectLst/>
                <a:latin typeface="+mn-lt"/>
                <a:ea typeface="Times New Roman" panose="02020603050405020304" pitchFamily="18" charset="0"/>
                <a:cs typeface="Latha" panose="020B0604020202020204" pitchFamily="34" charset="0"/>
              </a:rPr>
              <a:t/>
            </a:r>
            <a:br>
              <a:rPr lang="en-US" sz="5400" b="1" dirty="0">
                <a:solidFill>
                  <a:srgbClr val="262626"/>
                </a:solidFill>
                <a:effectLst/>
                <a:latin typeface="+mn-lt"/>
                <a:ea typeface="Times New Roman" panose="02020603050405020304" pitchFamily="18" charset="0"/>
                <a:cs typeface="Latha" panose="020B0604020202020204" pitchFamily="34" charset="0"/>
              </a:rPr>
            </a:br>
            <a:r>
              <a:rPr lang="en-US" sz="4900" b="1"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LinkedIn – https://linkedin.com</a:t>
            </a:r>
            <a:r>
              <a:rPr lang="en-US" sz="5400" dirty="0">
                <a:effectLst/>
                <a:latin typeface="+mn-lt"/>
                <a:ea typeface="Calibri" panose="020F0502020204030204" pitchFamily="34" charset="0"/>
                <a:cs typeface="Latha" panose="020B0604020202020204" pitchFamily="34" charset="0"/>
              </a:rPr>
              <a:t/>
            </a:r>
            <a:br>
              <a:rPr lang="en-US" sz="5400" dirty="0">
                <a:effectLst/>
                <a:latin typeface="+mn-lt"/>
                <a:ea typeface="Calibri" panose="020F0502020204030204" pitchFamily="34" charset="0"/>
                <a:cs typeface="Latha" panose="020B0604020202020204" pitchFamily="34" charset="0"/>
              </a:rPr>
            </a:br>
            <a:endParaRPr lang="en-US" sz="5400" dirty="0">
              <a:latin typeface="+mn-lt"/>
            </a:endParaRPr>
          </a:p>
        </p:txBody>
      </p:sp>
      <p:sp>
        <p:nvSpPr>
          <p:cNvPr id="3" name="Subtitle 2">
            <a:extLst>
              <a:ext uri="{FF2B5EF4-FFF2-40B4-BE49-F238E27FC236}">
                <a16:creationId xmlns:a16="http://schemas.microsoft.com/office/drawing/2014/main" xmlns="" id="{90967E47-12EF-4D2A-9166-4D86CD281544}"/>
              </a:ext>
            </a:extLst>
          </p:cNvPr>
          <p:cNvSpPr>
            <a:spLocks noGrp="1"/>
          </p:cNvSpPr>
          <p:nvPr>
            <p:ph type="subTitle" idx="1"/>
          </p:nvPr>
        </p:nvSpPr>
        <p:spPr>
          <a:xfrm>
            <a:off x="1063689" y="1362269"/>
            <a:ext cx="10590245" cy="4795935"/>
          </a:xfrm>
        </p:spPr>
        <p:txBody>
          <a:bodyPr>
            <a:normAutofit fontScale="70000" lnSpcReduction="20000"/>
          </a:bodyPr>
          <a:lstStyle/>
          <a:p>
            <a:pPr marL="285750" indent="-285750" algn="just">
              <a:buFont typeface="Arial" panose="020B0604020202020204" pitchFamily="34" charset="0"/>
              <a:buChar char="•"/>
            </a:pPr>
            <a:r>
              <a:rPr lang="en-US" sz="5100"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It is not meant exclusively for academics or researchers. </a:t>
            </a:r>
          </a:p>
          <a:p>
            <a:pPr marL="285750" indent="-285750" algn="just">
              <a:buFont typeface="Arial" panose="020B0604020202020204" pitchFamily="34" charset="0"/>
              <a:buChar char="•"/>
            </a:pPr>
            <a:r>
              <a:rPr lang="en-US" sz="5100"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This platform enables the individuals and companies to connect for working relationships or employment opportunities, knowledge sharing and acquiring skills. </a:t>
            </a:r>
          </a:p>
          <a:p>
            <a:pPr marL="285750" indent="-285750" algn="just">
              <a:buFont typeface="Arial" panose="020B0604020202020204" pitchFamily="34" charset="0"/>
              <a:buChar char="•"/>
            </a:pPr>
            <a:r>
              <a:rPr lang="en-US" sz="5100"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It is very much useful for sharing publications and other research outputs, experiences, talents, and current and previous employment. </a:t>
            </a:r>
          </a:p>
          <a:p>
            <a:pPr marL="285750" indent="-285750" algn="just">
              <a:buFont typeface="Arial" panose="020B0604020202020204" pitchFamily="34" charset="0"/>
              <a:buChar char="•"/>
            </a:pPr>
            <a:r>
              <a:rPr lang="en-US" sz="5100"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It is meant for reaching out to a larger audience, such as industry, business, or government.</a:t>
            </a:r>
            <a:endParaRPr lang="en-US" sz="51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217461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3E4B30-85A2-449A-9E1F-FE2A60943C06}"/>
              </a:ext>
            </a:extLst>
          </p:cNvPr>
          <p:cNvSpPr>
            <a:spLocks noGrp="1"/>
          </p:cNvSpPr>
          <p:nvPr>
            <p:ph type="ctrTitle"/>
          </p:nvPr>
        </p:nvSpPr>
        <p:spPr>
          <a:xfrm>
            <a:off x="597159" y="1102357"/>
            <a:ext cx="10773747" cy="687776"/>
          </a:xfrm>
        </p:spPr>
        <p:txBody>
          <a:bodyPr>
            <a:normAutofit fontScale="90000"/>
          </a:bodyPr>
          <a:lstStyle/>
          <a:p>
            <a:pPr algn="l"/>
            <a:r>
              <a:rPr lang="en-US" sz="5400" b="1"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Research Gate https://researchgate.net</a:t>
            </a:r>
            <a:r>
              <a:rPr lang="en-US" sz="1800" dirty="0">
                <a:effectLst/>
                <a:latin typeface="Calibri" panose="020F0502020204030204" pitchFamily="34" charset="0"/>
                <a:ea typeface="Calibri" panose="020F0502020204030204" pitchFamily="34" charset="0"/>
                <a:cs typeface="Latha" panose="020B0604020202020204" pitchFamily="34" charset="0"/>
              </a:rPr>
              <a:t/>
            </a:r>
            <a:br>
              <a:rPr lang="en-US" sz="1800" dirty="0">
                <a:effectLst/>
                <a:latin typeface="Calibri" panose="020F0502020204030204" pitchFamily="34" charset="0"/>
                <a:ea typeface="Calibri" panose="020F0502020204030204" pitchFamily="34" charset="0"/>
                <a:cs typeface="Latha" panose="020B0604020202020204" pitchFamily="34" charset="0"/>
              </a:rPr>
            </a:br>
            <a:endParaRPr lang="en-US" dirty="0"/>
          </a:p>
        </p:txBody>
      </p:sp>
      <p:sp>
        <p:nvSpPr>
          <p:cNvPr id="3" name="Subtitle 2">
            <a:extLst>
              <a:ext uri="{FF2B5EF4-FFF2-40B4-BE49-F238E27FC236}">
                <a16:creationId xmlns:a16="http://schemas.microsoft.com/office/drawing/2014/main" xmlns="" id="{72DEE72E-7D4E-418F-AFFA-702C4BA5CC80}"/>
              </a:ext>
            </a:extLst>
          </p:cNvPr>
          <p:cNvSpPr>
            <a:spLocks noGrp="1"/>
          </p:cNvSpPr>
          <p:nvPr>
            <p:ph type="subTitle" idx="1"/>
          </p:nvPr>
        </p:nvSpPr>
        <p:spPr>
          <a:xfrm>
            <a:off x="597159" y="1446245"/>
            <a:ext cx="11336694" cy="5094514"/>
          </a:xfrm>
        </p:spPr>
        <p:txBody>
          <a:bodyPr>
            <a:normAutofit fontScale="25000" lnSpcReduction="20000"/>
          </a:bodyPr>
          <a:lstStyle/>
          <a:p>
            <a:pPr marL="285750" indent="-285750" algn="l">
              <a:buFont typeface="Arial" panose="020B0604020202020204" pitchFamily="34" charset="0"/>
              <a:buChar char="•"/>
            </a:pPr>
            <a:r>
              <a:rPr lang="en-US" sz="13500" b="1"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It is a popular multidisciplinary academic social network has more features</a:t>
            </a:r>
          </a:p>
          <a:p>
            <a:pPr algn="l"/>
            <a:endParaRPr lang="en-US" sz="13500" b="1"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gn="l">
              <a:buFont typeface="Arial" panose="020B0604020202020204" pitchFamily="34" charset="0"/>
              <a:buChar char="•"/>
            </a:pPr>
            <a:r>
              <a:rPr lang="en-US" sz="13500" b="1"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It can be used to share publications, interact, collaborate, ask questions, and look for jobs with others. </a:t>
            </a:r>
          </a:p>
          <a:p>
            <a:pPr algn="l"/>
            <a:endParaRPr lang="en-US" sz="13500" b="1"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gn="l">
              <a:buFont typeface="Arial" panose="020B0604020202020204" pitchFamily="34" charset="0"/>
              <a:buChar char="•"/>
            </a:pPr>
            <a:r>
              <a:rPr lang="en-US" sz="13500" b="1"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It allows the members to create a profile, upload their publications, and track the impact of their publications. </a:t>
            </a:r>
          </a:p>
          <a:p>
            <a:pPr algn="l"/>
            <a:endParaRPr lang="en-US" sz="13500" b="1"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gn="l">
              <a:buFont typeface="Arial" panose="020B0604020202020204" pitchFamily="34" charset="0"/>
              <a:buChar char="•"/>
            </a:pPr>
            <a:r>
              <a:rPr lang="en-US" sz="13500" b="1"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But, the RG scores from ResearchGate lacks standards and is normally not considered in the educational institutions for promotion</a:t>
            </a:r>
            <a:r>
              <a:rPr lang="en-US" sz="13500"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35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397086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28EA4F-85CD-4C16-B12C-BA40F4E913E9}"/>
              </a:ext>
            </a:extLst>
          </p:cNvPr>
          <p:cNvSpPr>
            <a:spLocks noGrp="1"/>
          </p:cNvSpPr>
          <p:nvPr>
            <p:ph type="ctrTitle"/>
          </p:nvPr>
        </p:nvSpPr>
        <p:spPr>
          <a:xfrm>
            <a:off x="628261" y="68004"/>
            <a:ext cx="9144000" cy="1655762"/>
          </a:xfrm>
        </p:spPr>
        <p:txBody>
          <a:bodyPr>
            <a:normAutofit/>
          </a:bodyPr>
          <a:lstStyle/>
          <a:p>
            <a:pPr algn="l"/>
            <a:r>
              <a:rPr lang="en-US" sz="5300" b="1" dirty="0" err="1">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Mendely</a:t>
            </a:r>
            <a:r>
              <a:rPr lang="en-US" sz="5300" b="1"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 https://mendelay.com </a:t>
            </a:r>
            <a:r>
              <a:rPr lang="en-US" sz="5400" dirty="0">
                <a:effectLst/>
                <a:latin typeface="+mn-lt"/>
                <a:ea typeface="Calibri" panose="020F0502020204030204" pitchFamily="34" charset="0"/>
                <a:cs typeface="Latha" panose="020B0604020202020204" pitchFamily="34" charset="0"/>
              </a:rPr>
              <a:t/>
            </a:r>
            <a:br>
              <a:rPr lang="en-US" sz="5400" dirty="0">
                <a:effectLst/>
                <a:latin typeface="+mn-lt"/>
                <a:ea typeface="Calibri" panose="020F0502020204030204" pitchFamily="34" charset="0"/>
                <a:cs typeface="Latha" panose="020B0604020202020204" pitchFamily="34" charset="0"/>
              </a:rPr>
            </a:br>
            <a:endParaRPr lang="en-US" sz="5400" dirty="0">
              <a:latin typeface="+mn-lt"/>
            </a:endParaRPr>
          </a:p>
        </p:txBody>
      </p:sp>
      <p:sp>
        <p:nvSpPr>
          <p:cNvPr id="3" name="Subtitle 2">
            <a:extLst>
              <a:ext uri="{FF2B5EF4-FFF2-40B4-BE49-F238E27FC236}">
                <a16:creationId xmlns:a16="http://schemas.microsoft.com/office/drawing/2014/main" xmlns="" id="{723599FC-4904-4423-9CD4-43197AF15F76}"/>
              </a:ext>
            </a:extLst>
          </p:cNvPr>
          <p:cNvSpPr>
            <a:spLocks noGrp="1"/>
          </p:cNvSpPr>
          <p:nvPr>
            <p:ph type="subTitle" idx="1"/>
          </p:nvPr>
        </p:nvSpPr>
        <p:spPr>
          <a:xfrm>
            <a:off x="531845" y="1063690"/>
            <a:ext cx="11411339" cy="5458408"/>
          </a:xfrm>
        </p:spPr>
        <p:txBody>
          <a:bodyPr>
            <a:normAutofit fontScale="92500" lnSpcReduction="10000"/>
          </a:bodyPr>
          <a:lstStyle/>
          <a:p>
            <a:pPr marL="685800" indent="-685800" algn="l">
              <a:buFont typeface="Arial" panose="020B0604020202020204" pitchFamily="34" charset="0"/>
              <a:buChar char="•"/>
            </a:pPr>
            <a:r>
              <a:rPr lang="en-US" sz="4800"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Mendeley is free reference manager and academic social network allows users to </a:t>
            </a:r>
            <a:r>
              <a:rPr lang="en-US" sz="4800" dirty="0" err="1">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organise</a:t>
            </a:r>
            <a:r>
              <a:rPr lang="en-US" sz="4800"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 their research papers, collaborate and identify new research of their interest. </a:t>
            </a:r>
          </a:p>
          <a:p>
            <a:pPr marL="685800" indent="-685800" algn="l">
              <a:buFont typeface="Arial" panose="020B0604020202020204" pitchFamily="34" charset="0"/>
              <a:buChar char="•"/>
            </a:pPr>
            <a:r>
              <a:rPr lang="en-US" sz="4800"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The main features of </a:t>
            </a:r>
            <a:r>
              <a:rPr lang="en-US" sz="4800" dirty="0" err="1">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mendeley</a:t>
            </a:r>
            <a:r>
              <a:rPr lang="en-US" sz="4800"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 is, it automatically generate the bibliographies, import papers from other software, find relevant papers and access the papers from anywhere online </a:t>
            </a:r>
            <a:endParaRPr lang="en-US" sz="4800" dirty="0">
              <a:effectLst/>
              <a:latin typeface="Times New Roman" panose="02020603050405020304" pitchFamily="18" charset="0"/>
              <a:ea typeface="Calibri" panose="020F0502020204030204" pitchFamily="34" charset="0"/>
              <a:cs typeface="Times New Roman" panose="02020603050405020304" pitchFamily="18" charset="0"/>
            </a:endParaRPr>
          </a:p>
          <a:p>
            <a:pPr algn="l"/>
            <a:endParaRPr lang="en-US" dirty="0"/>
          </a:p>
        </p:txBody>
      </p:sp>
    </p:spTree>
    <p:extLst>
      <p:ext uri="{BB962C8B-B14F-4D97-AF65-F5344CB8AC3E}">
        <p14:creationId xmlns:p14="http://schemas.microsoft.com/office/powerpoint/2010/main" val="863599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29387D-1458-4919-B4BD-3A10B3A8F9EB}"/>
              </a:ext>
            </a:extLst>
          </p:cNvPr>
          <p:cNvSpPr>
            <a:spLocks noGrp="1"/>
          </p:cNvSpPr>
          <p:nvPr>
            <p:ph type="ctrTitle"/>
          </p:nvPr>
        </p:nvSpPr>
        <p:spPr>
          <a:xfrm>
            <a:off x="466531" y="1029057"/>
            <a:ext cx="11327363" cy="762421"/>
          </a:xfrm>
        </p:spPr>
        <p:txBody>
          <a:bodyPr>
            <a:normAutofit fontScale="90000"/>
          </a:bodyPr>
          <a:lstStyle/>
          <a:p>
            <a:pPr algn="l"/>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Google Scholar https://scholar.google.com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xmlns="" id="{B1CE1986-B579-4A68-BF1F-25B8160467CE}"/>
              </a:ext>
            </a:extLst>
          </p:cNvPr>
          <p:cNvSpPr>
            <a:spLocks noGrp="1"/>
          </p:cNvSpPr>
          <p:nvPr>
            <p:ph type="subTitle" idx="1"/>
          </p:nvPr>
        </p:nvSpPr>
        <p:spPr>
          <a:xfrm>
            <a:off x="433873" y="1567542"/>
            <a:ext cx="11392677" cy="5075853"/>
          </a:xfrm>
        </p:spPr>
        <p:txBody>
          <a:bodyPr>
            <a:normAutofit fontScale="92500"/>
          </a:bodyPr>
          <a:lstStyle/>
          <a:p>
            <a:pPr marL="571500" indent="-571500" algn="just">
              <a:buFont typeface="Arial" panose="020B0604020202020204" pitchFamily="34" charset="0"/>
              <a:buChar char="•"/>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Google scholar is search engine for finding scholarly information. </a:t>
            </a:r>
          </a:p>
          <a:p>
            <a:pPr marL="571500" indent="-571500" algn="just">
              <a:buFont typeface="Arial" panose="020B0604020202020204" pitchFamily="34" charset="0"/>
              <a:buChar char="•"/>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It enables the academic community to search wide range of academic resources across the world such as journal articles, conference papers, institutional repositories, professional societies and so on. </a:t>
            </a:r>
          </a:p>
          <a:p>
            <a:pPr marL="571500" indent="-571500" algn="just">
              <a:buFont typeface="Arial" panose="020B0604020202020204" pitchFamily="34" charset="0"/>
              <a:buChar char="•"/>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It allows the users to create account and save their articles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9742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82EDE2-9D2A-41B9-84C3-9DF8E1D9D74B}"/>
              </a:ext>
            </a:extLst>
          </p:cNvPr>
          <p:cNvSpPr>
            <a:spLocks noGrp="1"/>
          </p:cNvSpPr>
          <p:nvPr>
            <p:ph type="ctrTitle"/>
          </p:nvPr>
        </p:nvSpPr>
        <p:spPr>
          <a:xfrm>
            <a:off x="1141445" y="366583"/>
            <a:ext cx="9144000" cy="477837"/>
          </a:xfrm>
        </p:spPr>
        <p:txBody>
          <a:bodyPr>
            <a:noAutofit/>
          </a:bodyPr>
          <a:lstStyle/>
          <a:p>
            <a:pPr algn="l"/>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Academic Social Media Use</a:t>
            </a:r>
            <a:endParaRPr lang="en-US" sz="54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xmlns="" id="{7D32D788-F67C-440B-B846-E2E311CD75B9}"/>
              </a:ext>
            </a:extLst>
          </p:cNvPr>
          <p:cNvSpPr>
            <a:spLocks noGrp="1"/>
          </p:cNvSpPr>
          <p:nvPr>
            <p:ph type="subTitle" idx="1"/>
          </p:nvPr>
        </p:nvSpPr>
        <p:spPr>
          <a:xfrm>
            <a:off x="569167" y="844420"/>
            <a:ext cx="11299371" cy="6013579"/>
          </a:xfrm>
        </p:spPr>
        <p:txBody>
          <a:bodyPr>
            <a:noAutofit/>
          </a:bodyPr>
          <a:lstStyle/>
          <a:p>
            <a:pPr marL="457200" indent="-457200" algn="l">
              <a:buFont typeface="Arial" panose="020B0604020202020204" pitchFamily="34" charset="0"/>
              <a:buChar char="•"/>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Spending time with social media for interacting with instructors and peers as part of collaborative learning. </a:t>
            </a:r>
          </a:p>
          <a:p>
            <a:pPr algn="l"/>
            <a:endParaRPr lang="en-US" sz="40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l">
              <a:buFont typeface="Arial" panose="020B0604020202020204" pitchFamily="34" charset="0"/>
              <a:buChar char="•"/>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Through this platform, the research scholars are able to interact, collaborate, and share their education related content with fellow researchers</a:t>
            </a:r>
          </a:p>
          <a:p>
            <a:pPr algn="l"/>
            <a:endParaRPr lang="en-US" sz="40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l">
              <a:buFont typeface="Arial" panose="020B0604020202020204" pitchFamily="34" charset="0"/>
              <a:buChar char="•"/>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Apart from visibility of content across the globe, the citation score of the researcher also increases.</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382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698F1B-964B-459D-AFCB-954907D0FB62}"/>
              </a:ext>
            </a:extLst>
          </p:cNvPr>
          <p:cNvSpPr>
            <a:spLocks noGrp="1"/>
          </p:cNvSpPr>
          <p:nvPr>
            <p:ph type="title"/>
          </p:nvPr>
        </p:nvSpPr>
        <p:spPr/>
        <p:txBody>
          <a:bodyPr>
            <a:normAutofit fontScale="90000"/>
          </a:bodyPr>
          <a:lstStyle/>
          <a:p>
            <a:r>
              <a:rPr lang="en-US" sz="4800" b="1" dirty="0">
                <a:effectLst/>
                <a:latin typeface="Times New Roman" panose="02020603050405020304" pitchFamily="18" charset="0"/>
                <a:ea typeface="Calibri" panose="020F0502020204030204" pitchFamily="34" charset="0"/>
                <a:cs typeface="Latha" panose="020B0604020202020204" pitchFamily="34" charset="0"/>
              </a:rPr>
              <a:t>Collaborative Learning </a:t>
            </a:r>
            <a:r>
              <a:rPr lang="en-US" sz="1800" dirty="0">
                <a:effectLst/>
                <a:latin typeface="Calibri" panose="020F0502020204030204" pitchFamily="34" charset="0"/>
                <a:ea typeface="Calibri" panose="020F0502020204030204" pitchFamily="34" charset="0"/>
                <a:cs typeface="Latha" panose="020B0604020202020204" pitchFamily="34" charset="0"/>
              </a:rPr>
              <a:t/>
            </a:r>
            <a:br>
              <a:rPr lang="en-US" sz="1800" dirty="0">
                <a:effectLst/>
                <a:latin typeface="Calibri" panose="020F0502020204030204" pitchFamily="34" charset="0"/>
                <a:ea typeface="Calibri" panose="020F0502020204030204" pitchFamily="34" charset="0"/>
                <a:cs typeface="Latha" panose="020B0604020202020204" pitchFamily="34" charset="0"/>
              </a:rPr>
            </a:br>
            <a:endParaRPr lang="en-US" dirty="0"/>
          </a:p>
        </p:txBody>
      </p:sp>
      <p:sp>
        <p:nvSpPr>
          <p:cNvPr id="3" name="Content Placeholder 2">
            <a:extLst>
              <a:ext uri="{FF2B5EF4-FFF2-40B4-BE49-F238E27FC236}">
                <a16:creationId xmlns:a16="http://schemas.microsoft.com/office/drawing/2014/main" xmlns="" id="{97B6D15A-45B5-4FB3-980A-A00B0867E2D0}"/>
              </a:ext>
            </a:extLst>
          </p:cNvPr>
          <p:cNvSpPr>
            <a:spLocks noGrp="1"/>
          </p:cNvSpPr>
          <p:nvPr>
            <p:ph idx="1"/>
          </p:nvPr>
        </p:nvSpPr>
        <p:spPr>
          <a:xfrm>
            <a:off x="903514" y="1253331"/>
            <a:ext cx="10515600" cy="4351338"/>
          </a:xfrm>
        </p:spPr>
        <p:txBody>
          <a:bodyPr>
            <a:noAutofit/>
          </a:bodyPr>
          <a:lstStyle/>
          <a:p>
            <a:pPr algn="just"/>
            <a:r>
              <a:rPr lang="en-US" sz="4400" dirty="0">
                <a:effectLst/>
                <a:latin typeface="Times New Roman" panose="02020603050405020304" pitchFamily="18" charset="0"/>
                <a:ea typeface="Calibri" panose="020F0502020204030204" pitchFamily="34" charset="0"/>
                <a:cs typeface="Latha" panose="020B0604020202020204" pitchFamily="34" charset="0"/>
              </a:rPr>
              <a:t>ASNs is being used by academic and research community for distributing any vital educational information. </a:t>
            </a:r>
          </a:p>
          <a:p>
            <a:pPr algn="just"/>
            <a:r>
              <a:rPr lang="en-US" sz="4400" dirty="0">
                <a:effectLst/>
                <a:latin typeface="Times New Roman" panose="02020603050405020304" pitchFamily="18" charset="0"/>
                <a:ea typeface="Calibri" panose="020F0502020204030204" pitchFamily="34" charset="0"/>
                <a:cs typeface="Latha" panose="020B0604020202020204" pitchFamily="34" charset="0"/>
              </a:rPr>
              <a:t>It acts as novel platform to build knowledge base and sharing the information among the researchers. </a:t>
            </a:r>
          </a:p>
        </p:txBody>
      </p:sp>
    </p:spTree>
    <p:extLst>
      <p:ext uri="{BB962C8B-B14F-4D97-AF65-F5344CB8AC3E}">
        <p14:creationId xmlns:p14="http://schemas.microsoft.com/office/powerpoint/2010/main" val="99653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B583B8-E9D1-45EF-B669-0FC3A75BE64D}"/>
              </a:ext>
            </a:extLst>
          </p:cNvPr>
          <p:cNvSpPr>
            <a:spLocks noGrp="1"/>
          </p:cNvSpPr>
          <p:nvPr>
            <p:ph type="ctrTitle"/>
          </p:nvPr>
        </p:nvSpPr>
        <p:spPr>
          <a:xfrm>
            <a:off x="0" y="559838"/>
            <a:ext cx="9144000" cy="809074"/>
          </a:xfrm>
        </p:spPr>
        <p:txBody>
          <a:bodyPr>
            <a:normAutofit fontScale="90000"/>
          </a:bodyPr>
          <a:lstStyle/>
          <a:p>
            <a:r>
              <a:rPr lang="en-US" sz="6000" b="1" dirty="0">
                <a:effectLst/>
                <a:latin typeface="Times New Roman" panose="02020603050405020304" pitchFamily="18" charset="0"/>
                <a:ea typeface="Calibri" panose="020F0502020204030204" pitchFamily="34" charset="0"/>
                <a:cs typeface="Latha" panose="020B0604020202020204" pitchFamily="34" charset="0"/>
              </a:rPr>
              <a:t>Collaborative Learning</a:t>
            </a:r>
            <a:endParaRPr lang="en-US" dirty="0"/>
          </a:p>
        </p:txBody>
      </p:sp>
      <p:sp>
        <p:nvSpPr>
          <p:cNvPr id="3" name="Subtitle 2">
            <a:extLst>
              <a:ext uri="{FF2B5EF4-FFF2-40B4-BE49-F238E27FC236}">
                <a16:creationId xmlns:a16="http://schemas.microsoft.com/office/drawing/2014/main" xmlns="" id="{F601ED42-A4CD-4C3B-ACA7-502270E832A5}"/>
              </a:ext>
            </a:extLst>
          </p:cNvPr>
          <p:cNvSpPr>
            <a:spLocks noGrp="1"/>
          </p:cNvSpPr>
          <p:nvPr>
            <p:ph type="subTitle" idx="1"/>
          </p:nvPr>
        </p:nvSpPr>
        <p:spPr>
          <a:xfrm>
            <a:off x="858417" y="1763485"/>
            <a:ext cx="10431624" cy="4534677"/>
          </a:xfrm>
        </p:spPr>
        <p:txBody>
          <a:bodyPr>
            <a:normAutofit/>
          </a:bodyPr>
          <a:lstStyle/>
          <a:p>
            <a:pPr marL="342900" indent="-342900" algn="just">
              <a:buFont typeface="Arial" panose="020B0604020202020204" pitchFamily="34" charset="0"/>
              <a:buChar char="•"/>
            </a:pPr>
            <a:r>
              <a:rPr lang="en-US" sz="4400" dirty="0">
                <a:effectLst/>
                <a:latin typeface="Times New Roman" panose="02020603050405020304" pitchFamily="18" charset="0"/>
                <a:ea typeface="Calibri" panose="020F0502020204030204" pitchFamily="34" charset="0"/>
                <a:cs typeface="Latha" panose="020B0604020202020204" pitchFamily="34" charset="0"/>
              </a:rPr>
              <a:t>ASNS bridge distances in cross-disciplinary and cross border collaborations.</a:t>
            </a:r>
          </a:p>
          <a:p>
            <a:pPr marL="342900" indent="-342900" algn="just">
              <a:buFont typeface="Arial" panose="020B0604020202020204" pitchFamily="34" charset="0"/>
              <a:buChar char="•"/>
            </a:pPr>
            <a:r>
              <a:rPr lang="en-US" sz="4400" dirty="0">
                <a:effectLst/>
                <a:latin typeface="Times New Roman" panose="02020603050405020304" pitchFamily="18" charset="0"/>
                <a:ea typeface="Calibri" panose="020F0502020204030204" pitchFamily="34" charset="0"/>
                <a:cs typeface="Latha" panose="020B0604020202020204" pitchFamily="34" charset="0"/>
              </a:rPr>
              <a:t>It acts as powerful medium for researchers to create and boost their professional profile and for scientist to communicate their research</a:t>
            </a:r>
            <a:endParaRPr lang="en-US" sz="4400" dirty="0"/>
          </a:p>
          <a:p>
            <a:endParaRPr lang="en-US" dirty="0"/>
          </a:p>
        </p:txBody>
      </p:sp>
    </p:spTree>
    <p:extLst>
      <p:ext uri="{BB962C8B-B14F-4D97-AF65-F5344CB8AC3E}">
        <p14:creationId xmlns:p14="http://schemas.microsoft.com/office/powerpoint/2010/main" val="269501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98ABFF-6F5E-4A05-B42D-4448A05AF3E9}"/>
              </a:ext>
            </a:extLst>
          </p:cNvPr>
          <p:cNvSpPr>
            <a:spLocks noGrp="1"/>
          </p:cNvSpPr>
          <p:nvPr>
            <p:ph type="ctrTitle"/>
          </p:nvPr>
        </p:nvSpPr>
        <p:spPr>
          <a:xfrm>
            <a:off x="1402702" y="478550"/>
            <a:ext cx="9144000" cy="1005017"/>
          </a:xfrm>
        </p:spPr>
        <p:txBody>
          <a:bodyPr>
            <a:normAutofit fontScale="90000"/>
          </a:bodyPr>
          <a:lstStyle/>
          <a:p>
            <a:pPr algn="l"/>
            <a:r>
              <a:rPr lang="en-US" sz="5400" b="1" dirty="0">
                <a:solidFill>
                  <a:srgbClr val="262626"/>
                </a:solidFill>
                <a:effectLst/>
                <a:latin typeface="Times New Roman" panose="02020603050405020304" pitchFamily="18" charset="0"/>
                <a:ea typeface="Times New Roman" panose="02020603050405020304" pitchFamily="18" charset="0"/>
                <a:cs typeface="Latha" panose="020B0604020202020204" pitchFamily="34" charset="0"/>
              </a:rPr>
              <a:t/>
            </a:r>
            <a:br>
              <a:rPr lang="en-US" sz="5400" b="1" dirty="0">
                <a:solidFill>
                  <a:srgbClr val="262626"/>
                </a:solidFill>
                <a:effectLst/>
                <a:latin typeface="Times New Roman" panose="02020603050405020304" pitchFamily="18" charset="0"/>
                <a:ea typeface="Times New Roman" panose="02020603050405020304" pitchFamily="18" charset="0"/>
                <a:cs typeface="Latha" panose="020B0604020202020204" pitchFamily="34" charset="0"/>
              </a:rPr>
            </a:br>
            <a:r>
              <a:rPr lang="en-US" sz="5400" b="1" dirty="0">
                <a:solidFill>
                  <a:srgbClr val="262626"/>
                </a:solidFill>
                <a:effectLst/>
                <a:latin typeface="Times New Roman" panose="02020603050405020304" pitchFamily="18" charset="0"/>
                <a:ea typeface="Times New Roman" panose="02020603050405020304" pitchFamily="18" charset="0"/>
                <a:cs typeface="Latha" panose="020B0604020202020204" pitchFamily="34" charset="0"/>
              </a:rPr>
              <a:t>Discussion</a:t>
            </a:r>
            <a:r>
              <a:rPr lang="en-US" sz="5400" dirty="0">
                <a:solidFill>
                  <a:srgbClr val="262626"/>
                </a:solidFill>
                <a:effectLst/>
                <a:latin typeface="Calibri" panose="020F0502020204030204" pitchFamily="34" charset="0"/>
                <a:ea typeface="Calibri" panose="020F0502020204030204" pitchFamily="34" charset="0"/>
                <a:cs typeface="Latha" panose="020B0604020202020204" pitchFamily="34" charset="0"/>
              </a:rPr>
              <a:t/>
            </a:r>
            <a:br>
              <a:rPr lang="en-US" sz="5400" dirty="0">
                <a:solidFill>
                  <a:srgbClr val="262626"/>
                </a:solidFill>
                <a:effectLst/>
                <a:latin typeface="Calibri" panose="020F0502020204030204" pitchFamily="34" charset="0"/>
                <a:ea typeface="Calibri" panose="020F0502020204030204" pitchFamily="34" charset="0"/>
                <a:cs typeface="Latha" panose="020B0604020202020204" pitchFamily="34" charset="0"/>
              </a:rPr>
            </a:br>
            <a:endParaRPr lang="en-US" sz="5400" dirty="0"/>
          </a:p>
        </p:txBody>
      </p:sp>
      <p:sp>
        <p:nvSpPr>
          <p:cNvPr id="3" name="Subtitle 2">
            <a:extLst>
              <a:ext uri="{FF2B5EF4-FFF2-40B4-BE49-F238E27FC236}">
                <a16:creationId xmlns:a16="http://schemas.microsoft.com/office/drawing/2014/main" xmlns="" id="{BDBE1D60-ED26-4B3A-A980-0D024FD7C6D9}"/>
              </a:ext>
            </a:extLst>
          </p:cNvPr>
          <p:cNvSpPr>
            <a:spLocks noGrp="1"/>
          </p:cNvSpPr>
          <p:nvPr>
            <p:ph type="subTitle" idx="1"/>
          </p:nvPr>
        </p:nvSpPr>
        <p:spPr>
          <a:xfrm>
            <a:off x="671804" y="1194740"/>
            <a:ext cx="10879494" cy="4478272"/>
          </a:xfrm>
        </p:spPr>
        <p:txBody>
          <a:bodyPr>
            <a:noAutofit/>
          </a:bodyPr>
          <a:lstStyle/>
          <a:p>
            <a:pPr marL="285750" indent="-285750" algn="l">
              <a:buFont typeface="Arial" panose="020B0604020202020204" pitchFamily="34" charset="0"/>
              <a:buChar char="•"/>
            </a:pPr>
            <a:r>
              <a:rPr lang="en-US" sz="4000"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The sites are designed with the objective to fulfill the information needs of the academic and research community. </a:t>
            </a:r>
          </a:p>
          <a:p>
            <a:pPr marL="285750" indent="-285750" algn="l">
              <a:buFont typeface="Arial" panose="020B0604020202020204" pitchFamily="34" charset="0"/>
              <a:buChar char="•"/>
            </a:pPr>
            <a:r>
              <a:rPr lang="en-US" sz="4000"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Though there are good number of ASNs, there are few sites such as Google Scholar, Research Gate, </a:t>
            </a:r>
            <a:r>
              <a:rPr lang="en-US" sz="4000" dirty="0" err="1">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Academia,edu</a:t>
            </a:r>
            <a:r>
              <a:rPr lang="en-US" sz="4000"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 and Mendeley were highly used by the academic community whereas other ASNs have not reached to them.</a:t>
            </a:r>
          </a:p>
        </p:txBody>
      </p:sp>
    </p:spTree>
    <p:extLst>
      <p:ext uri="{BB962C8B-B14F-4D97-AF65-F5344CB8AC3E}">
        <p14:creationId xmlns:p14="http://schemas.microsoft.com/office/powerpoint/2010/main" val="876033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6C13F6-18FA-4444-9FFA-59CEC30CF60E}"/>
              </a:ext>
            </a:extLst>
          </p:cNvPr>
          <p:cNvSpPr>
            <a:spLocks noGrp="1"/>
          </p:cNvSpPr>
          <p:nvPr>
            <p:ph type="ctrTitle"/>
          </p:nvPr>
        </p:nvSpPr>
        <p:spPr>
          <a:xfrm>
            <a:off x="572278" y="506543"/>
            <a:ext cx="9144000" cy="837066"/>
          </a:xfrm>
        </p:spPr>
        <p:txBody>
          <a:bodyPr>
            <a:normAutofit fontScale="90000"/>
          </a:bodyPr>
          <a:lstStyle/>
          <a:p>
            <a:pPr algn="l"/>
            <a:r>
              <a:rPr lang="en-US" sz="6000" b="1" dirty="0">
                <a:solidFill>
                  <a:srgbClr val="262626"/>
                </a:solidFill>
                <a:effectLst/>
                <a:latin typeface="Times New Roman" panose="02020603050405020304" pitchFamily="18" charset="0"/>
                <a:ea typeface="Times New Roman" panose="02020603050405020304" pitchFamily="18" charset="0"/>
                <a:cs typeface="Latha" panose="020B0604020202020204" pitchFamily="34" charset="0"/>
              </a:rPr>
              <a:t>Discussion</a:t>
            </a:r>
            <a:endParaRPr lang="en-US" dirty="0"/>
          </a:p>
        </p:txBody>
      </p:sp>
      <p:sp>
        <p:nvSpPr>
          <p:cNvPr id="3" name="Subtitle 2">
            <a:extLst>
              <a:ext uri="{FF2B5EF4-FFF2-40B4-BE49-F238E27FC236}">
                <a16:creationId xmlns:a16="http://schemas.microsoft.com/office/drawing/2014/main" xmlns="" id="{A38476FC-C00C-4546-BD0A-A38268D174E8}"/>
              </a:ext>
            </a:extLst>
          </p:cNvPr>
          <p:cNvSpPr>
            <a:spLocks noGrp="1"/>
          </p:cNvSpPr>
          <p:nvPr>
            <p:ph type="subTitle" idx="1"/>
          </p:nvPr>
        </p:nvSpPr>
        <p:spPr>
          <a:xfrm>
            <a:off x="693575" y="1605076"/>
            <a:ext cx="10804849" cy="4879700"/>
          </a:xfrm>
        </p:spPr>
        <p:txBody>
          <a:bodyPr>
            <a:normAutofit fontScale="25000" lnSpcReduction="20000"/>
          </a:bodyPr>
          <a:lstStyle/>
          <a:p>
            <a:pPr marL="285750" indent="-285750" algn="just">
              <a:buFont typeface="Arial" panose="020B0604020202020204" pitchFamily="34" charset="0"/>
              <a:buChar char="•"/>
            </a:pPr>
            <a:r>
              <a:rPr lang="en-US" sz="19200"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The sites have more information sources and if the scholars not aware of ASNs, does not have experience and IT skills, effective utilization of the resources will not happen. </a:t>
            </a:r>
          </a:p>
          <a:p>
            <a:pPr marL="285750" indent="-285750" algn="just">
              <a:buFont typeface="Arial" panose="020B0604020202020204" pitchFamily="34" charset="0"/>
              <a:buChar char="•"/>
            </a:pPr>
            <a:r>
              <a:rPr lang="en-US" sz="19200"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It is also common to notice that both the faculty members and research scholars hesitate to use social media for privacy related concerns.</a:t>
            </a:r>
            <a:endParaRPr lang="en-US" sz="19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69351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6EE310-F137-4AC8-A1BE-96E63C6B32DC}"/>
              </a:ext>
            </a:extLst>
          </p:cNvPr>
          <p:cNvSpPr>
            <a:spLocks noGrp="1"/>
          </p:cNvSpPr>
          <p:nvPr>
            <p:ph type="ctrTitle"/>
          </p:nvPr>
        </p:nvSpPr>
        <p:spPr>
          <a:xfrm>
            <a:off x="1458686" y="515873"/>
            <a:ext cx="9144000" cy="930372"/>
          </a:xfrm>
        </p:spPr>
        <p:txBody>
          <a:bodyPr>
            <a:normAutofit/>
          </a:bodyPr>
          <a:lstStyle/>
          <a:p>
            <a:pPr algn="l"/>
            <a:r>
              <a:rPr lang="en-US" b="1" dirty="0">
                <a:latin typeface="Times New Roman" panose="02020603050405020304" pitchFamily="18" charset="0"/>
                <a:cs typeface="Times New Roman" panose="02020603050405020304" pitchFamily="18" charset="0"/>
              </a:rPr>
              <a:t>Conclusion</a:t>
            </a:r>
          </a:p>
        </p:txBody>
      </p:sp>
      <p:sp>
        <p:nvSpPr>
          <p:cNvPr id="3" name="Subtitle 2">
            <a:extLst>
              <a:ext uri="{FF2B5EF4-FFF2-40B4-BE49-F238E27FC236}">
                <a16:creationId xmlns:a16="http://schemas.microsoft.com/office/drawing/2014/main" xmlns="" id="{0776B8A2-BFC5-44B4-969F-63512FC3EFED}"/>
              </a:ext>
            </a:extLst>
          </p:cNvPr>
          <p:cNvSpPr>
            <a:spLocks noGrp="1"/>
          </p:cNvSpPr>
          <p:nvPr>
            <p:ph type="subTitle" idx="1"/>
          </p:nvPr>
        </p:nvSpPr>
        <p:spPr>
          <a:xfrm>
            <a:off x="1458686" y="1548882"/>
            <a:ext cx="9144000" cy="4170784"/>
          </a:xfrm>
        </p:spPr>
        <p:txBody>
          <a:bodyPr>
            <a:noAutofit/>
          </a:bodyPr>
          <a:lstStyle/>
          <a:p>
            <a:pPr algn="just"/>
            <a:r>
              <a:rPr lang="en-US" sz="4400"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Academic Social Media is going to be dominant platform for all the users of the higher education realizing the importance of the same. </a:t>
            </a:r>
          </a:p>
          <a:p>
            <a:pPr algn="just"/>
            <a:r>
              <a:rPr lang="en-US" sz="4400" dirty="0">
                <a:solidFill>
                  <a:srgbClr val="262626"/>
                </a:solidFill>
                <a:effectLst/>
                <a:latin typeface="Times New Roman" panose="02020603050405020304" pitchFamily="18" charset="0"/>
                <a:ea typeface="Times New Roman" panose="02020603050405020304" pitchFamily="18" charset="0"/>
                <a:cs typeface="Times New Roman" panose="02020603050405020304" pitchFamily="18" charset="0"/>
              </a:rPr>
              <a:t>If social media effectively utilized research visibility will also increase.</a:t>
            </a:r>
            <a:endParaRPr lang="en-US"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44213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emplate>Office Theme</Template>
  <TotalTime>358</TotalTime>
  <Words>760</Words>
  <Application>Microsoft Office PowerPoint</Application>
  <PresentationFormat>Widescreen</PresentationFormat>
  <Paragraphs>61</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Latha</vt:lpstr>
      <vt:lpstr>Times New Roman</vt:lpstr>
      <vt:lpstr>Office Theme</vt:lpstr>
      <vt:lpstr>     Academic Social Networking Sites (ASNS) for Collaborative Learning in the Virtual Environment   </vt:lpstr>
      <vt:lpstr>Introduction</vt:lpstr>
      <vt:lpstr>  Academic Social Networking Sites   </vt:lpstr>
      <vt:lpstr>          Academia.edu (https://academia.edu)  </vt:lpstr>
      <vt:lpstr>PowerPoint Presentation</vt:lpstr>
      <vt:lpstr>   LinkedIn – https://linkedin.com </vt:lpstr>
      <vt:lpstr>Research Gate https://researchgate.net </vt:lpstr>
      <vt:lpstr>Mendely https://mendelay.com  </vt:lpstr>
      <vt:lpstr>Google Scholar https://scholar.google.com </vt:lpstr>
      <vt:lpstr>Academic Social Media Use</vt:lpstr>
      <vt:lpstr>Collaborative Learning  </vt:lpstr>
      <vt:lpstr>Collaborative Learning</vt:lpstr>
      <vt:lpstr> Discussion </vt:lpstr>
      <vt:lpstr>Discussion</vt:lpstr>
      <vt:lpstr>Conclusion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Academic Social Networking Sites (ASNS) for Collaborative Learning in the Virtual Environment   </dc:title>
  <dc:creator>Dell</dc:creator>
  <cp:lastModifiedBy>Dell</cp:lastModifiedBy>
  <cp:revision>31</cp:revision>
  <dcterms:created xsi:type="dcterms:W3CDTF">2021-09-28T15:31:33Z</dcterms:created>
  <dcterms:modified xsi:type="dcterms:W3CDTF">2024-11-09T13:44:51Z</dcterms:modified>
</cp:coreProperties>
</file>