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04" r:id="rId2"/>
    <p:sldId id="281" r:id="rId3"/>
    <p:sldId id="289" r:id="rId4"/>
    <p:sldId id="290" r:id="rId5"/>
    <p:sldId id="291" r:id="rId6"/>
    <p:sldId id="274" r:id="rId7"/>
    <p:sldId id="294" r:id="rId8"/>
    <p:sldId id="273" r:id="rId9"/>
    <p:sldId id="277" r:id="rId10"/>
    <p:sldId id="276" r:id="rId11"/>
    <p:sldId id="298" r:id="rId12"/>
    <p:sldId id="269" r:id="rId13"/>
    <p:sldId id="299" r:id="rId14"/>
    <p:sldId id="272" r:id="rId15"/>
    <p:sldId id="300" r:id="rId16"/>
    <p:sldId id="301" r:id="rId17"/>
    <p:sldId id="303" r:id="rId18"/>
  </p:sldIdLst>
  <p:sldSz cx="9144000" cy="6858000" type="screen4x3"/>
  <p:notesSz cx="7010400" cy="92964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0" d="100"/>
          <a:sy n="70" d="100"/>
        </p:scale>
        <p:origin x="1386"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6322D298-387A-4489-A277-2496744108A4}" type="datetimeFigureOut">
              <a:rPr lang="en-US"/>
              <a:pPr>
                <a:defRPr/>
              </a:pPr>
              <a:t>11/11/2024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DCB8CAC-7F5E-4B43-8D50-624C9FB1A603}" type="slidenum">
              <a:rPr lang="en-US"/>
              <a:pPr>
                <a:defRPr/>
              </a:pPr>
              <a:t>‹#›</a:t>
            </a:fld>
            <a:endParaRPr lang="en-US"/>
          </a:p>
        </p:txBody>
      </p:sp>
    </p:spTree>
    <p:extLst>
      <p:ext uri="{BB962C8B-B14F-4D97-AF65-F5344CB8AC3E}">
        <p14:creationId xmlns:p14="http://schemas.microsoft.com/office/powerpoint/2010/main" val="35108421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2CDA6AF0-34EE-4884-9663-8436AC9A9C05}" type="datetimeFigureOut">
              <a:rPr lang="en-US"/>
              <a:pPr>
                <a:defRPr/>
              </a:pPr>
              <a:t>11/11/2024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8B587EE-D086-48E3-B5BA-CB894B1ED1D0}" type="slidenum">
              <a:rPr lang="en-US"/>
              <a:pPr>
                <a:defRPr/>
              </a:pPr>
              <a:t>‹#›</a:t>
            </a:fld>
            <a:endParaRPr lang="en-US"/>
          </a:p>
        </p:txBody>
      </p:sp>
    </p:spTree>
    <p:extLst>
      <p:ext uri="{BB962C8B-B14F-4D97-AF65-F5344CB8AC3E}">
        <p14:creationId xmlns:p14="http://schemas.microsoft.com/office/powerpoint/2010/main" val="5373624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2D3441A4-09E2-4D00-927F-032F205C1F73}" type="datetimeFigureOut">
              <a:rPr lang="en-US"/>
              <a:pPr>
                <a:defRPr/>
              </a:pPr>
              <a:t>11/11/2024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0BF5589-5A92-46EE-9EAD-44525F090453}" type="slidenum">
              <a:rPr lang="en-US"/>
              <a:pPr>
                <a:defRPr/>
              </a:pPr>
              <a:t>‹#›</a:t>
            </a:fld>
            <a:endParaRPr lang="en-US"/>
          </a:p>
        </p:txBody>
      </p:sp>
    </p:spTree>
    <p:extLst>
      <p:ext uri="{BB962C8B-B14F-4D97-AF65-F5344CB8AC3E}">
        <p14:creationId xmlns:p14="http://schemas.microsoft.com/office/powerpoint/2010/main" val="17956406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CDE4575A-DF76-491D-B74F-530200460068}" type="datetimeFigureOut">
              <a:rPr lang="en-US"/>
              <a:pPr>
                <a:defRPr/>
              </a:pPr>
              <a:t>11/11/2024</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94D39415-8F15-42DC-B20D-43C3DA6B1327}" type="slidenum">
              <a:rPr lang="en-US"/>
              <a:pPr>
                <a:defRPr/>
              </a:pPr>
              <a:t>‹#›</a:t>
            </a:fld>
            <a:endParaRPr lang="en-US"/>
          </a:p>
        </p:txBody>
      </p:sp>
    </p:spTree>
    <p:extLst>
      <p:ext uri="{BB962C8B-B14F-4D97-AF65-F5344CB8AC3E}">
        <p14:creationId xmlns:p14="http://schemas.microsoft.com/office/powerpoint/2010/main" val="22664861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C622B400-969A-4A7D-94C7-7E0F1EADE923}" type="datetimeFigureOut">
              <a:rPr lang="en-US"/>
              <a:pPr>
                <a:defRPr/>
              </a:pPr>
              <a:t>11/11/2024</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0BDC70F3-3065-45A8-82B1-3C12A0C80BC7}" type="slidenum">
              <a:rPr lang="en-US"/>
              <a:pPr>
                <a:defRPr/>
              </a:pPr>
              <a:t>‹#›</a:t>
            </a:fld>
            <a:endParaRPr lang="en-US"/>
          </a:p>
        </p:txBody>
      </p:sp>
    </p:spTree>
    <p:extLst>
      <p:ext uri="{BB962C8B-B14F-4D97-AF65-F5344CB8AC3E}">
        <p14:creationId xmlns:p14="http://schemas.microsoft.com/office/powerpoint/2010/main" val="10996848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154D16CA-0246-4BD0-9DB4-43984A1A1475}" type="datetimeFigureOut">
              <a:rPr lang="en-US"/>
              <a:pPr>
                <a:defRPr/>
              </a:pPr>
              <a:t>11/11/2024</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5B7918C8-8C26-4D6C-8F4D-A8263ADBB4DB}" type="slidenum">
              <a:rPr lang="en-US"/>
              <a:pPr>
                <a:defRPr/>
              </a:pPr>
              <a:t>‹#›</a:t>
            </a:fld>
            <a:endParaRPr lang="en-US"/>
          </a:p>
        </p:txBody>
      </p:sp>
    </p:spTree>
    <p:extLst>
      <p:ext uri="{BB962C8B-B14F-4D97-AF65-F5344CB8AC3E}">
        <p14:creationId xmlns:p14="http://schemas.microsoft.com/office/powerpoint/2010/main" val="31679652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ADF98FE9-88D3-4111-9A7D-2C9E6F6C330B}" type="datetimeFigureOut">
              <a:rPr lang="en-US"/>
              <a:pPr>
                <a:defRPr/>
              </a:pPr>
              <a:t>11/11/2024</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64D3400E-0CC0-4CD8-9296-9D11753C1DFE}" type="slidenum">
              <a:rPr lang="en-US"/>
              <a:pPr>
                <a:defRPr/>
              </a:pPr>
              <a:t>‹#›</a:t>
            </a:fld>
            <a:endParaRPr lang="en-US"/>
          </a:p>
        </p:txBody>
      </p:sp>
    </p:spTree>
    <p:extLst>
      <p:ext uri="{BB962C8B-B14F-4D97-AF65-F5344CB8AC3E}">
        <p14:creationId xmlns:p14="http://schemas.microsoft.com/office/powerpoint/2010/main" val="42680410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760BFACD-CEDE-412A-A085-E13FCA096934}" type="datetimeFigureOut">
              <a:rPr lang="en-US"/>
              <a:pPr>
                <a:defRPr/>
              </a:pPr>
              <a:t>11/11/2024</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FDC051BE-FA72-4F49-BD6F-F4139BC6640C}" type="slidenum">
              <a:rPr lang="en-US"/>
              <a:pPr>
                <a:defRPr/>
              </a:pPr>
              <a:t>‹#›</a:t>
            </a:fld>
            <a:endParaRPr lang="en-US"/>
          </a:p>
        </p:txBody>
      </p:sp>
    </p:spTree>
    <p:extLst>
      <p:ext uri="{BB962C8B-B14F-4D97-AF65-F5344CB8AC3E}">
        <p14:creationId xmlns:p14="http://schemas.microsoft.com/office/powerpoint/2010/main" val="42461147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DC25D812-D434-4CCC-805C-E49A5F56D740}" type="datetimeFigureOut">
              <a:rPr lang="en-US"/>
              <a:pPr>
                <a:defRPr/>
              </a:pPr>
              <a:t>11/11/2024</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9C92A3A9-C3D3-4E8E-87E1-D32346C3EA56}" type="slidenum">
              <a:rPr lang="en-US"/>
              <a:pPr>
                <a:defRPr/>
              </a:pPr>
              <a:t>‹#›</a:t>
            </a:fld>
            <a:endParaRPr lang="en-US"/>
          </a:p>
        </p:txBody>
      </p:sp>
    </p:spTree>
    <p:extLst>
      <p:ext uri="{BB962C8B-B14F-4D97-AF65-F5344CB8AC3E}">
        <p14:creationId xmlns:p14="http://schemas.microsoft.com/office/powerpoint/2010/main" val="27103374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9EE2559A-705D-459A-A978-1D027206E9FC}" type="datetimeFigureOut">
              <a:rPr lang="en-US"/>
              <a:pPr>
                <a:defRPr/>
              </a:pPr>
              <a:t>11/11/2024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A417B663-0094-4FD4-9E16-DF0F224AE84F}" type="slidenum">
              <a:rPr lang="en-US"/>
              <a:pPr>
                <a:defRPr/>
              </a:pPr>
              <a:t>‹#›</a:t>
            </a:fld>
            <a:endParaRPr lang="en-US"/>
          </a:p>
        </p:txBody>
      </p:sp>
    </p:spTree>
    <p:extLst>
      <p:ext uri="{BB962C8B-B14F-4D97-AF65-F5344CB8AC3E}">
        <p14:creationId xmlns:p14="http://schemas.microsoft.com/office/powerpoint/2010/main" val="20180558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519C7D8C-F44A-4675-84E2-495DCA09F98A}" type="datetimeFigureOut">
              <a:rPr lang="en-US"/>
              <a:pPr>
                <a:defRPr/>
              </a:pPr>
              <a:t>11/11/2024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8876816C-EC06-454D-97F4-A5E3F2F701E5}" type="slidenum">
              <a:rPr lang="en-US"/>
              <a:pPr>
                <a:defRPr/>
              </a:pPr>
              <a:t>‹#›</a:t>
            </a:fld>
            <a:endParaRPr lang="en-US"/>
          </a:p>
        </p:txBody>
      </p:sp>
    </p:spTree>
    <p:extLst>
      <p:ext uri="{BB962C8B-B14F-4D97-AF65-F5344CB8AC3E}">
        <p14:creationId xmlns:p14="http://schemas.microsoft.com/office/powerpoint/2010/main" val="35238414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fld id="{7EA69055-3047-48BE-98A2-1D812923ADBC}" type="datetimeFigureOut">
              <a:rPr lang="en-US"/>
              <a:pPr>
                <a:defRPr/>
              </a:pPr>
              <a:t>11/11/2024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anose="020F0502020204030204" pitchFamily="34" charset="0"/>
              </a:defRPr>
            </a:lvl1pPr>
          </a:lstStyle>
          <a:p>
            <a:pPr>
              <a:defRPr/>
            </a:pPr>
            <a:fld id="{5B10407B-A360-4AD7-ADAB-2749AA82FFEE}"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http://www.grandmasgraphics.com/graphics/golden/golden187.jpg" TargetMode="External"/><Relationship Id="rId1" Type="http://schemas.openxmlformats.org/officeDocument/2006/relationships/slideLayout" Target="../slideLayouts/slideLayout7.xml"/><Relationship Id="rId6" Type="http://schemas.openxmlformats.org/officeDocument/2006/relationships/image" Target="../media/image9.jpeg"/><Relationship Id="rId5" Type="http://schemas.openxmlformats.org/officeDocument/2006/relationships/hyperlink" Target="http://www.grandmasgraphics.com/graphics/golden/golden189.jpg" TargetMode="Externa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hyperlink" Target="http://www.pathguy.com/midsummerpic.jpg"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a:xfrm>
            <a:off x="461078" y="914400"/>
            <a:ext cx="8318034" cy="5663089"/>
          </a:xfrm>
          <a:prstGeom prst="rect">
            <a:avLst/>
          </a:prstGeom>
          <a:noFill/>
        </p:spPr>
        <p:txBody>
          <a:bodyPr>
            <a:spAutoFit/>
          </a:bodyPr>
          <a:lstStyle/>
          <a:p>
            <a:pPr algn="ctr" eaLnBrk="1" hangingPunct="1">
              <a:defRPr/>
            </a:pPr>
            <a:r>
              <a:rPr lang="en-US" sz="44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A Midsummer Night’s Dream</a:t>
            </a:r>
          </a:p>
          <a:p>
            <a:pPr algn="ctr" eaLnBrk="1" hangingPunct="1">
              <a:defRPr/>
            </a:pPr>
            <a:r>
              <a:rPr lang="en-US" sz="44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William Shakespeare</a:t>
            </a:r>
          </a:p>
          <a:p>
            <a:pPr algn="ctr" eaLnBrk="1" hangingPunct="1">
              <a:defRPr/>
            </a:pPr>
            <a:r>
              <a:rPr lang="en-US" sz="44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Presentation by,</a:t>
            </a:r>
          </a:p>
          <a:p>
            <a:pPr algn="ctr" eaLnBrk="1" hangingPunct="1">
              <a:defRPr/>
            </a:pPr>
            <a:r>
              <a:rPr lang="en-US" sz="4400" b="1" dirty="0" err="1">
                <a:ln w="13462">
                  <a:solidFill>
                    <a:schemeClr val="bg1"/>
                  </a:solidFill>
                  <a:prstDash val="solid"/>
                </a:ln>
                <a:solidFill>
                  <a:schemeClr val="tx1">
                    <a:lumMod val="85000"/>
                    <a:lumOff val="15000"/>
                  </a:schemeClr>
                </a:solidFill>
                <a:effectLst>
                  <a:outerShdw dist="38100" dir="2700000" algn="bl" rotWithShape="0">
                    <a:schemeClr val="accent5"/>
                  </a:outerShdw>
                </a:effectLst>
              </a:rPr>
              <a:t>G.Sowdambika</a:t>
            </a:r>
            <a:endParaRPr lang="en-US" sz="44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a:p>
            <a:pPr algn="ctr" eaLnBrk="1" hangingPunct="1">
              <a:defRPr/>
            </a:pPr>
            <a:r>
              <a:rPr lang="en-US" sz="44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Guest Lecturer</a:t>
            </a:r>
          </a:p>
          <a:p>
            <a:pPr algn="ctr" eaLnBrk="1" hangingPunct="1">
              <a:defRPr/>
            </a:pPr>
            <a:r>
              <a:rPr lang="en-US" sz="44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English Department(SF)</a:t>
            </a:r>
          </a:p>
          <a:p>
            <a:pPr algn="ctr" eaLnBrk="1" hangingPunct="1">
              <a:defRPr/>
            </a:pPr>
            <a:r>
              <a:rPr lang="en-US" sz="4400" b="1" dirty="0" err="1">
                <a:ln w="13462">
                  <a:solidFill>
                    <a:schemeClr val="bg1"/>
                  </a:solidFill>
                  <a:prstDash val="solid"/>
                </a:ln>
                <a:solidFill>
                  <a:schemeClr val="tx1">
                    <a:lumMod val="85000"/>
                    <a:lumOff val="15000"/>
                  </a:schemeClr>
                </a:solidFill>
                <a:effectLst>
                  <a:outerShdw dist="38100" dir="2700000" algn="bl" rotWithShape="0">
                    <a:schemeClr val="accent5"/>
                  </a:outerShdw>
                </a:effectLst>
              </a:rPr>
              <a:t>C.P.A.College,Bodinayakanur</a:t>
            </a:r>
            <a:endParaRPr lang="en-US" sz="44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a:p>
            <a:pPr algn="ctr" eaLnBrk="1" hangingPunct="1">
              <a:defRPr/>
            </a:pPr>
            <a:endParaRPr lang="en-US" sz="54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p:txBody>
          <a:bodyPr/>
          <a:lstStyle/>
          <a:p>
            <a:r>
              <a:rPr lang="en-US" smtClean="0"/>
              <a:t>What was Midsummer Night’s eve?</a:t>
            </a:r>
          </a:p>
        </p:txBody>
      </p:sp>
      <p:sp>
        <p:nvSpPr>
          <p:cNvPr id="4099" name="Content Placeholder 2"/>
          <p:cNvSpPr>
            <a:spLocks noGrp="1"/>
          </p:cNvSpPr>
          <p:nvPr>
            <p:ph idx="1"/>
          </p:nvPr>
        </p:nvSpPr>
        <p:spPr/>
        <p:txBody>
          <a:bodyPr/>
          <a:lstStyle/>
          <a:p>
            <a:r>
              <a:rPr lang="en-US" smtClean="0"/>
              <a:t>Midsummer's Eve has been celebrated since   ancient times. </a:t>
            </a:r>
          </a:p>
          <a:p>
            <a:r>
              <a:rPr lang="en-US" smtClean="0"/>
              <a:t>It occurs on the summer solstice – around June 24.</a:t>
            </a:r>
          </a:p>
          <a:p>
            <a:r>
              <a:rPr lang="en-US" smtClean="0"/>
              <a:t>Plants that bloom at this time were believed to have miraculous healing powers.</a:t>
            </a:r>
          </a:p>
          <a:p>
            <a:r>
              <a:rPr lang="en-US" smtClean="0"/>
              <a:t>Bonfires were lit to protect against evil spirits.</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 Box 5"/>
          <p:cNvSpPr txBox="1">
            <a:spLocks noChangeArrowheads="1"/>
          </p:cNvSpPr>
          <p:nvPr/>
        </p:nvSpPr>
        <p:spPr bwMode="auto">
          <a:xfrm>
            <a:off x="304800" y="1371600"/>
            <a:ext cx="8534400" cy="915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sz="1800" i="1">
                <a:latin typeface="Arial" panose="020B0604020202020204" pitchFamily="34" charset="0"/>
              </a:rPr>
              <a:t>A Midsummer Night's Dream</a:t>
            </a:r>
            <a:r>
              <a:rPr lang="en-US" sz="1800" b="1">
                <a:latin typeface="Arial" panose="020B0604020202020204" pitchFamily="34" charset="0"/>
              </a:rPr>
              <a:t> is a </a:t>
            </a:r>
            <a:r>
              <a:rPr lang="en-US" sz="1800" b="1" u="sng">
                <a:solidFill>
                  <a:srgbClr val="FF0000"/>
                </a:solidFill>
                <a:latin typeface="Arial" panose="020B0604020202020204" pitchFamily="34" charset="0"/>
              </a:rPr>
              <a:t>romantic comedy</a:t>
            </a:r>
            <a:r>
              <a:rPr lang="en-US" sz="1800" b="1">
                <a:latin typeface="Arial" panose="020B0604020202020204" pitchFamily="34" charset="0"/>
              </a:rPr>
              <a:t> which portrays the adventures of four young Athenian lovers and a group of amateur actors in a moonlit forest, and their interactions with the fairies who inhabit it.</a:t>
            </a:r>
          </a:p>
        </p:txBody>
      </p:sp>
      <p:sp>
        <p:nvSpPr>
          <p:cNvPr id="5123" name="Text Box 6"/>
          <p:cNvSpPr txBox="1">
            <a:spLocks noChangeArrowheads="1"/>
          </p:cNvSpPr>
          <p:nvPr/>
        </p:nvSpPr>
        <p:spPr bwMode="auto">
          <a:xfrm>
            <a:off x="609600" y="1828800"/>
            <a:ext cx="41148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endParaRPr lang="en-US" sz="1800" b="1">
              <a:latin typeface="Arial" panose="020B0604020202020204" pitchFamily="34" charset="0"/>
            </a:endParaRPr>
          </a:p>
        </p:txBody>
      </p:sp>
      <p:pic>
        <p:nvPicPr>
          <p:cNvPr id="5124" name="Picture 10" descr="a_midsummer_nights_drea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92813" y="2362200"/>
            <a:ext cx="3151187" cy="4495800"/>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pic>
      <p:sp>
        <p:nvSpPr>
          <p:cNvPr id="5125" name="Text Box 11"/>
          <p:cNvSpPr txBox="1">
            <a:spLocks noChangeArrowheads="1"/>
          </p:cNvSpPr>
          <p:nvPr/>
        </p:nvSpPr>
        <p:spPr bwMode="auto">
          <a:xfrm>
            <a:off x="381000" y="2438400"/>
            <a:ext cx="5334000" cy="4117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buFontTx/>
              <a:buNone/>
            </a:pPr>
            <a:r>
              <a:rPr lang="en-US" sz="1800" b="1" u="sng">
                <a:solidFill>
                  <a:srgbClr val="FF0000"/>
                </a:solidFill>
                <a:latin typeface="Arial" panose="020B0604020202020204" pitchFamily="34" charset="0"/>
              </a:rPr>
              <a:t>Comedy</a:t>
            </a:r>
            <a:r>
              <a:rPr lang="en-US" sz="1800" b="1" u="sng">
                <a:latin typeface="Arial" panose="020B0604020202020204" pitchFamily="34" charset="0"/>
              </a:rPr>
              <a:t> </a:t>
            </a:r>
            <a:r>
              <a:rPr lang="en-US" sz="1800" b="1">
                <a:latin typeface="Arial" panose="020B0604020202020204" pitchFamily="34" charset="0"/>
              </a:rPr>
              <a:t>- in simple terms means that the play will end happily</a:t>
            </a:r>
          </a:p>
          <a:p>
            <a:pPr eaLnBrk="1" hangingPunct="1">
              <a:buFontTx/>
              <a:buNone/>
            </a:pPr>
            <a:r>
              <a:rPr lang="en-US" sz="1800" b="1" u="sng">
                <a:solidFill>
                  <a:srgbClr val="FF0000"/>
                </a:solidFill>
                <a:latin typeface="Arial" panose="020B0604020202020204" pitchFamily="34" charset="0"/>
              </a:rPr>
              <a:t>Ro</a:t>
            </a:r>
            <a:r>
              <a:rPr lang="en-US" sz="1800" b="1" i="1" u="sng">
                <a:solidFill>
                  <a:srgbClr val="FF0000"/>
                </a:solidFill>
                <a:latin typeface="Arial" panose="020B0604020202020204" pitchFamily="34" charset="0"/>
              </a:rPr>
              <a:t>mantic comedy</a:t>
            </a:r>
            <a:r>
              <a:rPr lang="en-US" sz="1800" b="1" i="1">
                <a:latin typeface="Arial" panose="020B0604020202020204" pitchFamily="34" charset="0"/>
              </a:rPr>
              <a:t> is usually based on a mix-up in events or identities. Shakespeare’s comedies often move towards tragedies (a death or lack of of resoluti</a:t>
            </a:r>
            <a:r>
              <a:rPr lang="en-US" sz="1800" b="1">
                <a:latin typeface="Arial" panose="020B0604020202020204" pitchFamily="34" charset="0"/>
              </a:rPr>
              <a:t>on) but are resolved in the nick of time.</a:t>
            </a:r>
          </a:p>
          <a:p>
            <a:pPr lvl="1" eaLnBrk="1" hangingPunct="1">
              <a:buFontTx/>
              <a:buNone/>
            </a:pPr>
            <a:r>
              <a:rPr lang="en-US" sz="3200" b="1">
                <a:latin typeface="Arial" panose="020B0604020202020204" pitchFamily="34" charset="0"/>
                <a:sym typeface="Wingdings" panose="05000000000000000000" pitchFamily="2" charset="2"/>
              </a:rPr>
              <a:t> </a:t>
            </a:r>
            <a:r>
              <a:rPr lang="en-US" sz="1800" b="1">
                <a:latin typeface="Arial" panose="020B0604020202020204" pitchFamily="34" charset="0"/>
              </a:rPr>
              <a:t>Comedy – despair to happiness</a:t>
            </a:r>
          </a:p>
          <a:p>
            <a:pPr lvl="1" eaLnBrk="1" hangingPunct="1">
              <a:buFontTx/>
              <a:buNone/>
            </a:pPr>
            <a:r>
              <a:rPr lang="en-US" sz="3200" b="1">
                <a:latin typeface="Arial" panose="020B0604020202020204" pitchFamily="34" charset="0"/>
                <a:sym typeface="Wingdings" panose="05000000000000000000" pitchFamily="2" charset="2"/>
              </a:rPr>
              <a:t> </a:t>
            </a:r>
            <a:r>
              <a:rPr lang="en-US" sz="1800" b="1">
                <a:latin typeface="Arial" panose="020B0604020202020204" pitchFamily="34" charset="0"/>
              </a:rPr>
              <a:t>Tragedy – happiness to despair</a:t>
            </a:r>
            <a:br>
              <a:rPr lang="en-US" sz="1800" b="1">
                <a:latin typeface="Arial" panose="020B0604020202020204" pitchFamily="34" charset="0"/>
              </a:rPr>
            </a:br>
            <a:endParaRPr lang="en-US" sz="1800" b="1">
              <a:latin typeface="Arial" panose="020B0604020202020204" pitchFamily="34" charset="0"/>
            </a:endParaRPr>
          </a:p>
          <a:p>
            <a:pPr lvl="1" eaLnBrk="1" hangingPunct="1">
              <a:buFontTx/>
              <a:buNone/>
            </a:pPr>
            <a:r>
              <a:rPr lang="en-US" sz="1800" b="1">
                <a:latin typeface="Arial" panose="020B0604020202020204" pitchFamily="34" charset="0"/>
              </a:rPr>
              <a:t>Shakespeare’s comedies often end with a wedding.</a:t>
            </a:r>
            <a:endParaRPr lang="en-US" sz="2400" b="1">
              <a:latin typeface="Arial" panose="020B0604020202020204" pitchFamily="34" charset="0"/>
            </a:endParaRPr>
          </a:p>
        </p:txBody>
      </p:sp>
      <p:sp>
        <p:nvSpPr>
          <p:cNvPr id="5126" name="Text Box 12"/>
          <p:cNvSpPr txBox="1">
            <a:spLocks noChangeArrowheads="1"/>
          </p:cNvSpPr>
          <p:nvPr/>
        </p:nvSpPr>
        <p:spPr bwMode="auto">
          <a:xfrm>
            <a:off x="533400" y="381000"/>
            <a:ext cx="73914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sz="2400" b="1" i="1">
                <a:solidFill>
                  <a:srgbClr val="FF0000"/>
                </a:solidFill>
                <a:latin typeface="Arial" panose="020B0604020202020204" pitchFamily="34" charset="0"/>
              </a:rPr>
              <a:t>A Midsummer Night’s</a:t>
            </a:r>
            <a:r>
              <a:rPr lang="en-US" sz="2400" b="1">
                <a:solidFill>
                  <a:srgbClr val="FF0000"/>
                </a:solidFill>
                <a:latin typeface="Arial" panose="020B0604020202020204" pitchFamily="34" charset="0"/>
              </a:rPr>
              <a:t> </a:t>
            </a:r>
            <a:r>
              <a:rPr lang="en-US" sz="2400" b="1" i="1">
                <a:solidFill>
                  <a:srgbClr val="FF0000"/>
                </a:solidFill>
                <a:latin typeface="Arial" panose="020B0604020202020204" pitchFamily="34" charset="0"/>
              </a:rPr>
              <a:t>Dream</a:t>
            </a:r>
            <a:r>
              <a:rPr lang="en-US" sz="2400" b="1">
                <a:latin typeface="Arial" panose="020B0604020202020204" pitchFamily="34" charset="0"/>
              </a:rPr>
              <a:t> was written by William Shakespeare in approximately 1595.</a:t>
            </a:r>
            <a:endParaRPr lang="en-US" sz="2400">
              <a:latin typeface="Arial" panose="020B0604020202020204"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ext Box 2"/>
          <p:cNvSpPr txBox="1">
            <a:spLocks noChangeArrowheads="1"/>
          </p:cNvSpPr>
          <p:nvPr/>
        </p:nvSpPr>
        <p:spPr bwMode="auto">
          <a:xfrm>
            <a:off x="381000" y="1371600"/>
            <a:ext cx="838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endParaRPr lang="en-US" sz="2400">
              <a:latin typeface="Times New Roman" panose="02020603050405020304" pitchFamily="18" charset="0"/>
            </a:endParaRPr>
          </a:p>
        </p:txBody>
      </p:sp>
      <p:sp>
        <p:nvSpPr>
          <p:cNvPr id="6147" name="Text Box 3"/>
          <p:cNvSpPr txBox="1">
            <a:spLocks noChangeArrowheads="1"/>
          </p:cNvSpPr>
          <p:nvPr/>
        </p:nvSpPr>
        <p:spPr bwMode="auto">
          <a:xfrm>
            <a:off x="304800" y="1524000"/>
            <a:ext cx="5867400" cy="5722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sz="1800" i="1">
                <a:latin typeface="Arial" panose="020B0604020202020204" pitchFamily="34" charset="0"/>
              </a:rPr>
              <a:t>A Midsummer Night's Dream</a:t>
            </a:r>
            <a:r>
              <a:rPr lang="en-US" sz="1800" b="1">
                <a:latin typeface="Arial" panose="020B0604020202020204" pitchFamily="34" charset="0"/>
              </a:rPr>
              <a:t>  is unusual among Shakespeare's plays in lacking a specific written source for its plot. </a:t>
            </a:r>
            <a:br>
              <a:rPr lang="en-US" sz="1800" b="1">
                <a:latin typeface="Arial" panose="020B0604020202020204" pitchFamily="34" charset="0"/>
              </a:rPr>
            </a:br>
            <a:r>
              <a:rPr lang="en-US" sz="1800" b="1">
                <a:latin typeface="Arial" panose="020B0604020202020204" pitchFamily="34" charset="0"/>
              </a:rPr>
              <a:t>Shakespeare, however may have used other sources for inspiration.</a:t>
            </a:r>
          </a:p>
          <a:p>
            <a:pPr eaLnBrk="1" hangingPunct="1">
              <a:spcBef>
                <a:spcPct val="50000"/>
              </a:spcBef>
              <a:buFontTx/>
              <a:buNone/>
            </a:pPr>
            <a:r>
              <a:rPr lang="en-US" sz="1800" b="1">
                <a:latin typeface="Arial" panose="020B0604020202020204" pitchFamily="34" charset="0"/>
              </a:rPr>
              <a:t>The wedding of Theseus and Hippolyta was described in Chaucer's "Knight's Tale" and elsewhere.</a:t>
            </a:r>
          </a:p>
          <a:p>
            <a:pPr eaLnBrk="1" hangingPunct="1">
              <a:spcBef>
                <a:spcPct val="50000"/>
              </a:spcBef>
              <a:buFontTx/>
              <a:buNone/>
            </a:pPr>
            <a:r>
              <a:rPr lang="en-US" sz="1800" b="1">
                <a:latin typeface="Arial" panose="020B0604020202020204" pitchFamily="34" charset="0"/>
              </a:rPr>
              <a:t>The theme of a daughter who wants to marry against her father's desires was a common theme in Roman comedy and shares similarities with Shakespeare’s tragic play </a:t>
            </a:r>
            <a:r>
              <a:rPr lang="en-US" sz="1800" i="1">
                <a:latin typeface="Arial" panose="020B0604020202020204" pitchFamily="34" charset="0"/>
              </a:rPr>
              <a:t>Romeo and Juliet</a:t>
            </a:r>
            <a:r>
              <a:rPr lang="en-US" sz="1800" b="1">
                <a:latin typeface="Arial" panose="020B0604020202020204" pitchFamily="34" charset="0"/>
              </a:rPr>
              <a:t>. </a:t>
            </a:r>
          </a:p>
          <a:p>
            <a:pPr eaLnBrk="1" hangingPunct="1">
              <a:spcBef>
                <a:spcPct val="50000"/>
              </a:spcBef>
              <a:buFontTx/>
              <a:buNone/>
            </a:pPr>
            <a:r>
              <a:rPr lang="en-US" sz="1800" b="1">
                <a:latin typeface="Arial" panose="020B0604020202020204" pitchFamily="34" charset="0"/>
              </a:rPr>
              <a:t>Bottom and his friends are caricatures of the amateur players of the time and they satirize many of the theatrical conventions of the time; for example, using young men to play the roles of women. </a:t>
            </a:r>
          </a:p>
          <a:p>
            <a:pPr eaLnBrk="1" hangingPunct="1">
              <a:spcBef>
                <a:spcPct val="50000"/>
              </a:spcBef>
              <a:buFontTx/>
              <a:buNone/>
            </a:pPr>
            <a:endParaRPr lang="en-US" sz="2400">
              <a:latin typeface="Times New Roman" panose="02020603050405020304" pitchFamily="18" charset="0"/>
            </a:endParaRPr>
          </a:p>
        </p:txBody>
      </p:sp>
      <p:sp>
        <p:nvSpPr>
          <p:cNvPr id="6148" name="WordArt 4"/>
          <p:cNvSpPr>
            <a:spLocks noChangeArrowheads="1" noChangeShapeType="1" noTextEdit="1"/>
          </p:cNvSpPr>
          <p:nvPr/>
        </p:nvSpPr>
        <p:spPr bwMode="auto">
          <a:xfrm>
            <a:off x="1676400" y="381000"/>
            <a:ext cx="5943600" cy="990600"/>
          </a:xfrm>
          <a:prstGeom prst="rect">
            <a:avLst/>
          </a:prstGeom>
        </p:spPr>
        <p:txBody>
          <a:bodyPr wrap="none" fromWordArt="1">
            <a:prstTxWarp prst="textPlain">
              <a:avLst>
                <a:gd name="adj" fmla="val 50000"/>
              </a:avLst>
            </a:prstTxWarp>
          </a:bodyPr>
          <a:lstStyle/>
          <a:p>
            <a:pPr algn="ctr"/>
            <a:r>
              <a:rPr lang="en-US" sz="3600" kern="10">
                <a:ln w="47625">
                  <a:solidFill>
                    <a:srgbClr val="000080"/>
                  </a:solidFill>
                  <a:round/>
                  <a:headEnd/>
                  <a:tailEnd/>
                </a:ln>
                <a:solidFill>
                  <a:srgbClr val="99CCFF"/>
                </a:solidFill>
                <a:latin typeface="Arial Black" panose="020B0A04020102020204" pitchFamily="34" charset="0"/>
              </a:rPr>
              <a:t>Background Notes:</a:t>
            </a:r>
          </a:p>
        </p:txBody>
      </p:sp>
      <p:pic>
        <p:nvPicPr>
          <p:cNvPr id="6149" name="Picture 6" descr="http://students.ed.uiuc.edu/bach/rnj24/pictures/lieen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24600" y="1828800"/>
            <a:ext cx="2465388" cy="1890713"/>
          </a:xfrm>
          <a:prstGeom prst="rect">
            <a:avLst/>
          </a:prstGeom>
          <a:noFill/>
          <a:ln w="38100">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6150" name="Picture 8" descr="http://www.spartacus.schoolnet.co.uk/TUDtheatre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10313" y="4495800"/>
            <a:ext cx="2833687" cy="1976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ext Box 3"/>
          <p:cNvSpPr txBox="1">
            <a:spLocks noChangeArrowheads="1"/>
          </p:cNvSpPr>
          <p:nvPr/>
        </p:nvSpPr>
        <p:spPr bwMode="auto">
          <a:xfrm>
            <a:off x="457200" y="914400"/>
            <a:ext cx="5486400" cy="4291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sz="2400" b="1">
                <a:latin typeface="Arial" panose="020B0604020202020204" pitchFamily="34" charset="0"/>
              </a:rPr>
              <a:t>History indicates the prior to Elizabethan times, fairies were considered evil spirits who stole children and sacrificed them to the devil. Shakespeare, along with other writers, redefined fairies during this time period, turning them into gentle, albeit mischievous, spirits. </a:t>
            </a:r>
            <a:br>
              <a:rPr lang="en-US" sz="2400" b="1">
                <a:latin typeface="Arial" panose="020B0604020202020204" pitchFamily="34" charset="0"/>
              </a:rPr>
            </a:br>
            <a:r>
              <a:rPr lang="en-US" sz="2400" b="1">
                <a:latin typeface="Arial" panose="020B0604020202020204" pitchFamily="34" charset="0"/>
              </a:rPr>
              <a:t>Puck, for example, brags about his ability to perform harmless pranks.</a:t>
            </a:r>
          </a:p>
          <a:p>
            <a:pPr eaLnBrk="1" hangingPunct="1">
              <a:spcBef>
                <a:spcPct val="50000"/>
              </a:spcBef>
              <a:buFontTx/>
              <a:buNone/>
            </a:pPr>
            <a:endParaRPr lang="en-US" sz="2400" b="1">
              <a:latin typeface="Arial" panose="020B0604020202020204" pitchFamily="34" charset="0"/>
            </a:endParaRPr>
          </a:p>
        </p:txBody>
      </p:sp>
      <p:sp>
        <p:nvSpPr>
          <p:cNvPr id="7171" name="Text Box 4"/>
          <p:cNvSpPr txBox="1">
            <a:spLocks noChangeArrowheads="1"/>
          </p:cNvSpPr>
          <p:nvPr/>
        </p:nvSpPr>
        <p:spPr bwMode="auto">
          <a:xfrm>
            <a:off x="533400" y="5029200"/>
            <a:ext cx="7620000" cy="1552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sz="2400" b="1">
                <a:latin typeface="Arial" panose="020B0604020202020204" pitchFamily="34" charset="0"/>
              </a:rPr>
              <a:t>The title draws on the summer solstice, Midsummer Eve, occurring June 23 and marked by holiday partying and tales of fairies and temporary insanity.</a:t>
            </a:r>
          </a:p>
        </p:txBody>
      </p:sp>
      <p:pic>
        <p:nvPicPr>
          <p:cNvPr id="7172" name="Picture 7" descr="http://www.icybrian.com/flavors/data/media/141/fairie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24600" y="2438400"/>
            <a:ext cx="1882775"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3" name="Picture 9" descr="http://www.baxaart.com/artchives/VeryScaryFairies/vsf_portfolio-image.jpg"/>
          <p:cNvPicPr>
            <a:picLocks noChangeAspect="1" noChangeArrowheads="1"/>
          </p:cNvPicPr>
          <p:nvPr/>
        </p:nvPicPr>
        <p:blipFill>
          <a:blip r:embed="rId3">
            <a:extLst>
              <a:ext uri="{28A0092B-C50C-407E-A947-70E740481C1C}">
                <a14:useLocalDpi xmlns:a14="http://schemas.microsoft.com/office/drawing/2010/main" val="0"/>
              </a:ext>
            </a:extLst>
          </a:blip>
          <a:srcRect r="-154" b="26"/>
          <a:stretch>
            <a:fillRect/>
          </a:stretch>
        </p:blipFill>
        <p:spPr bwMode="auto">
          <a:xfrm>
            <a:off x="6553200" y="228600"/>
            <a:ext cx="1295400" cy="2276475"/>
          </a:xfrm>
          <a:prstGeom prst="rect">
            <a:avLst/>
          </a:prstGeom>
          <a:noFill/>
          <a:ln w="38100">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7174" name="Line 10"/>
          <p:cNvSpPr>
            <a:spLocks noChangeShapeType="1"/>
          </p:cNvSpPr>
          <p:nvPr/>
        </p:nvSpPr>
        <p:spPr bwMode="auto">
          <a:xfrm flipV="1">
            <a:off x="5105400" y="1219200"/>
            <a:ext cx="1219200" cy="22860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r>
              <a:rPr lang="en-US" smtClean="0"/>
              <a:t>The main plot</a:t>
            </a:r>
          </a:p>
        </p:txBody>
      </p:sp>
      <p:sp>
        <p:nvSpPr>
          <p:cNvPr id="3" name="Content Placeholder 2"/>
          <p:cNvSpPr>
            <a:spLocks noGrp="1"/>
          </p:cNvSpPr>
          <p:nvPr>
            <p:ph idx="1"/>
          </p:nvPr>
        </p:nvSpPr>
        <p:spPr/>
        <p:txBody>
          <a:bodyPr rtlCol="0">
            <a:normAutofit fontScale="92500"/>
          </a:bodyPr>
          <a:lstStyle/>
          <a:p>
            <a:pPr eaLnBrk="1" fontAlgn="auto" hangingPunct="1">
              <a:spcAft>
                <a:spcPts val="0"/>
              </a:spcAft>
              <a:defRPr/>
            </a:pPr>
            <a:r>
              <a:rPr lang="en-US" dirty="0" err="1" smtClean="0"/>
              <a:t>Theseus</a:t>
            </a:r>
            <a:r>
              <a:rPr lang="en-US" dirty="0" smtClean="0"/>
              <a:t> (the Duke of Athens) is getting married to </a:t>
            </a:r>
            <a:r>
              <a:rPr lang="en-US" dirty="0" err="1" smtClean="0"/>
              <a:t>Hippolyta</a:t>
            </a:r>
            <a:r>
              <a:rPr lang="en-US" dirty="0" smtClean="0"/>
              <a:t>. </a:t>
            </a:r>
          </a:p>
          <a:p>
            <a:pPr eaLnBrk="1" fontAlgn="auto" hangingPunct="1">
              <a:spcAft>
                <a:spcPts val="0"/>
              </a:spcAft>
              <a:defRPr/>
            </a:pPr>
            <a:r>
              <a:rPr lang="en-US" dirty="0" err="1" smtClean="0"/>
              <a:t>Theseus</a:t>
            </a:r>
            <a:r>
              <a:rPr lang="en-US" dirty="0" smtClean="0"/>
              <a:t> hears </a:t>
            </a:r>
            <a:r>
              <a:rPr lang="en-US" dirty="0" err="1" smtClean="0"/>
              <a:t>Egeus</a:t>
            </a:r>
            <a:r>
              <a:rPr lang="en-US" dirty="0" smtClean="0"/>
              <a:t>’ complaint that his daughter, </a:t>
            </a:r>
            <a:r>
              <a:rPr lang="en-US" dirty="0" err="1" smtClean="0"/>
              <a:t>Hermia</a:t>
            </a:r>
            <a:r>
              <a:rPr lang="en-US" dirty="0" smtClean="0"/>
              <a:t> refuses to marry the man he has chosen for her. </a:t>
            </a:r>
            <a:r>
              <a:rPr lang="en-US" dirty="0" err="1" smtClean="0"/>
              <a:t>Theseus</a:t>
            </a:r>
            <a:r>
              <a:rPr lang="en-US" dirty="0" smtClean="0"/>
              <a:t> tells </a:t>
            </a:r>
            <a:r>
              <a:rPr lang="en-US" dirty="0" err="1" smtClean="0"/>
              <a:t>Egeus</a:t>
            </a:r>
            <a:r>
              <a:rPr lang="en-US" dirty="0" smtClean="0"/>
              <a:t> that she must marry Demetrius or choose between death and becoming a nun.</a:t>
            </a:r>
          </a:p>
          <a:p>
            <a:pPr eaLnBrk="1" fontAlgn="auto" hangingPunct="1">
              <a:spcAft>
                <a:spcPts val="0"/>
              </a:spcAft>
              <a:defRPr/>
            </a:pPr>
            <a:r>
              <a:rPr lang="en-US" dirty="0" smtClean="0"/>
              <a:t>A group of workmen is planning to perform a play in honor of </a:t>
            </a:r>
            <a:r>
              <a:rPr lang="en-US" dirty="0" err="1" smtClean="0"/>
              <a:t>Theseus</a:t>
            </a:r>
            <a:r>
              <a:rPr lang="en-US" dirty="0" smtClean="0"/>
              <a:t> and </a:t>
            </a:r>
            <a:r>
              <a:rPr lang="en-US" dirty="0" err="1" smtClean="0"/>
              <a:t>Hippolyta’s</a:t>
            </a:r>
            <a:r>
              <a:rPr lang="en-US" dirty="0" smtClean="0"/>
              <a:t> wedding.</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3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30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30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30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30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30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ext Box 4"/>
          <p:cNvSpPr txBox="1">
            <a:spLocks noChangeArrowheads="1"/>
          </p:cNvSpPr>
          <p:nvPr/>
        </p:nvSpPr>
        <p:spPr bwMode="auto">
          <a:xfrm>
            <a:off x="381000" y="457200"/>
            <a:ext cx="838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sz="2400" b="1">
                <a:latin typeface="Times New Roman" panose="02020603050405020304" pitchFamily="18" charset="0"/>
              </a:rPr>
              <a:t>THE THREE WORLDS  of</a:t>
            </a:r>
          </a:p>
        </p:txBody>
      </p:sp>
      <p:sp>
        <p:nvSpPr>
          <p:cNvPr id="9219" name="Text Box 5"/>
          <p:cNvSpPr txBox="1">
            <a:spLocks noChangeArrowheads="1"/>
          </p:cNvSpPr>
          <p:nvPr/>
        </p:nvSpPr>
        <p:spPr bwMode="auto">
          <a:xfrm>
            <a:off x="3429000" y="3200400"/>
            <a:ext cx="5334000" cy="2932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sz="2400" b="1">
                <a:latin typeface="Arial" panose="020B0604020202020204" pitchFamily="34" charset="0"/>
              </a:rPr>
              <a:t>1.  </a:t>
            </a:r>
            <a:r>
              <a:rPr lang="en-US" sz="2400" b="1" u="sng">
                <a:latin typeface="Arial" panose="020B0604020202020204" pitchFamily="34" charset="0"/>
              </a:rPr>
              <a:t>THE ATHENIANS</a:t>
            </a:r>
            <a:r>
              <a:rPr lang="en-US" sz="2400" b="1">
                <a:latin typeface="Arial" panose="020B0604020202020204" pitchFamily="34" charset="0"/>
              </a:rPr>
              <a:t>:</a:t>
            </a:r>
          </a:p>
          <a:p>
            <a:pPr eaLnBrk="1" hangingPunct="1">
              <a:spcBef>
                <a:spcPct val="50000"/>
              </a:spcBef>
              <a:buFontTx/>
              <a:buNone/>
            </a:pPr>
            <a:r>
              <a:rPr lang="en-US" sz="1800" b="1">
                <a:latin typeface="Arial" panose="020B0604020202020204" pitchFamily="34" charset="0"/>
              </a:rPr>
              <a:t>  </a:t>
            </a:r>
            <a:r>
              <a:rPr lang="en-US" sz="1800" b="1">
                <a:latin typeface="Arial" panose="020B0604020202020204" pitchFamily="34" charset="0"/>
                <a:cs typeface="Times New Roman" panose="02020603050405020304" pitchFamily="18" charset="0"/>
              </a:rPr>
              <a:t>•  </a:t>
            </a:r>
            <a:r>
              <a:rPr lang="en-US" sz="1800" b="1">
                <a:latin typeface="Arial" panose="020B0604020202020204" pitchFamily="34" charset="0"/>
              </a:rPr>
              <a:t>Theseus and his bride, Hippolyta</a:t>
            </a:r>
            <a:br>
              <a:rPr lang="en-US" sz="1800" b="1">
                <a:latin typeface="Arial" panose="020B0604020202020204" pitchFamily="34" charset="0"/>
              </a:rPr>
            </a:br>
            <a:r>
              <a:rPr lang="en-US" sz="1800" b="1">
                <a:latin typeface="Arial" panose="020B0604020202020204" pitchFamily="34" charset="0"/>
              </a:rPr>
              <a:t>     (Theseus represents law and order.)</a:t>
            </a:r>
          </a:p>
          <a:p>
            <a:pPr eaLnBrk="1" hangingPunct="1">
              <a:spcBef>
                <a:spcPct val="50000"/>
              </a:spcBef>
              <a:buFontTx/>
              <a:buNone/>
            </a:pPr>
            <a:r>
              <a:rPr lang="en-US" sz="1800" b="1">
                <a:latin typeface="Arial" panose="020B0604020202020204" pitchFamily="34" charset="0"/>
              </a:rPr>
              <a:t>•   The four lovers: Hermia, Helena, Demetrius, </a:t>
            </a:r>
            <a:br>
              <a:rPr lang="en-US" sz="1800" b="1">
                <a:latin typeface="Arial" panose="020B0604020202020204" pitchFamily="34" charset="0"/>
              </a:rPr>
            </a:br>
            <a:r>
              <a:rPr lang="en-US" sz="1800" b="1">
                <a:latin typeface="Arial" panose="020B0604020202020204" pitchFamily="34" charset="0"/>
              </a:rPr>
              <a:t>    Lysander</a:t>
            </a:r>
            <a:br>
              <a:rPr lang="en-US" sz="1800" b="1">
                <a:latin typeface="Arial" panose="020B0604020202020204" pitchFamily="34" charset="0"/>
              </a:rPr>
            </a:br>
            <a:r>
              <a:rPr lang="en-US" sz="1800" b="1">
                <a:latin typeface="Arial" panose="020B0604020202020204" pitchFamily="34" charset="0"/>
              </a:rPr>
              <a:t>    (They represent adolescent rebellion.)</a:t>
            </a:r>
          </a:p>
          <a:p>
            <a:pPr eaLnBrk="1" hangingPunct="1">
              <a:spcBef>
                <a:spcPct val="50000"/>
              </a:spcBef>
              <a:buFontTx/>
              <a:buNone/>
            </a:pPr>
            <a:r>
              <a:rPr lang="en-US" sz="1800" b="1">
                <a:latin typeface="Arial" panose="020B0604020202020204" pitchFamily="34" charset="0"/>
              </a:rPr>
              <a:t>•  Egeus (Hermia’s father)</a:t>
            </a:r>
          </a:p>
          <a:p>
            <a:pPr eaLnBrk="1" hangingPunct="1">
              <a:spcBef>
                <a:spcPct val="50000"/>
              </a:spcBef>
              <a:buFontTx/>
              <a:buNone/>
            </a:pPr>
            <a:endParaRPr lang="en-US" sz="1800" b="1">
              <a:latin typeface="Arial" panose="020B0604020202020204" pitchFamily="34" charset="0"/>
            </a:endParaRPr>
          </a:p>
        </p:txBody>
      </p:sp>
      <p:sp>
        <p:nvSpPr>
          <p:cNvPr id="9220" name="Text Box 9"/>
          <p:cNvSpPr txBox="1">
            <a:spLocks noChangeArrowheads="1"/>
          </p:cNvSpPr>
          <p:nvPr/>
        </p:nvSpPr>
        <p:spPr bwMode="auto">
          <a:xfrm>
            <a:off x="2286000" y="5867400"/>
            <a:ext cx="65532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endParaRPr lang="en-US" sz="2000" b="1">
              <a:latin typeface="Arial" panose="020B0604020202020204" pitchFamily="34" charset="0"/>
            </a:endParaRPr>
          </a:p>
        </p:txBody>
      </p:sp>
      <p:pic>
        <p:nvPicPr>
          <p:cNvPr id="9221" name="Picture 16" descr="Lysander addressed her in terms of extravagant love and admiration.">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2438400"/>
            <a:ext cx="2362200" cy="1670050"/>
          </a:xfrm>
          <a:prstGeom prst="rect">
            <a:avLst/>
          </a:prstGeom>
          <a:noFill/>
          <a:ln w="38100">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9222" name="Picture 19" descr="http://lingo.uib.no/dream/images/mnd_300x112.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19400" y="762000"/>
            <a:ext cx="4114800" cy="1535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3" name="Picture 20" descr="Hermia and Helena now fell to high words together.">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8600" y="4419600"/>
            <a:ext cx="2819400" cy="1922463"/>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9224" name="Text Box 21"/>
          <p:cNvSpPr txBox="1">
            <a:spLocks noChangeArrowheads="1"/>
          </p:cNvSpPr>
          <p:nvPr/>
        </p:nvSpPr>
        <p:spPr bwMode="auto">
          <a:xfrm>
            <a:off x="3276600" y="6491288"/>
            <a:ext cx="52578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endParaRPr lang="en-US" sz="1800" b="1">
              <a:latin typeface="Arial" panose="020B0604020202020204"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pPr eaLnBrk="1" hangingPunct="1"/>
            <a:r>
              <a:rPr lang="en-US" smtClean="0"/>
              <a:t>There are three basic sub-plots</a:t>
            </a:r>
          </a:p>
        </p:txBody>
      </p:sp>
      <p:sp>
        <p:nvSpPr>
          <p:cNvPr id="13315" name="Content Placeholder 2"/>
          <p:cNvSpPr>
            <a:spLocks noGrp="1"/>
          </p:cNvSpPr>
          <p:nvPr>
            <p:ph idx="1"/>
          </p:nvPr>
        </p:nvSpPr>
        <p:spPr/>
        <p:txBody>
          <a:bodyPr/>
          <a:lstStyle/>
          <a:p>
            <a:pPr eaLnBrk="1" hangingPunct="1"/>
            <a:r>
              <a:rPr lang="en-US" b="1" smtClean="0"/>
              <a:t>Sub-plot A:  The Lovers</a:t>
            </a:r>
          </a:p>
          <a:p>
            <a:pPr lvl="1" eaLnBrk="1" hangingPunct="1"/>
            <a:r>
              <a:rPr lang="en-US" sz="2400" smtClean="0"/>
              <a:t>Hermia loves Lysander, but is being forced to marry Demetrius.</a:t>
            </a:r>
          </a:p>
          <a:p>
            <a:pPr lvl="1" eaLnBrk="1" hangingPunct="1"/>
            <a:r>
              <a:rPr lang="en-US" sz="2400" smtClean="0"/>
              <a:t>Demetrius loves Hermia, but she does not love him.</a:t>
            </a:r>
          </a:p>
          <a:p>
            <a:pPr lvl="1" eaLnBrk="1" hangingPunct="1"/>
            <a:r>
              <a:rPr lang="en-US" sz="2400" smtClean="0"/>
              <a:t>Helena loves Demetrius, but he no longer loves her.</a:t>
            </a:r>
          </a:p>
          <a:p>
            <a:pPr lvl="1" eaLnBrk="1" hangingPunct="1"/>
            <a:r>
              <a:rPr lang="en-US" sz="2400" smtClean="0"/>
              <a:t>Helena tells Demetrius that Hermia and Lysander plan to meet in the forest and run away together, hoping this will make him favor her.</a:t>
            </a:r>
          </a:p>
          <a:p>
            <a:pPr lvl="1" eaLnBrk="1" hangingPunct="1"/>
            <a:r>
              <a:rPr lang="en-US" sz="2400" smtClean="0"/>
              <a:t>Demetrius heads into the forest to find them.</a:t>
            </a:r>
          </a:p>
          <a:p>
            <a:pPr lvl="1" eaLnBrk="1" hangingPunct="1"/>
            <a:r>
              <a:rPr lang="en-US" sz="2400" smtClean="0"/>
              <a:t>Helena follows Demetrius into the forest.</a:t>
            </a:r>
          </a:p>
          <a:p>
            <a:pPr lvl="1" eaLnBrk="1" hangingPunct="1"/>
            <a:endParaRPr lang="en-US" smtClean="0"/>
          </a:p>
          <a:p>
            <a:pPr lvl="1" eaLnBrk="1" hangingPunct="1"/>
            <a:endParaRPr 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3315">
                                            <p:txEl>
                                              <p:pRg st="0" end="0"/>
                                            </p:txEl>
                                          </p:spTgt>
                                        </p:tgtEl>
                                        <p:attrNameLst>
                                          <p:attrName>style.visibility</p:attrName>
                                        </p:attrNameLst>
                                      </p:cBhvr>
                                      <p:to>
                                        <p:strVal val="visible"/>
                                      </p:to>
                                    </p:set>
                                    <p:anim calcmode="lin" valueType="num">
                                      <p:cBhvr additive="base">
                                        <p:cTn id="7" dur="5000" fill="hold"/>
                                        <p:tgtEl>
                                          <p:spTgt spid="13315">
                                            <p:txEl>
                                              <p:pRg st="0" end="0"/>
                                            </p:txEl>
                                          </p:spTgt>
                                        </p:tgtEl>
                                        <p:attrNameLst>
                                          <p:attrName>ppt_x</p:attrName>
                                        </p:attrNameLst>
                                      </p:cBhvr>
                                      <p:tavLst>
                                        <p:tav tm="0">
                                          <p:val>
                                            <p:strVal val="#ppt_x"/>
                                          </p:val>
                                        </p:tav>
                                        <p:tav tm="100000">
                                          <p:val>
                                            <p:strVal val="#ppt_x"/>
                                          </p:val>
                                        </p:tav>
                                      </p:tavLst>
                                    </p:anim>
                                    <p:anim calcmode="lin" valueType="num">
                                      <p:cBhvr additive="base">
                                        <p:cTn id="8" dur="5000" fill="hold"/>
                                        <p:tgtEl>
                                          <p:spTgt spid="13315">
                                            <p:txEl>
                                              <p:pRg st="0" end="0"/>
                                            </p:txEl>
                                          </p:spTgt>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5000"/>
                            </p:stCondLst>
                            <p:childTnLst>
                              <p:par>
                                <p:cTn id="10" presetID="2" presetClass="entr" presetSubtype="4" fill="hold" grpId="0" nodeType="afterEffect">
                                  <p:stCondLst>
                                    <p:cond delay="0"/>
                                  </p:stCondLst>
                                  <p:childTnLst>
                                    <p:set>
                                      <p:cBhvr>
                                        <p:cTn id="11" dur="1" fill="hold">
                                          <p:stCondLst>
                                            <p:cond delay="0"/>
                                          </p:stCondLst>
                                        </p:cTn>
                                        <p:tgtEl>
                                          <p:spTgt spid="13315">
                                            <p:txEl>
                                              <p:pRg st="1" end="1"/>
                                            </p:txEl>
                                          </p:spTgt>
                                        </p:tgtEl>
                                        <p:attrNameLst>
                                          <p:attrName>style.visibility</p:attrName>
                                        </p:attrNameLst>
                                      </p:cBhvr>
                                      <p:to>
                                        <p:strVal val="visible"/>
                                      </p:to>
                                    </p:set>
                                    <p:anim calcmode="lin" valueType="num">
                                      <p:cBhvr additive="base">
                                        <p:cTn id="12" dur="5000" fill="hold"/>
                                        <p:tgtEl>
                                          <p:spTgt spid="13315">
                                            <p:txEl>
                                              <p:pRg st="1" end="1"/>
                                            </p:txEl>
                                          </p:spTgt>
                                        </p:tgtEl>
                                        <p:attrNameLst>
                                          <p:attrName>ppt_x</p:attrName>
                                        </p:attrNameLst>
                                      </p:cBhvr>
                                      <p:tavLst>
                                        <p:tav tm="0">
                                          <p:val>
                                            <p:strVal val="#ppt_x"/>
                                          </p:val>
                                        </p:tav>
                                        <p:tav tm="100000">
                                          <p:val>
                                            <p:strVal val="#ppt_x"/>
                                          </p:val>
                                        </p:tav>
                                      </p:tavLst>
                                    </p:anim>
                                    <p:anim calcmode="lin" valueType="num">
                                      <p:cBhvr additive="base">
                                        <p:cTn id="13" dur="5000" fill="hold"/>
                                        <p:tgtEl>
                                          <p:spTgt spid="13315">
                                            <p:txEl>
                                              <p:pRg st="1" end="1"/>
                                            </p:txEl>
                                          </p:spTgt>
                                        </p:tgtEl>
                                        <p:attrNameLst>
                                          <p:attrName>ppt_y</p:attrName>
                                        </p:attrNameLst>
                                      </p:cBhvr>
                                      <p:tavLst>
                                        <p:tav tm="0">
                                          <p:val>
                                            <p:strVal val="1+#ppt_h/2"/>
                                          </p:val>
                                        </p:tav>
                                        <p:tav tm="100000">
                                          <p:val>
                                            <p:strVal val="#ppt_y"/>
                                          </p:val>
                                        </p:tav>
                                      </p:tavLst>
                                    </p:anim>
                                  </p:childTnLst>
                                </p:cTn>
                              </p:par>
                            </p:childTnLst>
                          </p:cTn>
                        </p:par>
                        <p:par>
                          <p:cTn id="14" fill="hold" nodeType="afterGroup">
                            <p:stCondLst>
                              <p:cond delay="10000"/>
                            </p:stCondLst>
                            <p:childTnLst>
                              <p:par>
                                <p:cTn id="15" presetID="2" presetClass="entr" presetSubtype="4" fill="hold" grpId="0" nodeType="afterEffect">
                                  <p:stCondLst>
                                    <p:cond delay="0"/>
                                  </p:stCondLst>
                                  <p:childTnLst>
                                    <p:set>
                                      <p:cBhvr>
                                        <p:cTn id="16" dur="1" fill="hold">
                                          <p:stCondLst>
                                            <p:cond delay="0"/>
                                          </p:stCondLst>
                                        </p:cTn>
                                        <p:tgtEl>
                                          <p:spTgt spid="13315">
                                            <p:txEl>
                                              <p:pRg st="2" end="2"/>
                                            </p:txEl>
                                          </p:spTgt>
                                        </p:tgtEl>
                                        <p:attrNameLst>
                                          <p:attrName>style.visibility</p:attrName>
                                        </p:attrNameLst>
                                      </p:cBhvr>
                                      <p:to>
                                        <p:strVal val="visible"/>
                                      </p:to>
                                    </p:set>
                                    <p:anim calcmode="lin" valueType="num">
                                      <p:cBhvr additive="base">
                                        <p:cTn id="17" dur="5000" fill="hold"/>
                                        <p:tgtEl>
                                          <p:spTgt spid="13315">
                                            <p:txEl>
                                              <p:pRg st="2" end="2"/>
                                            </p:txEl>
                                          </p:spTgt>
                                        </p:tgtEl>
                                        <p:attrNameLst>
                                          <p:attrName>ppt_x</p:attrName>
                                        </p:attrNameLst>
                                      </p:cBhvr>
                                      <p:tavLst>
                                        <p:tav tm="0">
                                          <p:val>
                                            <p:strVal val="#ppt_x"/>
                                          </p:val>
                                        </p:tav>
                                        <p:tav tm="100000">
                                          <p:val>
                                            <p:strVal val="#ppt_x"/>
                                          </p:val>
                                        </p:tav>
                                      </p:tavLst>
                                    </p:anim>
                                    <p:anim calcmode="lin" valueType="num">
                                      <p:cBhvr additive="base">
                                        <p:cTn id="18" dur="5000" fill="hold"/>
                                        <p:tgtEl>
                                          <p:spTgt spid="13315">
                                            <p:txEl>
                                              <p:pRg st="2" end="2"/>
                                            </p:txEl>
                                          </p:spTgt>
                                        </p:tgtEl>
                                        <p:attrNameLst>
                                          <p:attrName>ppt_y</p:attrName>
                                        </p:attrNameLst>
                                      </p:cBhvr>
                                      <p:tavLst>
                                        <p:tav tm="0">
                                          <p:val>
                                            <p:strVal val="1+#ppt_h/2"/>
                                          </p:val>
                                        </p:tav>
                                        <p:tav tm="100000">
                                          <p:val>
                                            <p:strVal val="#ppt_y"/>
                                          </p:val>
                                        </p:tav>
                                      </p:tavLst>
                                    </p:anim>
                                  </p:childTnLst>
                                </p:cTn>
                              </p:par>
                            </p:childTnLst>
                          </p:cTn>
                        </p:par>
                        <p:par>
                          <p:cTn id="19" fill="hold" nodeType="afterGroup">
                            <p:stCondLst>
                              <p:cond delay="15000"/>
                            </p:stCondLst>
                            <p:childTnLst>
                              <p:par>
                                <p:cTn id="20" presetID="2" presetClass="entr" presetSubtype="4" fill="hold" grpId="0" nodeType="afterEffect">
                                  <p:stCondLst>
                                    <p:cond delay="0"/>
                                  </p:stCondLst>
                                  <p:childTnLst>
                                    <p:set>
                                      <p:cBhvr>
                                        <p:cTn id="21" dur="1" fill="hold">
                                          <p:stCondLst>
                                            <p:cond delay="0"/>
                                          </p:stCondLst>
                                        </p:cTn>
                                        <p:tgtEl>
                                          <p:spTgt spid="13315">
                                            <p:txEl>
                                              <p:pRg st="3" end="3"/>
                                            </p:txEl>
                                          </p:spTgt>
                                        </p:tgtEl>
                                        <p:attrNameLst>
                                          <p:attrName>style.visibility</p:attrName>
                                        </p:attrNameLst>
                                      </p:cBhvr>
                                      <p:to>
                                        <p:strVal val="visible"/>
                                      </p:to>
                                    </p:set>
                                    <p:anim calcmode="lin" valueType="num">
                                      <p:cBhvr additive="base">
                                        <p:cTn id="22" dur="5000" fill="hold"/>
                                        <p:tgtEl>
                                          <p:spTgt spid="13315">
                                            <p:txEl>
                                              <p:pRg st="3" end="3"/>
                                            </p:txEl>
                                          </p:spTgt>
                                        </p:tgtEl>
                                        <p:attrNameLst>
                                          <p:attrName>ppt_x</p:attrName>
                                        </p:attrNameLst>
                                      </p:cBhvr>
                                      <p:tavLst>
                                        <p:tav tm="0">
                                          <p:val>
                                            <p:strVal val="#ppt_x"/>
                                          </p:val>
                                        </p:tav>
                                        <p:tav tm="100000">
                                          <p:val>
                                            <p:strVal val="#ppt_x"/>
                                          </p:val>
                                        </p:tav>
                                      </p:tavLst>
                                    </p:anim>
                                    <p:anim calcmode="lin" valueType="num">
                                      <p:cBhvr additive="base">
                                        <p:cTn id="23" dur="5000" fill="hold"/>
                                        <p:tgtEl>
                                          <p:spTgt spid="13315">
                                            <p:txEl>
                                              <p:pRg st="3" end="3"/>
                                            </p:txEl>
                                          </p:spTgt>
                                        </p:tgtEl>
                                        <p:attrNameLst>
                                          <p:attrName>ppt_y</p:attrName>
                                        </p:attrNameLst>
                                      </p:cBhvr>
                                      <p:tavLst>
                                        <p:tav tm="0">
                                          <p:val>
                                            <p:strVal val="1+#ppt_h/2"/>
                                          </p:val>
                                        </p:tav>
                                        <p:tav tm="100000">
                                          <p:val>
                                            <p:strVal val="#ppt_y"/>
                                          </p:val>
                                        </p:tav>
                                      </p:tavLst>
                                    </p:anim>
                                  </p:childTnLst>
                                </p:cTn>
                              </p:par>
                            </p:childTnLst>
                          </p:cTn>
                        </p:par>
                        <p:par>
                          <p:cTn id="24" fill="hold" nodeType="afterGroup">
                            <p:stCondLst>
                              <p:cond delay="20000"/>
                            </p:stCondLst>
                            <p:childTnLst>
                              <p:par>
                                <p:cTn id="25" presetID="2" presetClass="entr" presetSubtype="4" fill="hold" grpId="0" nodeType="afterEffect">
                                  <p:stCondLst>
                                    <p:cond delay="0"/>
                                  </p:stCondLst>
                                  <p:childTnLst>
                                    <p:set>
                                      <p:cBhvr>
                                        <p:cTn id="26" dur="1" fill="hold">
                                          <p:stCondLst>
                                            <p:cond delay="0"/>
                                          </p:stCondLst>
                                        </p:cTn>
                                        <p:tgtEl>
                                          <p:spTgt spid="13315">
                                            <p:txEl>
                                              <p:pRg st="4" end="4"/>
                                            </p:txEl>
                                          </p:spTgt>
                                        </p:tgtEl>
                                        <p:attrNameLst>
                                          <p:attrName>style.visibility</p:attrName>
                                        </p:attrNameLst>
                                      </p:cBhvr>
                                      <p:to>
                                        <p:strVal val="visible"/>
                                      </p:to>
                                    </p:set>
                                    <p:anim calcmode="lin" valueType="num">
                                      <p:cBhvr additive="base">
                                        <p:cTn id="27" dur="5000" fill="hold"/>
                                        <p:tgtEl>
                                          <p:spTgt spid="13315">
                                            <p:txEl>
                                              <p:pRg st="4" end="4"/>
                                            </p:txEl>
                                          </p:spTgt>
                                        </p:tgtEl>
                                        <p:attrNameLst>
                                          <p:attrName>ppt_x</p:attrName>
                                        </p:attrNameLst>
                                      </p:cBhvr>
                                      <p:tavLst>
                                        <p:tav tm="0">
                                          <p:val>
                                            <p:strVal val="#ppt_x"/>
                                          </p:val>
                                        </p:tav>
                                        <p:tav tm="100000">
                                          <p:val>
                                            <p:strVal val="#ppt_x"/>
                                          </p:val>
                                        </p:tav>
                                      </p:tavLst>
                                    </p:anim>
                                    <p:anim calcmode="lin" valueType="num">
                                      <p:cBhvr additive="base">
                                        <p:cTn id="28" dur="5000" fill="hold"/>
                                        <p:tgtEl>
                                          <p:spTgt spid="13315">
                                            <p:txEl>
                                              <p:pRg st="4" end="4"/>
                                            </p:txEl>
                                          </p:spTgt>
                                        </p:tgtEl>
                                        <p:attrNameLst>
                                          <p:attrName>ppt_y</p:attrName>
                                        </p:attrNameLst>
                                      </p:cBhvr>
                                      <p:tavLst>
                                        <p:tav tm="0">
                                          <p:val>
                                            <p:strVal val="1+#ppt_h/2"/>
                                          </p:val>
                                        </p:tav>
                                        <p:tav tm="100000">
                                          <p:val>
                                            <p:strVal val="#ppt_y"/>
                                          </p:val>
                                        </p:tav>
                                      </p:tavLst>
                                    </p:anim>
                                  </p:childTnLst>
                                </p:cTn>
                              </p:par>
                            </p:childTnLst>
                          </p:cTn>
                        </p:par>
                        <p:par>
                          <p:cTn id="29" fill="hold" nodeType="afterGroup">
                            <p:stCondLst>
                              <p:cond delay="25000"/>
                            </p:stCondLst>
                            <p:childTnLst>
                              <p:par>
                                <p:cTn id="30" presetID="2" presetClass="entr" presetSubtype="4" fill="hold" grpId="0" nodeType="afterEffect">
                                  <p:stCondLst>
                                    <p:cond delay="0"/>
                                  </p:stCondLst>
                                  <p:childTnLst>
                                    <p:set>
                                      <p:cBhvr>
                                        <p:cTn id="31" dur="1" fill="hold">
                                          <p:stCondLst>
                                            <p:cond delay="0"/>
                                          </p:stCondLst>
                                        </p:cTn>
                                        <p:tgtEl>
                                          <p:spTgt spid="13315">
                                            <p:txEl>
                                              <p:pRg st="5" end="5"/>
                                            </p:txEl>
                                          </p:spTgt>
                                        </p:tgtEl>
                                        <p:attrNameLst>
                                          <p:attrName>style.visibility</p:attrName>
                                        </p:attrNameLst>
                                      </p:cBhvr>
                                      <p:to>
                                        <p:strVal val="visible"/>
                                      </p:to>
                                    </p:set>
                                    <p:anim calcmode="lin" valueType="num">
                                      <p:cBhvr additive="base">
                                        <p:cTn id="32" dur="5000" fill="hold"/>
                                        <p:tgtEl>
                                          <p:spTgt spid="13315">
                                            <p:txEl>
                                              <p:pRg st="5" end="5"/>
                                            </p:txEl>
                                          </p:spTgt>
                                        </p:tgtEl>
                                        <p:attrNameLst>
                                          <p:attrName>ppt_x</p:attrName>
                                        </p:attrNameLst>
                                      </p:cBhvr>
                                      <p:tavLst>
                                        <p:tav tm="0">
                                          <p:val>
                                            <p:strVal val="#ppt_x"/>
                                          </p:val>
                                        </p:tav>
                                        <p:tav tm="100000">
                                          <p:val>
                                            <p:strVal val="#ppt_x"/>
                                          </p:val>
                                        </p:tav>
                                      </p:tavLst>
                                    </p:anim>
                                    <p:anim calcmode="lin" valueType="num">
                                      <p:cBhvr additive="base">
                                        <p:cTn id="33" dur="5000" fill="hold"/>
                                        <p:tgtEl>
                                          <p:spTgt spid="13315">
                                            <p:txEl>
                                              <p:pRg st="5" end="5"/>
                                            </p:txEl>
                                          </p:spTgt>
                                        </p:tgtEl>
                                        <p:attrNameLst>
                                          <p:attrName>ppt_y</p:attrName>
                                        </p:attrNameLst>
                                      </p:cBhvr>
                                      <p:tavLst>
                                        <p:tav tm="0">
                                          <p:val>
                                            <p:strVal val="1+#ppt_h/2"/>
                                          </p:val>
                                        </p:tav>
                                        <p:tav tm="100000">
                                          <p:val>
                                            <p:strVal val="#ppt_y"/>
                                          </p:val>
                                        </p:tav>
                                      </p:tavLst>
                                    </p:anim>
                                  </p:childTnLst>
                                </p:cTn>
                              </p:par>
                            </p:childTnLst>
                          </p:cTn>
                        </p:par>
                        <p:par>
                          <p:cTn id="34" fill="hold" nodeType="afterGroup">
                            <p:stCondLst>
                              <p:cond delay="30000"/>
                            </p:stCondLst>
                            <p:childTnLst>
                              <p:par>
                                <p:cTn id="35" presetID="2" presetClass="entr" presetSubtype="4" fill="hold" grpId="0" nodeType="afterEffect">
                                  <p:stCondLst>
                                    <p:cond delay="0"/>
                                  </p:stCondLst>
                                  <p:childTnLst>
                                    <p:set>
                                      <p:cBhvr>
                                        <p:cTn id="36" dur="1" fill="hold">
                                          <p:stCondLst>
                                            <p:cond delay="0"/>
                                          </p:stCondLst>
                                        </p:cTn>
                                        <p:tgtEl>
                                          <p:spTgt spid="13315">
                                            <p:txEl>
                                              <p:pRg st="6" end="6"/>
                                            </p:txEl>
                                          </p:spTgt>
                                        </p:tgtEl>
                                        <p:attrNameLst>
                                          <p:attrName>style.visibility</p:attrName>
                                        </p:attrNameLst>
                                      </p:cBhvr>
                                      <p:to>
                                        <p:strVal val="visible"/>
                                      </p:to>
                                    </p:set>
                                    <p:anim calcmode="lin" valueType="num">
                                      <p:cBhvr additive="base">
                                        <p:cTn id="37" dur="5000" fill="hold"/>
                                        <p:tgtEl>
                                          <p:spTgt spid="13315">
                                            <p:txEl>
                                              <p:pRg st="6" end="6"/>
                                            </p:txEl>
                                          </p:spTgt>
                                        </p:tgtEl>
                                        <p:attrNameLst>
                                          <p:attrName>ppt_x</p:attrName>
                                        </p:attrNameLst>
                                      </p:cBhvr>
                                      <p:tavLst>
                                        <p:tav tm="0">
                                          <p:val>
                                            <p:strVal val="#ppt_x"/>
                                          </p:val>
                                        </p:tav>
                                        <p:tav tm="100000">
                                          <p:val>
                                            <p:strVal val="#ppt_x"/>
                                          </p:val>
                                        </p:tav>
                                      </p:tavLst>
                                    </p:anim>
                                    <p:anim calcmode="lin" valueType="num">
                                      <p:cBhvr additive="base">
                                        <p:cTn id="38" dur="5000" fill="hold"/>
                                        <p:tgtEl>
                                          <p:spTgt spid="13315">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5"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ctrTitle"/>
          </p:nvPr>
        </p:nvSpPr>
        <p:spPr>
          <a:xfrm>
            <a:off x="685800" y="533400"/>
            <a:ext cx="7772400" cy="1371600"/>
          </a:xfrm>
        </p:spPr>
        <p:txBody>
          <a:bodyPr/>
          <a:lstStyle/>
          <a:p>
            <a:pPr eaLnBrk="1" hangingPunct="1"/>
            <a:r>
              <a:rPr lang="en-US" sz="3200" smtClean="0"/>
              <a:t>Sub-plot C: The actors</a:t>
            </a:r>
          </a:p>
        </p:txBody>
      </p:sp>
      <p:sp>
        <p:nvSpPr>
          <p:cNvPr id="3" name="Subtitle 2"/>
          <p:cNvSpPr>
            <a:spLocks noGrp="1"/>
          </p:cNvSpPr>
          <p:nvPr>
            <p:ph type="subTitle" idx="1"/>
          </p:nvPr>
        </p:nvSpPr>
        <p:spPr>
          <a:xfrm>
            <a:off x="1371600" y="1905000"/>
            <a:ext cx="6400800" cy="3733800"/>
          </a:xfrm>
        </p:spPr>
        <p:txBody>
          <a:bodyPr rtlCol="0">
            <a:normAutofit fontScale="85000" lnSpcReduction="10000"/>
          </a:bodyPr>
          <a:lstStyle/>
          <a:p>
            <a:pPr algn="l" eaLnBrk="1" fontAlgn="auto" hangingPunct="1">
              <a:spcAft>
                <a:spcPts val="0"/>
              </a:spcAft>
              <a:defRPr/>
            </a:pPr>
            <a:r>
              <a:rPr lang="en-US" dirty="0" smtClean="0"/>
              <a:t>The workmen go into the forest to rehearse the play they are performing for </a:t>
            </a:r>
            <a:r>
              <a:rPr lang="en-US" dirty="0" err="1" smtClean="0"/>
              <a:t>Theseus</a:t>
            </a:r>
            <a:r>
              <a:rPr lang="en-US" dirty="0" smtClean="0"/>
              <a:t> and </a:t>
            </a:r>
            <a:r>
              <a:rPr lang="en-US" dirty="0" err="1" smtClean="0"/>
              <a:t>Hippolyta’s</a:t>
            </a:r>
            <a:r>
              <a:rPr lang="en-US" dirty="0" smtClean="0"/>
              <a:t> wedding. </a:t>
            </a:r>
          </a:p>
          <a:p>
            <a:pPr algn="l" eaLnBrk="1" fontAlgn="auto" hangingPunct="1">
              <a:spcAft>
                <a:spcPts val="0"/>
              </a:spcAft>
              <a:buFont typeface="Arial" charset="0"/>
              <a:buNone/>
              <a:defRPr/>
            </a:pPr>
            <a:r>
              <a:rPr lang="en-US" dirty="0" smtClean="0"/>
              <a:t>At this point all three groups are in the woods: the lovers, the fairies, and the actors.</a:t>
            </a:r>
          </a:p>
          <a:p>
            <a:pPr algn="l" eaLnBrk="1" fontAlgn="auto" hangingPunct="1">
              <a:spcAft>
                <a:spcPts val="0"/>
              </a:spcAft>
              <a:defRPr/>
            </a:pPr>
            <a:r>
              <a:rPr lang="en-US" dirty="0" smtClean="0"/>
              <a:t>A series of mix-ups occur, when Puck places the love potion from the magic flower in Lysander’s eyes instead of </a:t>
            </a:r>
            <a:r>
              <a:rPr lang="en-US" dirty="0" err="1" smtClean="0"/>
              <a:t>Demetrius’s</a:t>
            </a:r>
            <a:r>
              <a:rPr lang="en-US" dirty="0" smtClean="0"/>
              <a:t>.</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ctrTitle"/>
          </p:nvPr>
        </p:nvSpPr>
        <p:spPr>
          <a:xfrm>
            <a:off x="685800" y="457200"/>
            <a:ext cx="7772400" cy="1524000"/>
          </a:xfrm>
        </p:spPr>
        <p:txBody>
          <a:bodyPr/>
          <a:lstStyle/>
          <a:p>
            <a:pPr eaLnBrk="1" hangingPunct="1"/>
            <a:r>
              <a:rPr lang="en-US" sz="3200" smtClean="0"/>
              <a:t>Sub-plot B: The Fairies</a:t>
            </a:r>
          </a:p>
        </p:txBody>
      </p:sp>
      <p:sp>
        <p:nvSpPr>
          <p:cNvPr id="3" name="Subtitle 2"/>
          <p:cNvSpPr>
            <a:spLocks noGrp="1"/>
          </p:cNvSpPr>
          <p:nvPr>
            <p:ph type="subTitle" idx="1"/>
          </p:nvPr>
        </p:nvSpPr>
        <p:spPr>
          <a:xfrm>
            <a:off x="1371600" y="1981200"/>
            <a:ext cx="6400800" cy="3657600"/>
          </a:xfrm>
        </p:spPr>
        <p:txBody>
          <a:bodyPr rtlCol="0">
            <a:normAutofit fontScale="47500" lnSpcReduction="20000"/>
          </a:bodyPr>
          <a:lstStyle/>
          <a:p>
            <a:pPr algn="l" eaLnBrk="1" fontAlgn="auto" hangingPunct="1">
              <a:spcAft>
                <a:spcPts val="0"/>
              </a:spcAft>
              <a:defRPr/>
            </a:pPr>
            <a:r>
              <a:rPr lang="en-US" b="1" dirty="0" smtClean="0"/>
              <a:t>Meanwhile, in the forest… Oberon (King of the Fairies) is arguing with </a:t>
            </a:r>
            <a:r>
              <a:rPr lang="en-US" b="1" dirty="0" err="1" smtClean="0"/>
              <a:t>Titania</a:t>
            </a:r>
            <a:r>
              <a:rPr lang="en-US" b="1" dirty="0" smtClean="0"/>
              <a:t> (the Fairy Queen), because he wants to adopt the orphan child she has raised from infancy.</a:t>
            </a:r>
          </a:p>
          <a:p>
            <a:pPr algn="l" eaLnBrk="1" fontAlgn="auto" hangingPunct="1">
              <a:spcAft>
                <a:spcPts val="0"/>
              </a:spcAft>
              <a:defRPr/>
            </a:pPr>
            <a:endParaRPr lang="en-US" b="1" dirty="0" smtClean="0"/>
          </a:p>
          <a:p>
            <a:pPr algn="l" eaLnBrk="1" fontAlgn="auto" hangingPunct="1">
              <a:spcAft>
                <a:spcPts val="0"/>
              </a:spcAft>
              <a:defRPr/>
            </a:pPr>
            <a:r>
              <a:rPr lang="en-US" b="1" dirty="0" smtClean="0"/>
              <a:t>He devises a plan to use a magic flower to trick </a:t>
            </a:r>
            <a:r>
              <a:rPr lang="en-US" b="1" dirty="0" err="1" smtClean="0"/>
              <a:t>Titania</a:t>
            </a:r>
            <a:r>
              <a:rPr lang="en-US" b="1" dirty="0" smtClean="0"/>
              <a:t> into giving him the child.  When the nectar from the flower is placed in someone’s eyes while sleeping, they fall in love with the first person they see upon waking.</a:t>
            </a:r>
          </a:p>
          <a:p>
            <a:pPr algn="l" eaLnBrk="1" fontAlgn="auto" hangingPunct="1">
              <a:spcAft>
                <a:spcPts val="0"/>
              </a:spcAft>
              <a:defRPr/>
            </a:pPr>
            <a:endParaRPr lang="en-US" b="1" dirty="0" smtClean="0"/>
          </a:p>
          <a:p>
            <a:pPr algn="l" eaLnBrk="1" fontAlgn="auto" hangingPunct="1">
              <a:spcAft>
                <a:spcPts val="0"/>
              </a:spcAft>
              <a:defRPr/>
            </a:pPr>
            <a:r>
              <a:rPr lang="en-US" b="1" dirty="0" smtClean="0"/>
              <a:t>He sends his servant, Puck, to find the magic flower and use it on </a:t>
            </a:r>
            <a:r>
              <a:rPr lang="en-US" b="1" dirty="0" err="1" smtClean="0"/>
              <a:t>Titania</a:t>
            </a:r>
            <a:r>
              <a:rPr lang="en-US" b="1" dirty="0" smtClean="0"/>
              <a:t>.</a:t>
            </a:r>
          </a:p>
          <a:p>
            <a:pPr algn="l" eaLnBrk="1" fontAlgn="auto" hangingPunct="1">
              <a:spcAft>
                <a:spcPts val="0"/>
              </a:spcAft>
              <a:defRPr/>
            </a:pPr>
            <a:endParaRPr lang="en-US" b="1" dirty="0" smtClean="0"/>
          </a:p>
          <a:p>
            <a:pPr algn="l" eaLnBrk="1" fontAlgn="auto" hangingPunct="1">
              <a:spcAft>
                <a:spcPts val="0"/>
              </a:spcAft>
              <a:buFont typeface="Arial" charset="0"/>
              <a:buNone/>
              <a:defRPr/>
            </a:pPr>
            <a:r>
              <a:rPr lang="en-US" b="1" dirty="0" smtClean="0"/>
              <a:t>While Puck is obtaining the flower, Oberon overhears Helena and Demetrius arguing and decides to help them resolve their dispute with the powers of the magic flower. He instructs Puck to find Demetrius and place some flower nectar in his eyes too.</a:t>
            </a:r>
          </a:p>
          <a:p>
            <a:pPr algn="l" eaLnBrk="1" fontAlgn="auto" hangingPunct="1">
              <a:spcAft>
                <a:spcPts val="0"/>
              </a:spcAft>
              <a:buFont typeface="Arial" charset="0"/>
              <a:buNone/>
              <a:defRPr/>
            </a:pPr>
            <a:endParaRPr lang="en-US" b="1" dirty="0" smtClean="0"/>
          </a:p>
          <a:p>
            <a:pPr algn="l" eaLnBrk="1" fontAlgn="auto" hangingPunct="1">
              <a:spcAft>
                <a:spcPts val="0"/>
              </a:spcAft>
              <a:buFont typeface="Arial" charset="0"/>
              <a:buNone/>
              <a:defRPr/>
            </a:pPr>
            <a:endParaRPr lang="en-US" b="1" dirty="0" smtClean="0"/>
          </a:p>
          <a:p>
            <a:pPr algn="l" eaLnBrk="1" fontAlgn="auto" hangingPunct="1">
              <a:spcAft>
                <a:spcPts val="0"/>
              </a:spcAft>
              <a:defRPr/>
            </a:pP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50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6" dur="50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 Box 2"/>
          <p:cNvSpPr txBox="1">
            <a:spLocks noChangeArrowheads="1"/>
          </p:cNvSpPr>
          <p:nvPr/>
        </p:nvSpPr>
        <p:spPr bwMode="auto">
          <a:xfrm>
            <a:off x="609600" y="457200"/>
            <a:ext cx="8229600" cy="1249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sz="2000" b="1">
                <a:latin typeface="Arial" panose="020B0604020202020204" pitchFamily="34" charset="0"/>
              </a:rPr>
              <a:t>The three worlds come together in the woods at night: a place of magic and mystery where illusion reigns!</a:t>
            </a:r>
          </a:p>
          <a:p>
            <a:pPr eaLnBrk="1" hangingPunct="1">
              <a:spcBef>
                <a:spcPct val="50000"/>
              </a:spcBef>
              <a:buFontTx/>
              <a:buNone/>
            </a:pPr>
            <a:endParaRPr lang="en-US" sz="2400">
              <a:latin typeface="Times New Roman" panose="02020603050405020304" pitchFamily="18" charset="0"/>
            </a:endParaRPr>
          </a:p>
        </p:txBody>
      </p:sp>
      <p:pic>
        <p:nvPicPr>
          <p:cNvPr id="15363" name="Picture 3" descr="A%20Midsummer%20Night's%20Dream%2022x2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0" y="1371600"/>
            <a:ext cx="4572000" cy="3151188"/>
          </a:xfrm>
          <a:prstGeom prst="rect">
            <a:avLst/>
          </a:prstGeom>
          <a:noFill/>
          <a:ln w="57150">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15364" name="Text Box 4"/>
          <p:cNvSpPr txBox="1">
            <a:spLocks noChangeArrowheads="1"/>
          </p:cNvSpPr>
          <p:nvPr/>
        </p:nvSpPr>
        <p:spPr bwMode="auto">
          <a:xfrm>
            <a:off x="381000" y="4800600"/>
            <a:ext cx="8229600" cy="1465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sz="1800" b="1">
                <a:latin typeface="Arial" panose="020B0604020202020204" pitchFamily="34" charset="0"/>
              </a:rPr>
              <a:t>Shakespeare cleverly weaves together not only fairies and lovers, but also social hierarchies with the aristocratic Theseus and the "rude mechanicals," or the artisans and working men. This allows the play to become more lyrical, since it is able to draw on the rougher language of the lower classes as well as the poetry of the noblemen. </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pPr eaLnBrk="1" hangingPunct="1"/>
            <a:r>
              <a:rPr lang="en-US" smtClean="0"/>
              <a:t>The setting</a:t>
            </a:r>
          </a:p>
        </p:txBody>
      </p:sp>
      <p:sp>
        <p:nvSpPr>
          <p:cNvPr id="16387" name="Content Placeholder 2"/>
          <p:cNvSpPr>
            <a:spLocks noGrp="1"/>
          </p:cNvSpPr>
          <p:nvPr>
            <p:ph idx="1"/>
          </p:nvPr>
        </p:nvSpPr>
        <p:spPr/>
        <p:txBody>
          <a:bodyPr/>
          <a:lstStyle/>
          <a:p>
            <a:pPr eaLnBrk="1" hangingPunct="1"/>
            <a:r>
              <a:rPr lang="en-US" smtClean="0"/>
              <a:t>In the forest outside of Athens, Greece…</a:t>
            </a:r>
          </a:p>
          <a:p>
            <a:pPr eaLnBrk="1" hangingPunct="1">
              <a:buFont typeface="Arial" panose="020B0604020202020204" pitchFamily="34" charset="0"/>
              <a:buNone/>
            </a:pPr>
            <a:endParaRPr lang="en-US" smtClean="0"/>
          </a:p>
          <a:p>
            <a:pPr eaLnBrk="1" hangingPunct="1">
              <a:buFont typeface="Arial" panose="020B0604020202020204" pitchFamily="34" charset="0"/>
              <a:buNone/>
            </a:pPr>
            <a:endParaRPr lang="en-US" smtClean="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ext Box 2"/>
          <p:cNvSpPr txBox="1">
            <a:spLocks noChangeArrowheads="1"/>
          </p:cNvSpPr>
          <p:nvPr/>
        </p:nvSpPr>
        <p:spPr bwMode="auto">
          <a:xfrm>
            <a:off x="685800" y="1371600"/>
            <a:ext cx="7543800" cy="2530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sz="2000" b="1">
                <a:latin typeface="Arial" panose="020B0604020202020204" pitchFamily="34" charset="0"/>
              </a:rPr>
              <a:t>In act One, Lysander laments: “The course of true love never did run smooth” (1.1.134). </a:t>
            </a:r>
          </a:p>
          <a:p>
            <a:pPr eaLnBrk="1" hangingPunct="1">
              <a:spcBef>
                <a:spcPct val="50000"/>
              </a:spcBef>
              <a:buFontTx/>
              <a:buNone/>
            </a:pPr>
            <a:r>
              <a:rPr lang="en-US" sz="2000" b="1">
                <a:latin typeface="Arial" panose="020B0604020202020204" pitchFamily="34" charset="0"/>
              </a:rPr>
              <a:t>The play deals with the trials of those “in love” both in the world of the Athenians and the world of the fairies.</a:t>
            </a:r>
          </a:p>
          <a:p>
            <a:pPr eaLnBrk="1" hangingPunct="1">
              <a:spcBef>
                <a:spcPct val="50000"/>
              </a:spcBef>
              <a:buFontTx/>
              <a:buNone/>
            </a:pPr>
            <a:r>
              <a:rPr lang="en-US" sz="2000" b="1">
                <a:latin typeface="Arial" panose="020B0604020202020204" pitchFamily="34" charset="0"/>
              </a:rPr>
              <a:t>Because the play is a romantic comedy, the audience can enjoy the conflicts, mix ups, and misunderstandings without ever doubting that all will turn out well.</a:t>
            </a:r>
          </a:p>
        </p:txBody>
      </p:sp>
      <p:sp>
        <p:nvSpPr>
          <p:cNvPr id="17411" name="AutoShape 5"/>
          <p:cNvSpPr>
            <a:spLocks noChangeArrowheads="1"/>
          </p:cNvSpPr>
          <p:nvPr/>
        </p:nvSpPr>
        <p:spPr bwMode="auto">
          <a:xfrm>
            <a:off x="5638800" y="4114800"/>
            <a:ext cx="2209800" cy="2057400"/>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17694720 60000 65536"/>
              <a:gd name="T9" fmla="*/ 11796480 60000 65536"/>
              <a:gd name="T10" fmla="*/ 5898240 60000 65536"/>
              <a:gd name="T11" fmla="*/ 0 60000 65536"/>
              <a:gd name="T12" fmla="*/ 5037 w 21600"/>
              <a:gd name="T13" fmla="*/ 2277 h 21600"/>
              <a:gd name="T14" fmla="*/ 16557 w 21600"/>
              <a:gd name="T15" fmla="*/ 13677 h 21600"/>
            </a:gdLst>
            <a:ahLst/>
            <a:cxnLst>
              <a:cxn ang="T8">
                <a:pos x="T0" y="T1"/>
              </a:cxn>
              <a:cxn ang="T9">
                <a:pos x="T2" y="T3"/>
              </a:cxn>
              <a:cxn ang="T10">
                <a:pos x="T4" y="T5"/>
              </a:cxn>
              <a:cxn ang="T11">
                <a:pos x="T6" y="T7"/>
              </a:cxn>
            </a:cxnLst>
            <a:rect l="T12" t="T13" r="T14" b="T15"/>
            <a:pathLst>
              <a:path w="21600" h="21600">
                <a:moveTo>
                  <a:pt x="10860" y="2187"/>
                </a:moveTo>
                <a:cubicBezTo>
                  <a:pt x="10451" y="1746"/>
                  <a:pt x="9529" y="1018"/>
                  <a:pt x="9015" y="730"/>
                </a:cubicBezTo>
                <a:cubicBezTo>
                  <a:pt x="7865" y="152"/>
                  <a:pt x="6685" y="0"/>
                  <a:pt x="5415" y="0"/>
                </a:cubicBezTo>
                <a:cubicBezTo>
                  <a:pt x="4175" y="152"/>
                  <a:pt x="2995" y="575"/>
                  <a:pt x="1967" y="1305"/>
                </a:cubicBezTo>
                <a:cubicBezTo>
                  <a:pt x="1150" y="2187"/>
                  <a:pt x="575" y="3222"/>
                  <a:pt x="242" y="4220"/>
                </a:cubicBezTo>
                <a:cubicBezTo>
                  <a:pt x="0" y="5410"/>
                  <a:pt x="242" y="6560"/>
                  <a:pt x="575" y="7597"/>
                </a:cubicBezTo>
                <a:lnTo>
                  <a:pt x="10860" y="21600"/>
                </a:lnTo>
                <a:lnTo>
                  <a:pt x="20995" y="7597"/>
                </a:lnTo>
                <a:cubicBezTo>
                  <a:pt x="21480" y="6560"/>
                  <a:pt x="21600" y="5410"/>
                  <a:pt x="21480" y="4220"/>
                </a:cubicBezTo>
                <a:cubicBezTo>
                  <a:pt x="21115" y="3222"/>
                  <a:pt x="20420" y="2187"/>
                  <a:pt x="19632" y="1305"/>
                </a:cubicBezTo>
                <a:cubicBezTo>
                  <a:pt x="18575" y="575"/>
                  <a:pt x="17425" y="152"/>
                  <a:pt x="16275" y="0"/>
                </a:cubicBezTo>
                <a:cubicBezTo>
                  <a:pt x="15005" y="0"/>
                  <a:pt x="13735" y="152"/>
                  <a:pt x="12705" y="730"/>
                </a:cubicBezTo>
                <a:cubicBezTo>
                  <a:pt x="12176" y="1018"/>
                  <a:pt x="11254" y="1746"/>
                  <a:pt x="10860" y="2187"/>
                </a:cubicBezTo>
                <a:close/>
              </a:path>
            </a:pathLst>
          </a:custGeom>
          <a:solidFill>
            <a:schemeClr val="bg1"/>
          </a:solidFill>
          <a:ln w="57150">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7412" name="Text Box 3"/>
          <p:cNvSpPr txBox="1">
            <a:spLocks noChangeArrowheads="1"/>
          </p:cNvSpPr>
          <p:nvPr/>
        </p:nvSpPr>
        <p:spPr bwMode="auto">
          <a:xfrm>
            <a:off x="838200" y="4191000"/>
            <a:ext cx="5257800" cy="1768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sz="2000" b="1">
                <a:latin typeface="Arial" panose="020B0604020202020204" pitchFamily="34" charset="0"/>
              </a:rPr>
              <a:t>Other topics (besides “love”):</a:t>
            </a:r>
          </a:p>
          <a:p>
            <a:pPr eaLnBrk="1" hangingPunct="1">
              <a:spcBef>
                <a:spcPct val="50000"/>
              </a:spcBef>
              <a:buFontTx/>
              <a:buNone/>
            </a:pPr>
            <a:r>
              <a:rPr lang="en-US" sz="2000" b="1">
                <a:latin typeface="Arial" panose="020B0604020202020204" pitchFamily="34" charset="0"/>
              </a:rPr>
              <a:t>Reality versus illusion</a:t>
            </a:r>
            <a:br>
              <a:rPr lang="en-US" sz="2000" b="1">
                <a:latin typeface="Arial" panose="020B0604020202020204" pitchFamily="34" charset="0"/>
              </a:rPr>
            </a:br>
            <a:r>
              <a:rPr lang="en-US" sz="2000" b="1">
                <a:latin typeface="Arial" panose="020B0604020202020204" pitchFamily="34" charset="0"/>
              </a:rPr>
              <a:t>Friendship</a:t>
            </a:r>
            <a:br>
              <a:rPr lang="en-US" sz="2000" b="1">
                <a:latin typeface="Arial" panose="020B0604020202020204" pitchFamily="34" charset="0"/>
              </a:rPr>
            </a:br>
            <a:r>
              <a:rPr lang="en-US" sz="2000" b="1">
                <a:latin typeface="Arial" panose="020B0604020202020204" pitchFamily="34" charset="0"/>
              </a:rPr>
              <a:t>Parental authority</a:t>
            </a:r>
            <a:br>
              <a:rPr lang="en-US" sz="2000" b="1">
                <a:latin typeface="Arial" panose="020B0604020202020204" pitchFamily="34" charset="0"/>
              </a:rPr>
            </a:br>
            <a:r>
              <a:rPr lang="en-US" sz="2000" b="1">
                <a:latin typeface="Arial" panose="020B0604020202020204" pitchFamily="34" charset="0"/>
              </a:rPr>
              <a:t>Dreams</a:t>
            </a:r>
          </a:p>
        </p:txBody>
      </p:sp>
      <p:sp>
        <p:nvSpPr>
          <p:cNvPr id="17413" name="WordArt 4"/>
          <p:cNvSpPr>
            <a:spLocks noChangeArrowheads="1" noChangeShapeType="1" noTextEdit="1"/>
          </p:cNvSpPr>
          <p:nvPr/>
        </p:nvSpPr>
        <p:spPr bwMode="auto">
          <a:xfrm>
            <a:off x="2133600" y="457200"/>
            <a:ext cx="4676775" cy="647700"/>
          </a:xfrm>
          <a:prstGeom prst="rect">
            <a:avLst/>
          </a:prstGeom>
        </p:spPr>
        <p:txBody>
          <a:bodyPr wrap="none" fromWordArt="1">
            <a:prstTxWarp prst="textPlain">
              <a:avLst>
                <a:gd name="adj" fmla="val 50000"/>
              </a:avLst>
            </a:prstTxWarp>
          </a:bodyPr>
          <a:lstStyle/>
          <a:p>
            <a:pPr algn="ctr"/>
            <a:r>
              <a:rPr lang="en-US" sz="3600" kern="10">
                <a:ln w="25400">
                  <a:solidFill>
                    <a:srgbClr val="000000"/>
                  </a:solidFill>
                  <a:round/>
                  <a:headEnd/>
                  <a:tailEnd/>
                </a:ln>
                <a:solidFill>
                  <a:srgbClr val="FF0000"/>
                </a:solidFill>
                <a:latin typeface="Arial Black" panose="020B0A04020102020204" pitchFamily="34" charset="0"/>
              </a:rPr>
              <a:t>TOPICS in the play</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pPr eaLnBrk="1" hangingPunct="1"/>
            <a:r>
              <a:rPr lang="en-US" smtClean="0"/>
              <a:t>The main themes of the play</a:t>
            </a:r>
          </a:p>
        </p:txBody>
      </p:sp>
      <p:sp>
        <p:nvSpPr>
          <p:cNvPr id="3" name="Content Placeholder 2"/>
          <p:cNvSpPr>
            <a:spLocks noGrp="1"/>
          </p:cNvSpPr>
          <p:nvPr>
            <p:ph idx="1"/>
          </p:nvPr>
        </p:nvSpPr>
        <p:spPr/>
        <p:txBody>
          <a:bodyPr rtlCol="0">
            <a:normAutofit lnSpcReduction="10000"/>
          </a:bodyPr>
          <a:lstStyle/>
          <a:p>
            <a:pPr eaLnBrk="1" fontAlgn="auto" hangingPunct="1">
              <a:spcAft>
                <a:spcPts val="0"/>
              </a:spcAft>
              <a:defRPr/>
            </a:pPr>
            <a:r>
              <a:rPr lang="en-US" dirty="0" smtClean="0"/>
              <a:t>What is love?</a:t>
            </a:r>
          </a:p>
          <a:p>
            <a:pPr eaLnBrk="1" fontAlgn="auto" hangingPunct="1">
              <a:spcAft>
                <a:spcPts val="0"/>
              </a:spcAft>
              <a:defRPr/>
            </a:pPr>
            <a:r>
              <a:rPr lang="en-US" dirty="0" smtClean="0"/>
              <a:t>How and why do people fall in and out of love?</a:t>
            </a:r>
          </a:p>
          <a:p>
            <a:pPr eaLnBrk="1" fontAlgn="auto" hangingPunct="1">
              <a:spcAft>
                <a:spcPts val="0"/>
              </a:spcAft>
              <a:defRPr/>
            </a:pPr>
            <a:r>
              <a:rPr lang="en-US" dirty="0" smtClean="0"/>
              <a:t>Are lovers in control of their destinies?</a:t>
            </a:r>
          </a:p>
          <a:p>
            <a:pPr eaLnBrk="1" fontAlgn="auto" hangingPunct="1">
              <a:spcAft>
                <a:spcPts val="0"/>
              </a:spcAft>
              <a:defRPr/>
            </a:pPr>
            <a:r>
              <a:rPr lang="en-US" dirty="0" smtClean="0"/>
              <a:t>What is more real, the “daylight” world of reason and law or the “nighttime” world of passion and chaos?</a:t>
            </a:r>
          </a:p>
          <a:p>
            <a:pPr eaLnBrk="1" fontAlgn="auto" hangingPunct="1">
              <a:spcAft>
                <a:spcPts val="0"/>
              </a:spcAft>
              <a:buFont typeface="Arial" panose="020B0604020202020204" pitchFamily="34" charset="0"/>
              <a:buNone/>
              <a:defRPr/>
            </a:pPr>
            <a:endParaRPr lang="en-US" dirty="0" smtClean="0"/>
          </a:p>
          <a:p>
            <a:pPr lvl="1" eaLnBrk="1" fontAlgn="auto" hangingPunct="1">
              <a:spcAft>
                <a:spcPts val="0"/>
              </a:spcAft>
              <a:defRPr/>
            </a:pPr>
            <a:r>
              <a:rPr lang="en-US" sz="1100" dirty="0" smtClean="0"/>
              <a:t>From Study Guide for A Midsummer Night’s Dream, Glencoe-McGraw-Hill</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ext Box 2"/>
          <p:cNvSpPr txBox="1">
            <a:spLocks noChangeArrowheads="1"/>
          </p:cNvSpPr>
          <p:nvPr/>
        </p:nvSpPr>
        <p:spPr bwMode="auto">
          <a:xfrm>
            <a:off x="381000" y="609600"/>
            <a:ext cx="457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sz="2400" b="1">
                <a:latin typeface="Arial" panose="020B0604020202020204" pitchFamily="34" charset="0"/>
              </a:rPr>
              <a:t>The play is a study in</a:t>
            </a:r>
          </a:p>
        </p:txBody>
      </p:sp>
      <p:sp>
        <p:nvSpPr>
          <p:cNvPr id="19459" name="WordArt 3"/>
          <p:cNvSpPr>
            <a:spLocks noChangeArrowheads="1" noChangeShapeType="1" noTextEdit="1"/>
          </p:cNvSpPr>
          <p:nvPr/>
        </p:nvSpPr>
        <p:spPr bwMode="auto">
          <a:xfrm>
            <a:off x="3733800" y="609600"/>
            <a:ext cx="4876800" cy="762000"/>
          </a:xfrm>
          <a:prstGeom prst="rect">
            <a:avLst/>
          </a:prstGeom>
        </p:spPr>
        <p:txBody>
          <a:bodyPr wrap="none" fromWordArt="1">
            <a:prstTxWarp prst="textPlain">
              <a:avLst>
                <a:gd name="adj" fmla="val 50000"/>
              </a:avLst>
            </a:prstTxWarp>
          </a:bodyPr>
          <a:lstStyle/>
          <a:p>
            <a:pPr algn="ctr"/>
            <a:r>
              <a:rPr lang="en-US" sz="3600" kern="10">
                <a:ln w="63500">
                  <a:solidFill>
                    <a:srgbClr val="000000"/>
                  </a:solidFill>
                  <a:round/>
                  <a:headEnd/>
                  <a:tailEnd/>
                </a:ln>
                <a:solidFill>
                  <a:srgbClr val="FFFF00"/>
                </a:solidFill>
                <a:latin typeface="Arial Black" panose="020B0A04020102020204" pitchFamily="34" charset="0"/>
              </a:rPr>
              <a:t>CONTRASTS</a:t>
            </a:r>
          </a:p>
        </p:txBody>
      </p:sp>
      <p:sp>
        <p:nvSpPr>
          <p:cNvPr id="19460" name="Rectangle 5"/>
          <p:cNvSpPr>
            <a:spLocks noChangeArrowheads="1"/>
          </p:cNvSpPr>
          <p:nvPr/>
        </p:nvSpPr>
        <p:spPr bwMode="auto">
          <a:xfrm>
            <a:off x="685800" y="2590800"/>
            <a:ext cx="6096000" cy="838200"/>
          </a:xfrm>
          <a:prstGeom prst="rect">
            <a:avLst/>
          </a:prstGeom>
          <a:solidFill>
            <a:schemeClr val="tx1"/>
          </a:solidFill>
          <a:ln w="381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sz="1800">
              <a:latin typeface="Arial" panose="020B0604020202020204" pitchFamily="34" charset="0"/>
            </a:endParaRPr>
          </a:p>
        </p:txBody>
      </p:sp>
      <p:sp>
        <p:nvSpPr>
          <p:cNvPr id="19461" name="Text Box 4"/>
          <p:cNvSpPr txBox="1">
            <a:spLocks noChangeArrowheads="1"/>
          </p:cNvSpPr>
          <p:nvPr/>
        </p:nvSpPr>
        <p:spPr bwMode="auto">
          <a:xfrm>
            <a:off x="609600" y="2819400"/>
            <a:ext cx="7772400" cy="3622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sz="2800" b="1">
                <a:solidFill>
                  <a:srgbClr val="FFFF00"/>
                </a:solidFill>
                <a:latin typeface="Arial" panose="020B0604020202020204" pitchFamily="34" charset="0"/>
              </a:rPr>
              <a:t>Some of the contrasts in the play:</a:t>
            </a:r>
          </a:p>
          <a:p>
            <a:pPr eaLnBrk="1" hangingPunct="1">
              <a:spcBef>
                <a:spcPct val="50000"/>
              </a:spcBef>
              <a:buFontTx/>
              <a:buNone/>
            </a:pPr>
            <a:r>
              <a:rPr lang="en-US" sz="2400" b="1">
                <a:latin typeface="Arial" panose="020B0604020202020204" pitchFamily="34" charset="0"/>
              </a:rPr>
              <a:t>Reality vs. Illusion (Dreams)</a:t>
            </a:r>
            <a:br>
              <a:rPr lang="en-US" sz="2400" b="1">
                <a:latin typeface="Arial" panose="020B0604020202020204" pitchFamily="34" charset="0"/>
              </a:rPr>
            </a:br>
            <a:r>
              <a:rPr lang="en-US" sz="2400" b="1">
                <a:latin typeface="Arial" panose="020B0604020202020204" pitchFamily="34" charset="0"/>
              </a:rPr>
              <a:t>Athens vs. the forest</a:t>
            </a:r>
            <a:br>
              <a:rPr lang="en-US" sz="2400" b="1">
                <a:latin typeface="Arial" panose="020B0604020202020204" pitchFamily="34" charset="0"/>
              </a:rPr>
            </a:br>
            <a:r>
              <a:rPr lang="en-US" sz="2400" b="1">
                <a:latin typeface="Arial" panose="020B0604020202020204" pitchFamily="34" charset="0"/>
              </a:rPr>
              <a:t>Day vs. Night</a:t>
            </a:r>
            <a:br>
              <a:rPr lang="en-US" sz="2400" b="1">
                <a:latin typeface="Arial" panose="020B0604020202020204" pitchFamily="34" charset="0"/>
              </a:rPr>
            </a:br>
            <a:r>
              <a:rPr lang="en-US" sz="2400" b="1">
                <a:latin typeface="Arial" panose="020B0604020202020204" pitchFamily="34" charset="0"/>
              </a:rPr>
              <a:t>Order vs. Confusion</a:t>
            </a:r>
            <a:br>
              <a:rPr lang="en-US" sz="2400" b="1">
                <a:latin typeface="Arial" panose="020B0604020202020204" pitchFamily="34" charset="0"/>
              </a:rPr>
            </a:br>
            <a:r>
              <a:rPr lang="en-US" sz="2400" b="1">
                <a:latin typeface="Arial" panose="020B0604020202020204" pitchFamily="34" charset="0"/>
              </a:rPr>
              <a:t>Aristocrats vs. Workmen</a:t>
            </a:r>
            <a:br>
              <a:rPr lang="en-US" sz="2400" b="1">
                <a:latin typeface="Arial" panose="020B0604020202020204" pitchFamily="34" charset="0"/>
              </a:rPr>
            </a:br>
            <a:r>
              <a:rPr lang="en-US" sz="2400" b="1">
                <a:latin typeface="Arial" panose="020B0604020202020204" pitchFamily="34" charset="0"/>
              </a:rPr>
              <a:t>Tall vs. Short</a:t>
            </a:r>
            <a:br>
              <a:rPr lang="en-US" sz="2400" b="1">
                <a:latin typeface="Arial" panose="020B0604020202020204" pitchFamily="34" charset="0"/>
              </a:rPr>
            </a:br>
            <a:r>
              <a:rPr lang="en-US" sz="2400" b="1">
                <a:latin typeface="Arial" panose="020B0604020202020204" pitchFamily="34" charset="0"/>
              </a:rPr>
              <a:t>True love vs. False love</a:t>
            </a:r>
            <a:br>
              <a:rPr lang="en-US" sz="2400" b="1">
                <a:latin typeface="Arial" panose="020B0604020202020204" pitchFamily="34" charset="0"/>
              </a:rPr>
            </a:br>
            <a:r>
              <a:rPr lang="en-US" sz="2400" b="1">
                <a:latin typeface="Arial" panose="020B0604020202020204" pitchFamily="34" charset="0"/>
              </a:rPr>
              <a:t>Lyrical language vs. Rough prose</a:t>
            </a:r>
          </a:p>
        </p:txBody>
      </p:sp>
      <p:sp>
        <p:nvSpPr>
          <p:cNvPr id="19462" name="Text Box 6"/>
          <p:cNvSpPr txBox="1">
            <a:spLocks noChangeArrowheads="1"/>
          </p:cNvSpPr>
          <p:nvPr/>
        </p:nvSpPr>
        <p:spPr bwMode="auto">
          <a:xfrm>
            <a:off x="609600" y="1752600"/>
            <a:ext cx="76962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sz="2000" b="1">
                <a:latin typeface="Arial" panose="020B0604020202020204" pitchFamily="34" charset="0"/>
              </a:rPr>
              <a:t>The contrasts add </a:t>
            </a:r>
            <a:r>
              <a:rPr lang="en-US" sz="2000" b="1" u="sng">
                <a:latin typeface="Arial" panose="020B0604020202020204" pitchFamily="34" charset="0"/>
              </a:rPr>
              <a:t>balance</a:t>
            </a:r>
            <a:r>
              <a:rPr lang="en-US" sz="2000" b="1">
                <a:latin typeface="Arial" panose="020B0604020202020204" pitchFamily="34" charset="0"/>
              </a:rPr>
              <a:t> to the play.</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Box 5"/>
          <p:cNvSpPr txBox="1">
            <a:spLocks noChangeArrowheads="1"/>
          </p:cNvSpPr>
          <p:nvPr/>
        </p:nvSpPr>
        <p:spPr bwMode="auto">
          <a:xfrm>
            <a:off x="304800" y="1600200"/>
            <a:ext cx="8839200" cy="4827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lnSpc>
                <a:spcPct val="90000"/>
              </a:lnSpc>
              <a:buFontTx/>
              <a:buChar char="•"/>
            </a:pPr>
            <a:r>
              <a:rPr lang="en-US" sz="1800" b="1">
                <a:latin typeface="Arial" panose="020B0604020202020204" pitchFamily="34" charset="0"/>
              </a:rPr>
              <a:t>Shakespeare writes in both VERSE and PROSE</a:t>
            </a:r>
            <a:br>
              <a:rPr lang="en-US" sz="1800" b="1">
                <a:latin typeface="Arial" panose="020B0604020202020204" pitchFamily="34" charset="0"/>
              </a:rPr>
            </a:br>
            <a:endParaRPr lang="en-US" sz="1800" b="1">
              <a:latin typeface="Arial" panose="020B0604020202020204" pitchFamily="34" charset="0"/>
            </a:endParaRPr>
          </a:p>
          <a:p>
            <a:pPr eaLnBrk="1" hangingPunct="1">
              <a:lnSpc>
                <a:spcPct val="90000"/>
              </a:lnSpc>
              <a:buFontTx/>
              <a:buChar char="•"/>
            </a:pPr>
            <a:r>
              <a:rPr lang="en-US" sz="1800" b="1">
                <a:latin typeface="Arial" panose="020B0604020202020204" pitchFamily="34" charset="0"/>
              </a:rPr>
              <a:t>  VERSE – elevated passages, significant ideas, speeches by high </a:t>
            </a:r>
            <a:br>
              <a:rPr lang="en-US" sz="1800" b="1">
                <a:latin typeface="Arial" panose="020B0604020202020204" pitchFamily="34" charset="0"/>
              </a:rPr>
            </a:br>
            <a:r>
              <a:rPr lang="en-US" sz="1800" b="1">
                <a:latin typeface="Arial" panose="020B0604020202020204" pitchFamily="34" charset="0"/>
              </a:rPr>
              <a:t>   ranking individuals</a:t>
            </a:r>
            <a:br>
              <a:rPr lang="en-US" sz="1800" b="1">
                <a:latin typeface="Arial" panose="020B0604020202020204" pitchFamily="34" charset="0"/>
              </a:rPr>
            </a:br>
            <a:endParaRPr lang="en-US" sz="1800" b="1">
              <a:latin typeface="Arial" panose="020B0604020202020204" pitchFamily="34" charset="0"/>
            </a:endParaRPr>
          </a:p>
          <a:p>
            <a:pPr eaLnBrk="1" hangingPunct="1">
              <a:lnSpc>
                <a:spcPct val="90000"/>
              </a:lnSpc>
              <a:buFontTx/>
              <a:buChar char="•"/>
            </a:pPr>
            <a:r>
              <a:rPr lang="en-US" sz="1800" b="1">
                <a:latin typeface="Arial" panose="020B0604020202020204" pitchFamily="34" charset="0"/>
              </a:rPr>
              <a:t>  PROSE – comic scenes, dialect or broken English (slang/not  </a:t>
            </a:r>
            <a:br>
              <a:rPr lang="en-US" sz="1800" b="1">
                <a:latin typeface="Arial" panose="020B0604020202020204" pitchFamily="34" charset="0"/>
              </a:rPr>
            </a:br>
            <a:r>
              <a:rPr lang="en-US" sz="1800" b="1">
                <a:latin typeface="Arial" panose="020B0604020202020204" pitchFamily="34" charset="0"/>
              </a:rPr>
              <a:t>   proper) and speeches by commoners are in prose (written or </a:t>
            </a:r>
            <a:br>
              <a:rPr lang="en-US" sz="1800" b="1">
                <a:latin typeface="Arial" panose="020B0604020202020204" pitchFamily="34" charset="0"/>
              </a:rPr>
            </a:br>
            <a:r>
              <a:rPr lang="en-US" sz="1800" b="1">
                <a:latin typeface="Arial" panose="020B0604020202020204" pitchFamily="34" charset="0"/>
              </a:rPr>
              <a:t>   spoken word)</a:t>
            </a:r>
            <a:br>
              <a:rPr lang="en-US" sz="1800" b="1">
                <a:latin typeface="Arial" panose="020B0604020202020204" pitchFamily="34" charset="0"/>
              </a:rPr>
            </a:br>
            <a:r>
              <a:rPr lang="en-US" sz="1800" b="1">
                <a:latin typeface="Arial" panose="020B0604020202020204" pitchFamily="34" charset="0"/>
              </a:rPr>
              <a:t> </a:t>
            </a:r>
          </a:p>
          <a:p>
            <a:pPr eaLnBrk="1" hangingPunct="1">
              <a:lnSpc>
                <a:spcPct val="90000"/>
              </a:lnSpc>
              <a:buFontTx/>
              <a:buChar char="•"/>
            </a:pPr>
            <a:r>
              <a:rPr lang="en-US" sz="1800" b="1">
                <a:latin typeface="Arial" panose="020B0604020202020204" pitchFamily="34" charset="0"/>
              </a:rPr>
              <a:t>  POETRY is usually blank verse – iambic pentameter lines without </a:t>
            </a:r>
            <a:br>
              <a:rPr lang="en-US" sz="1800" b="1">
                <a:latin typeface="Arial" panose="020B0604020202020204" pitchFamily="34" charset="0"/>
              </a:rPr>
            </a:br>
            <a:r>
              <a:rPr lang="en-US" sz="1800" b="1">
                <a:latin typeface="Arial" panose="020B0604020202020204" pitchFamily="34" charset="0"/>
              </a:rPr>
              <a:t>   rhyme</a:t>
            </a:r>
            <a:br>
              <a:rPr lang="en-US" sz="1800" b="1">
                <a:latin typeface="Arial" panose="020B0604020202020204" pitchFamily="34" charset="0"/>
              </a:rPr>
            </a:br>
            <a:endParaRPr lang="en-US" sz="1800" b="1">
              <a:latin typeface="Arial" panose="020B0604020202020204" pitchFamily="34" charset="0"/>
            </a:endParaRPr>
          </a:p>
          <a:p>
            <a:pPr eaLnBrk="1" hangingPunct="1">
              <a:lnSpc>
                <a:spcPct val="90000"/>
              </a:lnSpc>
              <a:buFontTx/>
              <a:buChar char="•"/>
            </a:pPr>
            <a:r>
              <a:rPr lang="en-US" sz="1800" b="1">
                <a:latin typeface="Arial" panose="020B0604020202020204" pitchFamily="34" charset="0"/>
              </a:rPr>
              <a:t>  IAMBIC PENTAMETRE – five beats (feet) per line with a light/ heavy </a:t>
            </a:r>
            <a:br>
              <a:rPr lang="en-US" sz="1800" b="1">
                <a:latin typeface="Arial" panose="020B0604020202020204" pitchFamily="34" charset="0"/>
              </a:rPr>
            </a:br>
            <a:r>
              <a:rPr lang="en-US" sz="1800" b="1">
                <a:latin typeface="Arial" panose="020B0604020202020204" pitchFamily="34" charset="0"/>
              </a:rPr>
              <a:t>   stress pattern (ten syllables).</a:t>
            </a:r>
            <a:br>
              <a:rPr lang="en-US" sz="1800" b="1">
                <a:latin typeface="Arial" panose="020B0604020202020204" pitchFamily="34" charset="0"/>
              </a:rPr>
            </a:br>
            <a:endParaRPr lang="en-US" sz="1800" b="1">
              <a:latin typeface="Arial" panose="020B0604020202020204" pitchFamily="34" charset="0"/>
            </a:endParaRPr>
          </a:p>
          <a:p>
            <a:pPr eaLnBrk="1" hangingPunct="1">
              <a:lnSpc>
                <a:spcPct val="90000"/>
              </a:lnSpc>
              <a:buFontTx/>
              <a:buChar char="•"/>
            </a:pPr>
            <a:r>
              <a:rPr lang="en-US" sz="1800" b="1">
                <a:latin typeface="Arial" panose="020B0604020202020204" pitchFamily="34" charset="0"/>
              </a:rPr>
              <a:t>  RHYME is used (couplet or sonnet) to illustrate the close of scenes </a:t>
            </a:r>
            <a:br>
              <a:rPr lang="en-US" sz="1800" b="1">
                <a:latin typeface="Arial" panose="020B0604020202020204" pitchFamily="34" charset="0"/>
              </a:rPr>
            </a:br>
            <a:r>
              <a:rPr lang="en-US" sz="1800" b="1">
                <a:latin typeface="Arial" panose="020B0604020202020204" pitchFamily="34" charset="0"/>
              </a:rPr>
              <a:t>   or important passages (soliloquy – the act of speaking when alone </a:t>
            </a:r>
            <a:br>
              <a:rPr lang="en-US" sz="1800" b="1">
                <a:latin typeface="Arial" panose="020B0604020202020204" pitchFamily="34" charset="0"/>
              </a:rPr>
            </a:br>
            <a:r>
              <a:rPr lang="en-US" sz="1800" b="1">
                <a:latin typeface="Arial" panose="020B0604020202020204" pitchFamily="34" charset="0"/>
              </a:rPr>
              <a:t>   or regardless of any listeners, often a character’s inner thoughts)</a:t>
            </a:r>
          </a:p>
        </p:txBody>
      </p:sp>
      <p:sp>
        <p:nvSpPr>
          <p:cNvPr id="20483" name="WordArt 6"/>
          <p:cNvSpPr>
            <a:spLocks noChangeArrowheads="1" noChangeShapeType="1" noTextEdit="1"/>
          </p:cNvSpPr>
          <p:nvPr/>
        </p:nvSpPr>
        <p:spPr bwMode="auto">
          <a:xfrm>
            <a:off x="533400" y="381000"/>
            <a:ext cx="7696200" cy="914400"/>
          </a:xfrm>
          <a:prstGeom prst="rect">
            <a:avLst/>
          </a:prstGeom>
        </p:spPr>
        <p:txBody>
          <a:bodyPr wrap="none" fromWordArt="1">
            <a:prstTxWarp prst="textPlain">
              <a:avLst>
                <a:gd name="adj" fmla="val 50000"/>
              </a:avLst>
            </a:prstTxWarp>
          </a:bodyPr>
          <a:lstStyle/>
          <a:p>
            <a:pPr algn="ctr"/>
            <a:r>
              <a:rPr lang="en-US" sz="3600" kern="10">
                <a:ln w="50800">
                  <a:solidFill>
                    <a:srgbClr val="003366"/>
                  </a:solidFill>
                  <a:round/>
                  <a:headEnd/>
                  <a:tailEnd/>
                </a:ln>
                <a:solidFill>
                  <a:srgbClr val="00FFFF"/>
                </a:solidFill>
                <a:latin typeface="Arial Black" panose="020B0A04020102020204" pitchFamily="34" charset="0"/>
              </a:rPr>
              <a:t>TERMS TO KNOW</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3" descr="midsummerpic_s">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685800"/>
            <a:ext cx="4286250" cy="5638800"/>
          </a:xfrm>
          <a:prstGeom prst="rect">
            <a:avLst/>
          </a:prstGeom>
          <a:noFill/>
          <a:ln w="38100">
            <a:solidFill>
              <a:srgbClr val="FFCC00"/>
            </a:solidFill>
            <a:miter lim="800000"/>
            <a:headEnd/>
            <a:tailEnd/>
          </a:ln>
          <a:extLst>
            <a:ext uri="{909E8E84-426E-40DD-AFC4-6F175D3DCCD1}">
              <a14:hiddenFill xmlns:a14="http://schemas.microsoft.com/office/drawing/2010/main">
                <a:solidFill>
                  <a:srgbClr val="FFFFFF"/>
                </a:solidFill>
              </a14:hiddenFill>
            </a:ext>
          </a:extLst>
        </p:spPr>
      </p:pic>
      <p:sp>
        <p:nvSpPr>
          <p:cNvPr id="22531" name="WordArt 10"/>
          <p:cNvSpPr>
            <a:spLocks noChangeArrowheads="1" noChangeShapeType="1" noTextEdit="1"/>
          </p:cNvSpPr>
          <p:nvPr/>
        </p:nvSpPr>
        <p:spPr bwMode="auto">
          <a:xfrm>
            <a:off x="5486400" y="1828800"/>
            <a:ext cx="3105150" cy="3657600"/>
          </a:xfrm>
          <a:prstGeom prst="rect">
            <a:avLst/>
          </a:prstGeom>
        </p:spPr>
        <p:txBody>
          <a:bodyPr wrap="none" fromWordArt="1">
            <a:prstTxWarp prst="textSlantUp">
              <a:avLst>
                <a:gd name="adj" fmla="val 55556"/>
              </a:avLst>
            </a:prstTxWarp>
          </a:bodyPr>
          <a:lstStyle/>
          <a:p>
            <a:pPr algn="ctr"/>
            <a:r>
              <a:rPr lang="en-US" sz="3600" kern="10">
                <a:ln w="44450">
                  <a:solidFill>
                    <a:srgbClr val="996633"/>
                  </a:solidFill>
                  <a:round/>
                  <a:headEnd/>
                  <a:tailEnd/>
                </a:ln>
                <a:solidFill>
                  <a:srgbClr val="FFCC00"/>
                </a:solidFill>
                <a:latin typeface="Arial Black" panose="020B0A04020102020204" pitchFamily="34" charset="0"/>
              </a:rPr>
              <a:t>The End</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392</TotalTime>
  <Words>958</Words>
  <Application>Microsoft Office PowerPoint</Application>
  <PresentationFormat>On-screen Show (4:3)</PresentationFormat>
  <Paragraphs>86</Paragraphs>
  <Slides>17</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17</vt:i4>
      </vt:variant>
    </vt:vector>
  </HeadingPairs>
  <TitlesOfParts>
    <vt:vector size="23" baseType="lpstr">
      <vt:lpstr>Arial</vt:lpstr>
      <vt:lpstr>Arial Black</vt:lpstr>
      <vt:lpstr>Calibri</vt:lpstr>
      <vt:lpstr>Times New Roman</vt:lpstr>
      <vt:lpstr>Wingdings</vt:lpstr>
      <vt:lpstr>Office Theme</vt:lpstr>
      <vt:lpstr>PowerPoint Presentation</vt:lpstr>
      <vt:lpstr>What was Midsummer Night’s eve?</vt:lpstr>
      <vt:lpstr>PowerPoint Presentation</vt:lpstr>
      <vt:lpstr>PowerPoint Presentation</vt:lpstr>
      <vt:lpstr>PowerPoint Presentation</vt:lpstr>
      <vt:lpstr>The main plot</vt:lpstr>
      <vt:lpstr>PowerPoint Presentation</vt:lpstr>
      <vt:lpstr>There are three basic sub-plots</vt:lpstr>
      <vt:lpstr>Sub-plot C: The actors</vt:lpstr>
      <vt:lpstr>Sub-plot B: The Fairies</vt:lpstr>
      <vt:lpstr>PowerPoint Presentation</vt:lpstr>
      <vt:lpstr>The setting</vt:lpstr>
      <vt:lpstr>PowerPoint Presentation</vt:lpstr>
      <vt:lpstr>The main themes of the play</vt:lpstr>
      <vt:lpstr>PowerPoint Presentation</vt:lpstr>
      <vt:lpstr>PowerPoint Presentation</vt:lpstr>
      <vt:lpstr>PowerPoint Presentation</vt:lpstr>
    </vt:vector>
  </TitlesOfParts>
  <Company>BLACK EDITION - tum0r</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Midsummer Night’s Dream by William Shakespeare</dc:title>
  <dc:creator>Jennifer</dc:creator>
  <cp:lastModifiedBy>Windows User</cp:lastModifiedBy>
  <cp:revision>41</cp:revision>
  <cp:lastPrinted>2012-07-12T14:03:49Z</cp:lastPrinted>
  <dcterms:created xsi:type="dcterms:W3CDTF">2010-05-08T15:10:36Z</dcterms:created>
  <dcterms:modified xsi:type="dcterms:W3CDTF">2024-11-11T17:23:53Z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XTAG2">
    <vt:lpwstr>000800c62100000000000102a3110207f7000400038000</vt:lpwstr>
  </property>
</Properties>
</file>